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104" name="Shape 104"/>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5" name="Shape 105"/>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Shape 106"/>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07" name="Shape 107"/>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14" name="Shape 114"/>
          <p:cNvSpPr/>
          <p:nvPr>
            <p:ph type="pic" sz="half" idx="13"/>
          </p:nvPr>
        </p:nvSpPr>
        <p:spPr>
          <a:xfrm>
            <a:off x="6503154" y="0"/>
            <a:ext cx="6502401" cy="4864100"/>
          </a:xfrm>
          <a:prstGeom prst="rect">
            <a:avLst/>
          </a:prstGeom>
        </p:spPr>
        <p:txBody>
          <a:bodyPr lIns="91439" tIns="45719" rIns="91439" bIns="45719" anchor="t">
            <a:noAutofit/>
          </a:bodyPr>
          <a:lstStyle/>
          <a:p>
            <a:pPr/>
          </a:p>
        </p:txBody>
      </p:sp>
      <p:sp>
        <p:nvSpPr>
          <p:cNvPr id="115" name="Shape 115"/>
          <p:cNvSpPr/>
          <p:nvPr>
            <p:ph type="pic" sz="half" idx="14"/>
          </p:nvPr>
        </p:nvSpPr>
        <p:spPr>
          <a:xfrm>
            <a:off x="6502400" y="4902200"/>
            <a:ext cx="6502400" cy="4864100"/>
          </a:xfrm>
          <a:prstGeom prst="rect">
            <a:avLst/>
          </a:prstGeom>
        </p:spPr>
        <p:txBody>
          <a:bodyPr lIns="91439" tIns="45719" rIns="91439" bIns="45719" anchor="t">
            <a:noAutofit/>
          </a:bodyPr>
          <a:lstStyle/>
          <a:p>
            <a:pPr/>
          </a:p>
        </p:txBody>
      </p:sp>
      <p:sp>
        <p:nvSpPr>
          <p:cNvPr id="116" name="Shape 116"/>
          <p:cNvSpPr/>
          <p:nvPr>
            <p:ph type="pic" idx="15"/>
          </p:nvPr>
        </p:nvSpPr>
        <p:spPr>
          <a:xfrm>
            <a:off x="0" y="0"/>
            <a:ext cx="6468534"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24" name="Shape 124"/>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5" name="Shape 125"/>
          <p:cNvSpPr/>
          <p:nvPr/>
        </p:nvSpPr>
        <p:spPr>
          <a:xfrm>
            <a:off x="469900" y="2362200"/>
            <a:ext cx="12065001"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defRPr>
            </a:pPr>
          </a:p>
        </p:txBody>
      </p:sp>
      <p:sp>
        <p:nvSpPr>
          <p:cNvPr id="126" name="Shape 126"/>
          <p:cNvSpPr/>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27" name="Shape 127"/>
          <p:cNvSpPr/>
          <p:nvPr>
            <p:ph type="body" sz="quarter" idx="13"/>
          </p:nvPr>
        </p:nvSpPr>
        <p:spPr>
          <a:xfrm>
            <a:off x="406400" y="7789333"/>
            <a:ext cx="12192000" cy="863605"/>
          </a:xfrm>
          <a:prstGeom prst="rect">
            <a:avLst/>
          </a:prstGeom>
        </p:spPr>
        <p:txBody>
          <a:bodyPr anchor="t"/>
          <a:lstStyle/>
          <a:p>
            <a:pPr algn="r" defTabSz="578358">
              <a:spcBef>
                <a:spcPts val="0"/>
              </a:spcBef>
              <a:defRPr cap="none" sz="5940">
                <a:solidFill>
                  <a:srgbClr val="838787"/>
                </a:solidFill>
                <a:latin typeface="DIN Condensed"/>
                <a:ea typeface="DIN Condensed"/>
                <a:cs typeface="DIN Condensed"/>
                <a:sym typeface="DIN Condensed"/>
              </a:defRPr>
            </a:pPr>
          </a:p>
        </p:txBody>
      </p:sp>
      <p:sp>
        <p:nvSpPr>
          <p:cNvPr id="128" name="Shape 128"/>
          <p:cNvSpPr/>
          <p:nvPr>
            <p:ph type="body" sz="quarter" idx="14"/>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Shape 129"/>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Shape 136"/>
          <p:cNvSpPr/>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37" name="Shape 137"/>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138" name="Shape 138"/>
          <p:cNvSpPr/>
          <p:nvPr>
            <p:ph type="body" sz="quarter" idx="14"/>
          </p:nvPr>
        </p:nvSpPr>
        <p:spPr>
          <a:xfrm>
            <a:off x="5892800" y="7789333"/>
            <a:ext cx="6705600" cy="863605"/>
          </a:xfrm>
          <a:prstGeom prst="rect">
            <a:avLst/>
          </a:prstGeom>
        </p:spPr>
        <p:txBody>
          <a:bodyPr anchor="ctr"/>
          <a:lstStyle/>
          <a:p>
            <a:pPr defTabSz="452627">
              <a:lnSpc>
                <a:spcPct val="100000"/>
              </a:lnSpc>
              <a:spcBef>
                <a:spcPts val="0"/>
              </a:spcBef>
              <a:defRPr cap="none" sz="5940">
                <a:solidFill>
                  <a:srgbClr val="232323"/>
                </a:solidFill>
                <a:latin typeface="DIN Condensed"/>
                <a:ea typeface="DIN Condensed"/>
                <a:cs typeface="DIN Condensed"/>
                <a:sym typeface="DIN Condensed"/>
              </a:defRPr>
            </a:pPr>
          </a:p>
        </p:txBody>
      </p:sp>
      <p:sp>
        <p:nvSpPr>
          <p:cNvPr id="139" name="Shape 139"/>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46" name="Shape 14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47" name="Shape 147"/>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54" name="Shape 154"/>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hape 161"/>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1" name="Shape 21"/>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2" name="Shape 22"/>
          <p:cNvSpPr/>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title"/>
          </p:nvPr>
        </p:nvSpPr>
        <p:spPr>
          <a:prstGeom prst="rect">
            <a:avLst/>
          </a:prstGeom>
        </p:spPr>
        <p:txBody>
          <a:bodyPr/>
          <a:lstStyle/>
          <a:p>
            <a:pPr/>
            <a:r>
              <a:t>Title Text</a:t>
            </a:r>
          </a:p>
        </p:txBody>
      </p:sp>
      <p:sp>
        <p:nvSpPr>
          <p:cNvPr id="24" name="Shape 24"/>
          <p:cNvSpPr/>
          <p:nvPr>
            <p:ph type="body" sz="quarter" idx="14"/>
          </p:nvPr>
        </p:nvSpPr>
        <p:spPr>
          <a:prstGeom prst="rect">
            <a:avLst/>
          </a:prstGeom>
        </p:spPr>
        <p:txBody>
          <a:bodyPr/>
          <a:lstStyle/>
          <a:p>
            <a:pP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a:r>
              <a:t>Title Text</a:t>
            </a:r>
          </a:p>
        </p:txBody>
      </p:sp>
      <p:sp>
        <p:nvSpPr>
          <p:cNvPr id="33" name="Shape 33"/>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xfrm>
            <a:off x="12161860"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Shape 41"/>
          <p:cNvSpPr/>
          <p:nvPr>
            <p:ph type="title"/>
          </p:nvPr>
        </p:nvSpPr>
        <p:spPr>
          <a:xfrm>
            <a:off x="406400" y="4038600"/>
            <a:ext cx="12192000" cy="4521200"/>
          </a:xfrm>
          <a:prstGeom prst="rect">
            <a:avLst/>
          </a:prstGeom>
        </p:spPr>
        <p:txBody>
          <a:bodyPr/>
          <a:lstStyle/>
          <a:p>
            <a:pPr/>
            <a:r>
              <a:t>Title Text</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Shape 49"/>
          <p:cNvSpPr/>
          <p:nvPr/>
        </p:nvSpPr>
        <p:spPr>
          <a:xfrm flipV="1">
            <a:off x="5892800" y="6141011"/>
            <a:ext cx="6705600" cy="146"/>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50" name="Shape 50"/>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51" name="Shape 51"/>
          <p:cNvSpPr/>
          <p:nvPr>
            <p:ph type="title"/>
          </p:nvPr>
        </p:nvSpPr>
        <p:spPr>
          <a:xfrm>
            <a:off x="5892800" y="6426200"/>
            <a:ext cx="6705600" cy="2705100"/>
          </a:xfrm>
          <a:prstGeom prst="rect">
            <a:avLst/>
          </a:prstGeom>
        </p:spPr>
        <p:txBody>
          <a:bodyPr/>
          <a:lstStyle/>
          <a:p>
            <a:pPr/>
            <a:r>
              <a:t>Title Text</a:t>
            </a:r>
          </a:p>
        </p:txBody>
      </p:sp>
      <p:sp>
        <p:nvSpPr>
          <p:cNvPr id="52" name="Shape 52"/>
          <p:cNvSpPr/>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Shape 60"/>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1" name="Shape 61"/>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hape 62"/>
          <p:cNvSpPr/>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63" name="Shape 63"/>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70" name="Shape 70"/>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1" name="Shape 71"/>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Shape 72"/>
          <p:cNvSpPr/>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73" name="Shape 73"/>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74" name="Shape 74"/>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Shape 81"/>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2" name="Shape 82"/>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Shape 83"/>
          <p:cNvSpPr/>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84" name="Shape 84"/>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85" name="Shape 85"/>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2" name="Shape 92"/>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3" name="Shape 93"/>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pic" sz="half" idx="13"/>
          </p:nvPr>
        </p:nvSpPr>
        <p:spPr>
          <a:xfrm>
            <a:off x="7112000" y="1536700"/>
            <a:ext cx="5486400" cy="7797800"/>
          </a:xfrm>
          <a:prstGeom prst="rect">
            <a:avLst/>
          </a:prstGeom>
        </p:spPr>
        <p:txBody>
          <a:bodyPr lIns="91439" tIns="45719" rIns="91439" bIns="45719" anchor="t">
            <a:noAutofit/>
          </a:bodyPr>
          <a:lstStyle/>
          <a:p>
            <a:pPr/>
          </a:p>
        </p:txBody>
      </p:sp>
      <p:sp>
        <p:nvSpPr>
          <p:cNvPr id="95" name="Shape 95"/>
          <p:cNvSpPr/>
          <p:nvPr>
            <p:ph type="title"/>
          </p:nvPr>
        </p:nvSpPr>
        <p:spPr>
          <a:xfrm>
            <a:off x="406400" y="1536700"/>
            <a:ext cx="6299200" cy="723900"/>
          </a:xfrm>
          <a:prstGeom prst="rect">
            <a:avLst/>
          </a:prstGeom>
        </p:spPr>
        <p:txBody>
          <a:bodyPr/>
          <a:lstStyle>
            <a:lvl1pPr>
              <a:spcBef>
                <a:spcPts val="2800"/>
              </a:spcBef>
              <a:defRPr sz="6000"/>
            </a:lvl1pPr>
          </a:lstStyle>
          <a:p>
            <a:pPr/>
            <a:r>
              <a:t>Title Text</a:t>
            </a:r>
          </a:p>
        </p:txBody>
      </p:sp>
      <p:sp>
        <p:nvSpPr>
          <p:cNvPr id="96" name="Shape 96"/>
          <p:cNvSpPr/>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p:txBody>
      </p:sp>
      <p:sp>
        <p:nvSpPr>
          <p:cNvPr id="97" name="Shape 97"/>
          <p:cNvSpPr/>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p:bgPr>
    </p:bg>
    <p:spTree>
      <p:nvGrpSpPr>
        <p:cNvPr id="1" name=""/>
        <p:cNvGrpSpPr/>
        <p:nvPr/>
      </p:nvGrpSpPr>
      <p:grpSpPr>
        <a:xfrm>
          <a:off x="0" y="0"/>
          <a:ext cx="0" cy="0"/>
          <a:chOff x="0" y="0"/>
          <a:chExt cx="0" cy="0"/>
        </a:xfrm>
      </p:grpSpPr>
      <p:sp>
        <p:nvSpPr>
          <p:cNvPr id="2" name="Shape 2"/>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3" name="Shape 3"/>
          <p:cNvSpPr/>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ctrTitle"/>
          </p:nvPr>
        </p:nvSpPr>
        <p:spPr>
          <a:prstGeom prst="rect">
            <a:avLst/>
          </a:prstGeom>
        </p:spPr>
        <p:txBody>
          <a:bodyPr/>
          <a:lstStyle>
            <a:lvl1pPr>
              <a:defRPr sz="5400">
                <a:latin typeface="Avenir Heavy"/>
                <a:ea typeface="Avenir Heavy"/>
                <a:cs typeface="Avenir Heavy"/>
                <a:sym typeface="Avenir Heavy"/>
              </a:defRPr>
            </a:lvl1pPr>
          </a:lstStyle>
          <a:p>
            <a:pPr/>
            <a:r>
              <a:t>Samiha amin</a:t>
            </a:r>
          </a:p>
        </p:txBody>
      </p:sp>
      <p:sp>
        <p:nvSpPr>
          <p:cNvPr id="171" name="Shape 171"/>
          <p:cNvSpPr/>
          <p:nvPr>
            <p:ph type="subTitle" sz="quarter" idx="1"/>
          </p:nvPr>
        </p:nvSpPr>
        <p:spPr>
          <a:prstGeom prst="rect">
            <a:avLst/>
          </a:prstGeom>
        </p:spPr>
        <p:txBody>
          <a:bodyPr/>
          <a:lstStyle>
            <a:lvl1pPr>
              <a:defRPr sz="5000">
                <a:latin typeface="Avenir Book"/>
                <a:ea typeface="Avenir Book"/>
                <a:cs typeface="Avenir Book"/>
                <a:sym typeface="Avenir Book"/>
              </a:defRPr>
            </a:lvl1pPr>
          </a:lstStyle>
          <a:p>
            <a:pPr/>
            <a:r>
              <a:t>DisCovery Challenge: Trip Advisor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406399" y="1725578"/>
            <a:ext cx="12192003" cy="723902"/>
          </a:xfrm>
          <a:prstGeom prst="rect">
            <a:avLst/>
          </a:prstGeom>
        </p:spPr>
        <p:txBody>
          <a:bodyPr/>
          <a:lstStyle>
            <a:lvl1pPr defTabSz="467359">
              <a:spcBef>
                <a:spcPts val="2200"/>
              </a:spcBef>
              <a:defRPr sz="4800"/>
            </a:lvl1pPr>
          </a:lstStyle>
          <a:p>
            <a:pPr/>
            <a:r>
              <a:t>User Bias</a:t>
            </a:r>
          </a:p>
        </p:txBody>
      </p:sp>
      <p:pic>
        <p:nvPicPr>
          <p:cNvPr id="174" name="image1.png"/>
          <p:cNvPicPr>
            <a:picLocks noChangeAspect="1"/>
          </p:cNvPicPr>
          <p:nvPr/>
        </p:nvPicPr>
        <p:blipFill>
          <a:blip r:embed="rId2">
            <a:extLst/>
          </a:blip>
          <a:srcRect l="0" t="0" r="14810" b="0"/>
          <a:stretch>
            <a:fillRect/>
          </a:stretch>
        </p:blipFill>
        <p:spPr>
          <a:xfrm>
            <a:off x="5953447" y="1692532"/>
            <a:ext cx="6929452" cy="7383331"/>
          </a:xfrm>
          <a:prstGeom prst="rect">
            <a:avLst/>
          </a:prstGeom>
          <a:ln w="12700">
            <a:miter lim="400000"/>
          </a:ln>
        </p:spPr>
      </p:pic>
      <p:sp>
        <p:nvSpPr>
          <p:cNvPr id="175" name="Shape 175"/>
          <p:cNvSpPr/>
          <p:nvPr/>
        </p:nvSpPr>
        <p:spPr>
          <a:xfrm>
            <a:off x="402384" y="2555486"/>
            <a:ext cx="5213167" cy="5118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300"/>
              </a:spcBef>
              <a:defRPr>
                <a:solidFill>
                  <a:srgbClr val="838787"/>
                </a:solidFill>
                <a:latin typeface="Avenir Next Medium"/>
                <a:ea typeface="Avenir Next Medium"/>
                <a:cs typeface="Avenir Next Medium"/>
                <a:sym typeface="Avenir Next Medium"/>
              </a:defRPr>
            </a:pPr>
          </a:p>
          <a:p>
            <a:pPr>
              <a:spcBef>
                <a:spcPts val="300"/>
              </a:spcBef>
              <a:defRPr>
                <a:solidFill>
                  <a:srgbClr val="838787"/>
                </a:solidFill>
                <a:latin typeface="Avenir Next Medium"/>
                <a:ea typeface="Avenir Next Medium"/>
                <a:cs typeface="Avenir Next Medium"/>
                <a:sym typeface="Avenir Next Medium"/>
              </a:defRPr>
            </a:pPr>
          </a:p>
          <a:p>
            <a:pPr>
              <a:spcBef>
                <a:spcPts val="300"/>
              </a:spcBef>
              <a:defRPr>
                <a:solidFill>
                  <a:srgbClr val="838787"/>
                </a:solidFill>
                <a:latin typeface="Avenir Next Medium"/>
                <a:ea typeface="Avenir Next Medium"/>
                <a:cs typeface="Avenir Next Medium"/>
                <a:sym typeface="Avenir Next Medium"/>
              </a:defRPr>
            </a:pPr>
            <a:r>
              <a:t>Some users post reviews of the same restaurants, resulting in higher averages for the restaurants. </a:t>
            </a:r>
          </a:p>
          <a:p>
            <a:pPr>
              <a:spcBef>
                <a:spcPts val="300"/>
              </a:spcBef>
              <a:defRPr>
                <a:solidFill>
                  <a:srgbClr val="838787"/>
                </a:solidFill>
                <a:latin typeface="Avenir Next Medium"/>
                <a:ea typeface="Avenir Next Medium"/>
                <a:cs typeface="Avenir Next Medium"/>
                <a:sym typeface="Avenir Next Medium"/>
              </a:defRPr>
            </a:pPr>
          </a:p>
          <a:p>
            <a:pPr>
              <a:spcBef>
                <a:spcPts val="300"/>
              </a:spcBef>
              <a:defRPr>
                <a:solidFill>
                  <a:srgbClr val="838787"/>
                </a:solidFill>
                <a:latin typeface="Avenir Next Medium"/>
                <a:ea typeface="Avenir Next Medium"/>
                <a:cs typeface="Avenir Next Medium"/>
                <a:sym typeface="Avenir Next Medium"/>
              </a:defRPr>
            </a:pPr>
            <a:r>
              <a:t>The bar chart shows restaurants that has users posting biased reviews and the number of these reviews.</a:t>
            </a:r>
          </a:p>
          <a:p>
            <a:pPr>
              <a:spcBef>
                <a:spcPts val="300"/>
              </a:spcBef>
              <a:defRPr>
                <a:solidFill>
                  <a:srgbClr val="838787"/>
                </a:solidFill>
                <a:latin typeface="Avenir Next Medium"/>
                <a:ea typeface="Avenir Next Medium"/>
                <a:cs typeface="Avenir Next Medium"/>
                <a:sym typeface="Avenir Next Medium"/>
              </a:defRPr>
            </a:pPr>
          </a:p>
          <a:p>
            <a:pPr>
              <a:spcBef>
                <a:spcPts val="300"/>
              </a:spcBef>
              <a:defRPr>
                <a:solidFill>
                  <a:srgbClr val="838787"/>
                </a:solidFill>
                <a:latin typeface="Avenir Next Medium"/>
                <a:ea typeface="Avenir Next Medium"/>
                <a:cs typeface="Avenir Next Medium"/>
                <a:sym typeface="Avenir Next Medium"/>
              </a:defRPr>
            </a:pPr>
            <a:r>
              <a:t>SQL Query:</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400">
                <a:solidFill>
                  <a:srgbClr val="414141"/>
                </a:solidFill>
                <a:latin typeface="Courier New"/>
                <a:ea typeface="Courier New"/>
                <a:cs typeface="Courier New"/>
                <a:sym typeface="Courier New"/>
              </a:defRPr>
            </a:pPr>
            <a:r>
              <a:t>select RESTAURANT, user_name, avg(review_stars) as Stars</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400">
                <a:solidFill>
                  <a:srgbClr val="414141"/>
                </a:solidFill>
                <a:latin typeface="Courier New"/>
                <a:ea typeface="Courier New"/>
                <a:cs typeface="Courier New"/>
                <a:sym typeface="Courier New"/>
              </a:defRPr>
            </a:pPr>
            <a:r>
              <a:t>from TRIPADVISOR</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400">
                <a:solidFill>
                  <a:srgbClr val="414141"/>
                </a:solidFill>
                <a:latin typeface="Courier New"/>
                <a:ea typeface="Courier New"/>
                <a:cs typeface="Courier New"/>
                <a:sym typeface="Courier New"/>
              </a:defRPr>
            </a:pPr>
            <a:r>
              <a:t>group by user_name, restaurant</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400">
                <a:solidFill>
                  <a:srgbClr val="414141"/>
                </a:solidFill>
                <a:latin typeface="Courier New"/>
                <a:ea typeface="Courier New"/>
                <a:cs typeface="Courier New"/>
                <a:sym typeface="Courier New"/>
              </a:defRPr>
            </a:pPr>
            <a:r>
              <a:t>having count(*)&gt;1;</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image2.png"/>
          <p:cNvPicPr>
            <a:picLocks noChangeAspect="1"/>
          </p:cNvPicPr>
          <p:nvPr/>
        </p:nvPicPr>
        <p:blipFill>
          <a:blip r:embed="rId2">
            <a:extLst/>
          </a:blip>
          <a:stretch>
            <a:fillRect/>
          </a:stretch>
        </p:blipFill>
        <p:spPr>
          <a:xfrm>
            <a:off x="334163" y="1448441"/>
            <a:ext cx="7081756" cy="7830788"/>
          </a:xfrm>
          <a:prstGeom prst="rect">
            <a:avLst/>
          </a:prstGeom>
          <a:ln w="12700">
            <a:miter lim="400000"/>
          </a:ln>
        </p:spPr>
      </p:pic>
      <p:sp>
        <p:nvSpPr>
          <p:cNvPr id="178" name="Shape 178"/>
          <p:cNvSpPr/>
          <p:nvPr/>
        </p:nvSpPr>
        <p:spPr>
          <a:xfrm>
            <a:off x="7661109" y="1720849"/>
            <a:ext cx="5136028" cy="6565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00"/>
              </a:spcBef>
              <a:defRPr>
                <a:solidFill>
                  <a:srgbClr val="838787"/>
                </a:solidFill>
                <a:latin typeface="Avenir Next Medium"/>
                <a:ea typeface="Avenir Next Medium"/>
                <a:cs typeface="Avenir Next Medium"/>
                <a:sym typeface="Avenir Next Medium"/>
              </a:defRPr>
            </a:pPr>
            <a:r>
              <a:t>This graph shows how the number of </a:t>
            </a:r>
          </a:p>
          <a:p>
            <a:pPr>
              <a:spcBef>
                <a:spcPts val="200"/>
              </a:spcBef>
              <a:defRPr>
                <a:solidFill>
                  <a:srgbClr val="838787"/>
                </a:solidFill>
                <a:latin typeface="Avenir Next Medium"/>
                <a:ea typeface="Avenir Next Medium"/>
                <a:cs typeface="Avenir Next Medium"/>
                <a:sym typeface="Avenir Next Medium"/>
              </a:defRPr>
            </a:pPr>
            <a:r>
              <a:t>biased reviews correspond to ranks.</a:t>
            </a:r>
          </a:p>
          <a:p>
            <a:pPr>
              <a:spcBef>
                <a:spcPts val="200"/>
              </a:spcBef>
              <a:defRPr>
                <a:solidFill>
                  <a:srgbClr val="838787"/>
                </a:solidFill>
                <a:latin typeface="Avenir Next Medium"/>
                <a:ea typeface="Avenir Next Medium"/>
                <a:cs typeface="Avenir Next Medium"/>
                <a:sym typeface="Avenir Next Medium"/>
              </a:defRPr>
            </a:pPr>
          </a:p>
          <a:p>
            <a:pPr>
              <a:spcBef>
                <a:spcPts val="200"/>
              </a:spcBef>
              <a:defRPr>
                <a:solidFill>
                  <a:srgbClr val="838787"/>
                </a:solidFill>
                <a:latin typeface="Avenir Next Medium"/>
                <a:ea typeface="Avenir Next Medium"/>
                <a:cs typeface="Avenir Next Medium"/>
                <a:sym typeface="Avenir Next Medium"/>
              </a:defRPr>
            </a:pPr>
            <a:r>
              <a:t>Note that all restaurants with most biased reviews (above 5) are all within top 50 restaurants. </a:t>
            </a:r>
          </a:p>
          <a:p>
            <a:pPr>
              <a:spcBef>
                <a:spcPts val="200"/>
              </a:spcBef>
              <a:defRPr>
                <a:solidFill>
                  <a:srgbClr val="838787"/>
                </a:solidFill>
                <a:latin typeface="Avenir Next Medium"/>
                <a:ea typeface="Avenir Next Medium"/>
                <a:cs typeface="Avenir Next Medium"/>
                <a:sym typeface="Avenir Next Medium"/>
              </a:defRPr>
            </a:pPr>
          </a:p>
          <a:p>
            <a:pPr>
              <a:spcBef>
                <a:spcPts val="200"/>
              </a:spcBef>
              <a:defRPr>
                <a:solidFill>
                  <a:srgbClr val="838787"/>
                </a:solidFill>
                <a:latin typeface="Avenir Next Medium"/>
                <a:ea typeface="Avenir Next Medium"/>
                <a:cs typeface="Avenir Next Medium"/>
                <a:sym typeface="Avenir Next Medium"/>
              </a:defRPr>
            </a:pPr>
            <a:r>
              <a:t>Additionally, lower ranked (numerically higher) restaurants have no biased reviews, whether positive or negative.</a:t>
            </a:r>
          </a:p>
          <a:p>
            <a:pPr>
              <a:spcBef>
                <a:spcPts val="200"/>
              </a:spcBef>
              <a:defRPr>
                <a:solidFill>
                  <a:srgbClr val="838787"/>
                </a:solidFill>
                <a:latin typeface="Avenir Next Medium"/>
                <a:ea typeface="Avenir Next Medium"/>
                <a:cs typeface="Avenir Next Medium"/>
                <a:sym typeface="Avenir Next Medium"/>
              </a:defRPr>
            </a:pPr>
          </a:p>
          <a:p>
            <a:pPr>
              <a:spcBef>
                <a:spcPts val="200"/>
              </a:spcBef>
              <a:defRPr>
                <a:solidFill>
                  <a:srgbClr val="838787"/>
                </a:solidFill>
                <a:latin typeface="Avenir Next Medium"/>
                <a:ea typeface="Avenir Next Medium"/>
                <a:cs typeface="Avenir Next Medium"/>
                <a:sym typeface="Avenir Next Medium"/>
              </a:defRPr>
            </a:pPr>
            <a:r>
              <a:t>SQL query:</a:t>
            </a:r>
          </a:p>
          <a:p>
            <a:pPr>
              <a:spcBef>
                <a:spcPts val="200"/>
              </a:spcBef>
              <a:defRPr>
                <a:solidFill>
                  <a:srgbClr val="838787"/>
                </a:solidFill>
                <a:latin typeface="Courier New"/>
                <a:ea typeface="Courier New"/>
                <a:cs typeface="Courier New"/>
                <a:sym typeface="Courier New"/>
              </a:defRPr>
            </a:pPr>
            <a:r>
              <a:t>select restaurant, count(user_name) AS Biased_Reviews, rank</a:t>
            </a:r>
          </a:p>
          <a:p>
            <a:pPr>
              <a:spcBef>
                <a:spcPts val="200"/>
              </a:spcBef>
              <a:defRPr>
                <a:solidFill>
                  <a:srgbClr val="838787"/>
                </a:solidFill>
                <a:latin typeface="Courier New"/>
                <a:ea typeface="Courier New"/>
                <a:cs typeface="Courier New"/>
                <a:sym typeface="Courier New"/>
              </a:defRPr>
            </a:pPr>
            <a:r>
              <a:t>FROM TripAdvisor</a:t>
            </a:r>
          </a:p>
          <a:p>
            <a:pPr>
              <a:spcBef>
                <a:spcPts val="200"/>
              </a:spcBef>
              <a:defRPr>
                <a:solidFill>
                  <a:srgbClr val="838787"/>
                </a:solidFill>
                <a:latin typeface="Courier New"/>
                <a:ea typeface="Courier New"/>
                <a:cs typeface="Courier New"/>
                <a:sym typeface="Courier New"/>
              </a:defRPr>
            </a:pPr>
            <a:r>
              <a:t>where user_name!=''</a:t>
            </a:r>
          </a:p>
          <a:p>
            <a:pPr>
              <a:spcBef>
                <a:spcPts val="200"/>
              </a:spcBef>
              <a:defRPr>
                <a:solidFill>
                  <a:srgbClr val="838787"/>
                </a:solidFill>
                <a:latin typeface="Courier New"/>
                <a:ea typeface="Courier New"/>
                <a:cs typeface="Courier New"/>
                <a:sym typeface="Courier New"/>
              </a:defRPr>
            </a:pPr>
            <a:r>
              <a:t>group by rank, user_name</a:t>
            </a:r>
          </a:p>
          <a:p>
            <a:pPr>
              <a:spcBef>
                <a:spcPts val="200"/>
              </a:spcBef>
              <a:defRPr>
                <a:solidFill>
                  <a:srgbClr val="838787"/>
                </a:solidFill>
                <a:latin typeface="Courier New"/>
                <a:ea typeface="Courier New"/>
                <a:cs typeface="Courier New"/>
                <a:sym typeface="Courier New"/>
              </a:defRPr>
            </a:pPr>
            <a:r>
              <a:t>having count(*)&gt;1;</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0" name="image3.png"/>
          <p:cNvPicPr>
            <a:picLocks noChangeAspect="1"/>
          </p:cNvPicPr>
          <p:nvPr/>
        </p:nvPicPr>
        <p:blipFill>
          <a:blip r:embed="rId2">
            <a:extLst/>
          </a:blip>
          <a:stretch>
            <a:fillRect/>
          </a:stretch>
        </p:blipFill>
        <p:spPr>
          <a:xfrm>
            <a:off x="510841" y="-73050"/>
            <a:ext cx="11690037" cy="8641169"/>
          </a:xfrm>
          <a:prstGeom prst="rect">
            <a:avLst/>
          </a:prstGeom>
          <a:ln w="12700">
            <a:miter lim="400000"/>
          </a:ln>
        </p:spPr>
      </p:pic>
      <p:sp>
        <p:nvSpPr>
          <p:cNvPr id="181" name="Shape 181"/>
          <p:cNvSpPr/>
          <p:nvPr/>
        </p:nvSpPr>
        <p:spPr>
          <a:xfrm>
            <a:off x="491760" y="8672063"/>
            <a:ext cx="11296397"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5" indent="1143000" algn="ctr">
              <a:spcBef>
                <a:spcPts val="1000"/>
              </a:spcBef>
              <a:defRPr>
                <a:solidFill>
                  <a:srgbClr val="838787"/>
                </a:solidFill>
                <a:latin typeface="Avenir Next Medium"/>
                <a:ea typeface="Avenir Next Medium"/>
                <a:cs typeface="Avenir Next Medium"/>
                <a:sym typeface="Avenir Next Medium"/>
              </a:defRPr>
            </a:pPr>
            <a:r>
              <a:t>Users who have posted 3 or more reviews to the same restaurants. </a:t>
            </a:r>
          </a:p>
          <a:p>
            <a:pPr lvl="5" indent="1143000" algn="ctr">
              <a:spcBef>
                <a:spcPts val="1000"/>
              </a:spcBef>
              <a:defRPr>
                <a:solidFill>
                  <a:srgbClr val="838787"/>
                </a:solidFill>
                <a:latin typeface="Avenir Next Medium"/>
                <a:ea typeface="Avenir Next Medium"/>
                <a:cs typeface="Avenir Next Medium"/>
                <a:sym typeface="Avenir Next Medium"/>
              </a:defRPr>
            </a:pPr>
            <a:r>
              <a:t>Note: Biased reviews are usually 5 (averages being above 4.5) or very low (e.g Pikawa)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406398" y="1043842"/>
            <a:ext cx="12192003" cy="723902"/>
          </a:xfrm>
          <a:prstGeom prst="rect">
            <a:avLst/>
          </a:prstGeom>
        </p:spPr>
        <p:txBody>
          <a:bodyPr/>
          <a:lstStyle>
            <a:lvl1pPr defTabSz="467359">
              <a:spcBef>
                <a:spcPts val="2200"/>
              </a:spcBef>
              <a:defRPr sz="4800"/>
            </a:lvl1pPr>
          </a:lstStyle>
          <a:p>
            <a:pPr/>
            <a:r>
              <a:t>Review Helpfulness</a:t>
            </a:r>
          </a:p>
        </p:txBody>
      </p:sp>
      <p:pic>
        <p:nvPicPr>
          <p:cNvPr id="184" name="image4.png"/>
          <p:cNvPicPr>
            <a:picLocks noChangeAspect="1"/>
          </p:cNvPicPr>
          <p:nvPr/>
        </p:nvPicPr>
        <p:blipFill>
          <a:blip r:embed="rId2">
            <a:extLst/>
          </a:blip>
          <a:stretch>
            <a:fillRect/>
          </a:stretch>
        </p:blipFill>
        <p:spPr>
          <a:xfrm>
            <a:off x="1785870" y="4149068"/>
            <a:ext cx="8510794" cy="5436816"/>
          </a:xfrm>
          <a:prstGeom prst="rect">
            <a:avLst/>
          </a:prstGeom>
          <a:ln w="12700">
            <a:miter lim="400000"/>
          </a:ln>
        </p:spPr>
      </p:pic>
      <p:sp>
        <p:nvSpPr>
          <p:cNvPr id="185" name="Shape 185"/>
          <p:cNvSpPr/>
          <p:nvPr/>
        </p:nvSpPr>
        <p:spPr>
          <a:xfrm>
            <a:off x="406398" y="1035050"/>
            <a:ext cx="12192003" cy="353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venir Book"/>
                <a:ea typeface="Avenir Book"/>
                <a:cs typeface="Avenir Book"/>
                <a:sym typeface="Avenir Book"/>
              </a:defRPr>
            </a:pP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venir Book"/>
                <a:ea typeface="Avenir Book"/>
                <a:cs typeface="Avenir Book"/>
                <a:sym typeface="Avenir Book"/>
              </a:defRPr>
            </a:pP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venir Book"/>
                <a:ea typeface="Avenir Book"/>
                <a:cs typeface="Avenir Book"/>
                <a:sym typeface="Avenir Book"/>
              </a:defRPr>
            </a:pP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venir Book"/>
                <a:ea typeface="Avenir Book"/>
                <a:cs typeface="Avenir Book"/>
                <a:sym typeface="Avenir Book"/>
              </a:defRPr>
            </a:pPr>
            <a:r>
              <a:t>The Average Users Helpful Votes for a restaurant seems to have an inverse relationship with the rank of the restaurant. Its possible that higher votes influence users to visit restaurants, which in turn contributes to higher rank (numerically smaller).</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venir Book"/>
                <a:ea typeface="Avenir Book"/>
                <a:cs typeface="Avenir Book"/>
                <a:sym typeface="Avenir Book"/>
              </a:defRPr>
            </a:pP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venir Book"/>
                <a:ea typeface="Avenir Book"/>
                <a:cs typeface="Avenir Book"/>
                <a:sym typeface="Avenir Book"/>
              </a:defRPr>
            </a:pPr>
            <a:r>
              <a:t>As a Restaurant’s Rating (Average Review Stars) changes, Rank and average votes changes similarly.</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venir Book"/>
                <a:ea typeface="Avenir Book"/>
                <a:cs typeface="Avenir Book"/>
                <a:sym typeface="Avenir Book"/>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nvSpPr>
        <p:spPr>
          <a:xfrm>
            <a:off x="311792" y="593075"/>
            <a:ext cx="5990961" cy="408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Avenir Book"/>
                <a:ea typeface="Avenir Book"/>
                <a:cs typeface="Avenir Book"/>
                <a:sym typeface="Avenir Book"/>
              </a:defRPr>
            </a:pP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Avenir Book"/>
                <a:ea typeface="Avenir Book"/>
                <a:cs typeface="Avenir Book"/>
                <a:sym typeface="Avenir Book"/>
              </a:defRPr>
            </a:pPr>
          </a:p>
          <a:p>
            <a:pPr>
              <a:defRPr b="1" sz="1800">
                <a:solidFill>
                  <a:srgbClr val="838787"/>
                </a:solidFill>
                <a:latin typeface="Courier New"/>
                <a:ea typeface="Courier New"/>
                <a:cs typeface="Courier New"/>
                <a:sym typeface="Courier New"/>
              </a:defRPr>
            </a:pPr>
            <a:r>
              <a:t>SQL query: </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SELECT Rank, avg(REVIEW_STARS) AS Rating, </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avg(USER_HELPFUL_VOTES) As Voted_Helpful </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FROM DiscoveryChallenge.TRIPADVISOR </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WHERE rank&lt;=30 </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GROUP BY restaurant;</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SQL query: </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SELECT REVIEW_STARS As ReviewStars,</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USER_HELPFUL_VOTES As Votes</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FROM DiscoveryChallenge.TRIPADVISOR </a:t>
            </a:r>
          </a:p>
          <a:p>
            <a:pPr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800">
                <a:solidFill>
                  <a:srgbClr val="000000"/>
                </a:solidFill>
                <a:latin typeface="Courier New"/>
                <a:ea typeface="Courier New"/>
                <a:cs typeface="Courier New"/>
                <a:sym typeface="Courier New"/>
              </a:defRPr>
            </a:pPr>
            <a:r>
              <a:t>where user_helpful_votes&gt;600;</a:t>
            </a:r>
          </a:p>
        </p:txBody>
      </p:sp>
      <p:sp>
        <p:nvSpPr>
          <p:cNvPr id="188" name="Shape 188"/>
          <p:cNvSpPr/>
          <p:nvPr/>
        </p:nvSpPr>
        <p:spPr>
          <a:xfrm>
            <a:off x="6280022" y="1670422"/>
            <a:ext cx="6347763" cy="280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Highly voted reviews (&gt;600 votes) seem to correspond to higher Review Stars (4 and 5) and top restaurants (numerically ranked low). </a:t>
            </a:r>
          </a:p>
          <a:p>
            <a:pPr>
              <a:defRPr>
                <a:solidFill>
                  <a:srgbClr val="838787"/>
                </a:solidFill>
                <a:latin typeface="Avenir Next Medium"/>
                <a:ea typeface="Avenir Next Medium"/>
                <a:cs typeface="Avenir Next Medium"/>
                <a:sym typeface="Avenir Next Medium"/>
              </a:defRPr>
            </a:pPr>
            <a:r>
              <a:t>Note that the 1-star highly voted review corresponds to the restaurant ranked above 140, which shows that highly-voted reviews impact restaurants both positively and negatively.</a:t>
            </a:r>
          </a:p>
        </p:txBody>
      </p:sp>
      <p:pic>
        <p:nvPicPr>
          <p:cNvPr id="189" name="image5.png"/>
          <p:cNvPicPr>
            <a:picLocks noChangeAspect="1"/>
          </p:cNvPicPr>
          <p:nvPr/>
        </p:nvPicPr>
        <p:blipFill>
          <a:blip r:embed="rId2">
            <a:extLst/>
          </a:blip>
          <a:stretch>
            <a:fillRect/>
          </a:stretch>
        </p:blipFill>
        <p:spPr>
          <a:xfrm>
            <a:off x="485366" y="5141421"/>
            <a:ext cx="11606203" cy="4469958"/>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