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5"/>
  </p:notesMasterIdLst>
  <p:sldIdLst>
    <p:sldId id="256" r:id="rId2"/>
    <p:sldId id="257" r:id="rId3"/>
    <p:sldId id="262" r:id="rId4"/>
    <p:sldId id="279" r:id="rId5"/>
    <p:sldId id="280" r:id="rId6"/>
    <p:sldId id="259" r:id="rId7"/>
    <p:sldId id="301" r:id="rId8"/>
    <p:sldId id="302" r:id="rId9"/>
    <p:sldId id="278" r:id="rId10"/>
    <p:sldId id="277" r:id="rId11"/>
    <p:sldId id="281" r:id="rId12"/>
    <p:sldId id="276" r:id="rId13"/>
    <p:sldId id="282" r:id="rId14"/>
    <p:sldId id="260" r:id="rId15"/>
    <p:sldId id="270" r:id="rId16"/>
    <p:sldId id="284" r:id="rId17"/>
    <p:sldId id="285" r:id="rId18"/>
    <p:sldId id="283" r:id="rId19"/>
    <p:sldId id="286" r:id="rId20"/>
    <p:sldId id="287" r:id="rId21"/>
    <p:sldId id="294" r:id="rId22"/>
    <p:sldId id="295" r:id="rId23"/>
    <p:sldId id="290" r:id="rId24"/>
    <p:sldId id="291" r:id="rId25"/>
    <p:sldId id="289" r:id="rId26"/>
    <p:sldId id="296" r:id="rId27"/>
    <p:sldId id="293" r:id="rId28"/>
    <p:sldId id="298" r:id="rId29"/>
    <p:sldId id="299" r:id="rId30"/>
    <p:sldId id="264" r:id="rId31"/>
    <p:sldId id="266" r:id="rId32"/>
    <p:sldId id="303" r:id="rId33"/>
    <p:sldId id="30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funcționalităților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3621141702588832E-2"/>
          <c:y val="0.10025577657666612"/>
          <c:w val="0.9463788582974112"/>
          <c:h val="0.61423484825585895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Frecvența de utilizare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6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E-4041-8CBB-48E59F0DE8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Beneficiu ca parte integrată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4E-4041-8CBB-48E59F0DE8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Beneficiu individual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4E-4041-8CBB-48E59F0DE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7865631"/>
        <c:axId val="828435903"/>
        <c:axId val="0"/>
      </c:bar3DChart>
      <c:catAx>
        <c:axId val="72786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828435903"/>
        <c:crosses val="autoZero"/>
        <c:auto val="1"/>
        <c:lblAlgn val="ctr"/>
        <c:lblOffset val="100"/>
        <c:noMultiLvlLbl val="0"/>
      </c:catAx>
      <c:valAx>
        <c:axId val="82843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72786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092364026046952E-2"/>
          <c:y val="0.9237089291115208"/>
          <c:w val="0.88771094654319826"/>
          <c:h val="5.7450426946423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95805-570E-4648-B407-7D75FFE27D7B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030D1-097F-49D6-A0A1-AED5BD47EF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849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461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925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80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051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37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090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405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611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58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05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276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194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515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279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1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8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91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55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40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567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9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71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84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6043-29AB-46F5-9B3D-56BF3A77B39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8211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6713-E5D9-4005-82E9-5DFC2797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2" y="876195"/>
            <a:ext cx="9392793" cy="2855080"/>
          </a:xfrm>
        </p:spPr>
        <p:txBody>
          <a:bodyPr/>
          <a:lstStyle/>
          <a:p>
            <a:pPr algn="ctr"/>
            <a:r>
              <a:rPr lang="ro-RO" i="1" dirty="0" err="1">
                <a:solidFill>
                  <a:schemeClr val="tx1">
                    <a:lumMod val="85000"/>
                  </a:schemeClr>
                </a:solidFill>
              </a:rPr>
              <a:t>Robo</a:t>
            </a:r>
            <a:r>
              <a:rPr lang="ro-RO" i="1" dirty="0">
                <a:solidFill>
                  <a:schemeClr val="tx1">
                    <a:lumMod val="85000"/>
                  </a:schemeClr>
                </a:solidFill>
              </a:rPr>
              <a:t> Buc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ă</a:t>
            </a:r>
            <a:r>
              <a:rPr lang="ro-RO" i="1" dirty="0">
                <a:solidFill>
                  <a:schemeClr val="tx1">
                    <a:lumMod val="85000"/>
                  </a:schemeClr>
                </a:solidFill>
              </a:rPr>
              <a:t>tarul </a:t>
            </a:r>
            <a:br>
              <a:rPr lang="en-US" i="1" dirty="0"/>
            </a:br>
            <a:r>
              <a:rPr lang="ro-RO" sz="4000" dirty="0"/>
              <a:t>Aplicație Android pentru gestionarea rețetelor culinare </a:t>
            </a:r>
            <a:br>
              <a:rPr lang="en-US" dirty="0"/>
            </a:br>
            <a:endParaRPr lang="ro-RO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A1F6C-9941-4C0D-AC78-78F622753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417" y="5395343"/>
            <a:ext cx="3788635" cy="10968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ro-RO" dirty="0" err="1"/>
              <a:t>oordonator</a:t>
            </a:r>
            <a:r>
              <a:rPr lang="en-US" dirty="0"/>
              <a:t> </a:t>
            </a:r>
            <a:r>
              <a:rPr lang="en-US" dirty="0" err="1"/>
              <a:t>ştiinţific</a:t>
            </a:r>
            <a:endParaRPr lang="en-US" dirty="0"/>
          </a:p>
          <a:p>
            <a:pPr algn="l"/>
            <a:r>
              <a:rPr lang="en-US" sz="2200" dirty="0"/>
              <a:t>Lect. Dr. Cristian </a:t>
            </a:r>
            <a:r>
              <a:rPr lang="en-US" sz="2200" dirty="0" err="1"/>
              <a:t>Frăsinaru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F3B45-B8B9-4399-91A1-5C0C1821B573}"/>
              </a:ext>
            </a:extLst>
          </p:cNvPr>
          <p:cNvSpPr txBox="1"/>
          <p:nvPr/>
        </p:nvSpPr>
        <p:spPr>
          <a:xfrm>
            <a:off x="586417" y="3731275"/>
            <a:ext cx="3474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propusă</a:t>
            </a:r>
            <a:r>
              <a:rPr lang="en-US" dirty="0"/>
              <a:t> de</a:t>
            </a:r>
          </a:p>
          <a:p>
            <a:r>
              <a:rPr lang="en-US" sz="2000" dirty="0"/>
              <a:t>Samuel-Emanuel </a:t>
            </a:r>
            <a:r>
              <a:rPr lang="en-US" sz="2000" dirty="0" err="1"/>
              <a:t>Bocicu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083ED-13C0-4D69-B024-85E342B23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50" y="3814691"/>
            <a:ext cx="2677551" cy="26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8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stânga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  <a:p>
            <a:endParaRPr lang="en-US" dirty="0"/>
          </a:p>
          <a:p>
            <a:r>
              <a:rPr lang="en-US" sz="2000" dirty="0" err="1"/>
              <a:t>Meniul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expus</a:t>
            </a:r>
            <a:r>
              <a:rPr lang="en-US" sz="2000" dirty="0"/>
              <a:t> </a:t>
            </a:r>
            <a:r>
              <a:rPr lang="en-US" sz="2000" dirty="0" err="1"/>
              <a:t>pintr</a:t>
            </a:r>
            <a:r>
              <a:rPr lang="en-US" sz="2000" dirty="0"/>
              <a:t>-un layout lateral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48" y="1743681"/>
            <a:ext cx="2515714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131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apasa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stanga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  <a:p>
            <a:endParaRPr lang="en-US" dirty="0"/>
          </a:p>
          <a:p>
            <a:r>
              <a:rPr lang="en-US" sz="2000" dirty="0" err="1"/>
              <a:t>Meniul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expus</a:t>
            </a:r>
            <a:r>
              <a:rPr lang="en-US" sz="2000" dirty="0"/>
              <a:t> </a:t>
            </a:r>
            <a:r>
              <a:rPr lang="en-US" sz="2000" dirty="0" err="1"/>
              <a:t>pintr</a:t>
            </a:r>
            <a:r>
              <a:rPr lang="en-US" sz="2000" dirty="0"/>
              <a:t>-un layout lateral</a:t>
            </a:r>
          </a:p>
          <a:p>
            <a:endParaRPr lang="en-US" sz="2000" dirty="0"/>
          </a:p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diferă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funcție</a:t>
            </a:r>
            <a:r>
              <a:rPr lang="en-US" sz="2000" dirty="0"/>
              <a:t> de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se </a:t>
            </a:r>
            <a:r>
              <a:rPr lang="en-US" sz="2000" dirty="0" err="1"/>
              <a:t>află</a:t>
            </a:r>
            <a:r>
              <a:rPr lang="en-US" sz="2000" dirty="0"/>
              <a:t> </a:t>
            </a:r>
            <a:r>
              <a:rPr lang="en-US" sz="2000" dirty="0" err="1"/>
              <a:t>aplicația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7348" y="1743682"/>
            <a:ext cx="2515714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0FB9C5F-BF93-49F9-99B6-B50D14598F29}"/>
              </a:ext>
            </a:extLst>
          </p:cNvPr>
          <p:cNvSpPr/>
          <p:nvPr/>
        </p:nvSpPr>
        <p:spPr>
          <a:xfrm>
            <a:off x="7005711" y="4178105"/>
            <a:ext cx="2268291" cy="9566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9391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Serviciul</a:t>
            </a:r>
            <a:r>
              <a:rPr lang="en-US" sz="2000" dirty="0"/>
              <a:t> de </a:t>
            </a:r>
            <a:r>
              <a:rPr lang="en-US" sz="2000" dirty="0" err="1"/>
              <a:t>recunoastere</a:t>
            </a:r>
            <a:r>
              <a:rPr lang="en-US" sz="2000" dirty="0"/>
              <a:t> </a:t>
            </a:r>
            <a:r>
              <a:rPr lang="en-US" sz="2000" dirty="0" err="1"/>
              <a:t>vocală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disponibil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pașii</a:t>
            </a:r>
            <a:r>
              <a:rPr lang="en-US" sz="2000" dirty="0"/>
              <a:t> </a:t>
            </a:r>
            <a:r>
              <a:rPr lang="en-US" sz="2000" dirty="0" err="1"/>
              <a:t>rețetei</a:t>
            </a:r>
            <a:r>
              <a:rPr lang="en-US" sz="2000" dirty="0"/>
              <a:t> sunt </a:t>
            </a:r>
            <a:r>
              <a:rPr lang="en-US" sz="2000" dirty="0" err="1"/>
              <a:t>afișați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390" y="1743682"/>
            <a:ext cx="2511630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0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Serviciul</a:t>
            </a:r>
            <a:r>
              <a:rPr lang="en-US" sz="2000" dirty="0"/>
              <a:t> de </a:t>
            </a:r>
            <a:r>
              <a:rPr lang="en-US" sz="2000" dirty="0" err="1"/>
              <a:t>recunoastere</a:t>
            </a:r>
            <a:r>
              <a:rPr lang="en-US" sz="2000" dirty="0"/>
              <a:t> </a:t>
            </a:r>
            <a:r>
              <a:rPr lang="en-US" sz="2000" dirty="0" err="1"/>
              <a:t>vocală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disponibil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pașii</a:t>
            </a:r>
            <a:r>
              <a:rPr lang="en-US" sz="2000" dirty="0"/>
              <a:t> </a:t>
            </a:r>
            <a:r>
              <a:rPr lang="en-US" sz="2000" dirty="0" err="1"/>
              <a:t>rețetei</a:t>
            </a:r>
            <a:r>
              <a:rPr lang="en-US" sz="2000" dirty="0"/>
              <a:t> sunt </a:t>
            </a:r>
            <a:r>
              <a:rPr lang="en-US" sz="2000" dirty="0" err="1"/>
              <a:t>afișați</a:t>
            </a:r>
            <a:endParaRPr lang="en-US" sz="2000" dirty="0"/>
          </a:p>
          <a:p>
            <a:endParaRPr lang="en-US" dirty="0"/>
          </a:p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transmite</a:t>
            </a:r>
            <a:r>
              <a:rPr lang="en-US" sz="2000" dirty="0"/>
              <a:t> o </a:t>
            </a:r>
            <a:r>
              <a:rPr lang="en-US" sz="2000" dirty="0" err="1"/>
              <a:t>comandă</a:t>
            </a:r>
            <a:r>
              <a:rPr lang="en-US" sz="2000" dirty="0"/>
              <a:t> </a:t>
            </a:r>
            <a:r>
              <a:rPr lang="en-US" sz="2000" dirty="0" err="1"/>
              <a:t>aplicației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întai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recunoască</a:t>
            </a:r>
            <a:r>
              <a:rPr lang="en-US" sz="2000" dirty="0"/>
              <a:t> </a:t>
            </a:r>
            <a:r>
              <a:rPr lang="en-US" sz="2000" dirty="0" err="1"/>
              <a:t>fraza</a:t>
            </a:r>
            <a:r>
              <a:rPr lang="en-US" sz="2000" dirty="0"/>
              <a:t> </a:t>
            </a:r>
            <a:r>
              <a:rPr lang="en-US" sz="2000" dirty="0" err="1"/>
              <a:t>cheie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390" y="1743682"/>
            <a:ext cx="2511630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200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FA10-F7DE-4131-A073-9669FF71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br>
              <a:rPr lang="en-US" dirty="0"/>
            </a:b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soluții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2443-5A6D-4F2A-983A-2E9185EB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84451" cy="3879557"/>
          </a:xfrm>
        </p:spPr>
        <p:txBody>
          <a:bodyPr>
            <a:normAutofit/>
          </a:bodyPr>
          <a:lstStyle/>
          <a:p>
            <a:r>
              <a:rPr lang="en-US" sz="2800" dirty="0" err="1"/>
              <a:t>Recunoașterea</a:t>
            </a:r>
            <a:r>
              <a:rPr lang="en-US" sz="2800" dirty="0"/>
              <a:t> </a:t>
            </a:r>
            <a:r>
              <a:rPr lang="en-US" sz="2800" dirty="0" err="1"/>
              <a:t>vocală</a:t>
            </a:r>
            <a:r>
              <a:rPr lang="en-US" sz="2800" dirty="0"/>
              <a:t> in mod </a:t>
            </a:r>
            <a:r>
              <a:rPr lang="en-US" sz="2800" dirty="0" err="1"/>
              <a:t>continu</a:t>
            </a:r>
            <a:endParaRPr lang="en-US" sz="2800" dirty="0"/>
          </a:p>
          <a:p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err="1">
                <a:solidFill>
                  <a:schemeClr val="accent1"/>
                </a:solidFill>
              </a:rPr>
              <a:t>problema</a:t>
            </a:r>
            <a:r>
              <a:rPr lang="en-US" sz="2600" dirty="0"/>
              <a:t>: </a:t>
            </a:r>
            <a:r>
              <a:rPr lang="en-US" sz="2600" dirty="0" err="1"/>
              <a:t>serviciu</a:t>
            </a:r>
            <a:r>
              <a:rPr lang="en-US" sz="2600" dirty="0"/>
              <a:t> </a:t>
            </a:r>
            <a:r>
              <a:rPr lang="en-US" sz="2600" dirty="0" err="1"/>
              <a:t>expus</a:t>
            </a:r>
            <a:r>
              <a:rPr lang="en-US" sz="2600" dirty="0"/>
              <a:t> de android  </a:t>
            </a:r>
            <a:r>
              <a:rPr lang="en-US" sz="2600" dirty="0" err="1"/>
              <a:t>pentru</a:t>
            </a:r>
            <a:r>
              <a:rPr lang="en-US" sz="2600" dirty="0"/>
              <a:t> </a:t>
            </a:r>
            <a:r>
              <a:rPr lang="en-US" sz="2600" dirty="0" err="1"/>
              <a:t>recunoașterea</a:t>
            </a:r>
            <a:r>
              <a:rPr lang="en-US" sz="2600" dirty="0"/>
              <a:t> </a:t>
            </a:r>
            <a:r>
              <a:rPr lang="en-US" sz="2600" dirty="0" err="1"/>
              <a:t>vocală</a:t>
            </a:r>
            <a:r>
              <a:rPr lang="en-US" sz="2600" dirty="0"/>
              <a:t> nu </a:t>
            </a:r>
            <a:r>
              <a:rPr lang="en-US" sz="2600" dirty="0" err="1"/>
              <a:t>oferă</a:t>
            </a:r>
            <a:r>
              <a:rPr lang="en-US" sz="2600" dirty="0"/>
              <a:t> un </a:t>
            </a:r>
            <a:r>
              <a:rPr lang="en-US" sz="2600" dirty="0" err="1"/>
              <a:t>astfel</a:t>
            </a:r>
            <a:r>
              <a:rPr lang="en-US" sz="2600" dirty="0"/>
              <a:t> de </a:t>
            </a:r>
            <a:r>
              <a:rPr lang="en-US" sz="2600" dirty="0" err="1"/>
              <a:t>comportament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err="1">
                <a:solidFill>
                  <a:schemeClr val="accent1"/>
                </a:solidFill>
              </a:rPr>
              <a:t>solutie</a:t>
            </a:r>
            <a:r>
              <a:rPr lang="en-US" sz="2600" dirty="0"/>
              <a:t>: </a:t>
            </a:r>
            <a:r>
              <a:rPr lang="en-US" sz="2600" dirty="0" err="1"/>
              <a:t>folosirea</a:t>
            </a:r>
            <a:r>
              <a:rPr lang="en-US" sz="2600" dirty="0"/>
              <a:t> </a:t>
            </a:r>
            <a:r>
              <a:rPr lang="en-US" sz="2600" dirty="0" err="1"/>
              <a:t>serviciului</a:t>
            </a:r>
            <a:r>
              <a:rPr lang="en-US" sz="2600" dirty="0"/>
              <a:t> </a:t>
            </a:r>
            <a:r>
              <a:rPr lang="en-US" sz="2600" dirty="0" err="1"/>
              <a:t>oferit</a:t>
            </a:r>
            <a:r>
              <a:rPr lang="en-US" sz="2600" dirty="0"/>
              <a:t> de </a:t>
            </a:r>
            <a:r>
              <a:rPr lang="en-US" sz="2600" dirty="0" err="1"/>
              <a:t>librăria</a:t>
            </a:r>
            <a:r>
              <a:rPr lang="en-US" sz="2600" dirty="0"/>
              <a:t> “</a:t>
            </a:r>
            <a:r>
              <a:rPr lang="en-US" sz="2600" i="1" dirty="0" err="1"/>
              <a:t>PocketSphinx</a:t>
            </a:r>
            <a:r>
              <a:rPr lang="en-US" sz="2600" i="1" dirty="0"/>
              <a:t>” </a:t>
            </a:r>
            <a:r>
              <a:rPr lang="en-US" sz="2600" dirty="0" err="1"/>
              <a:t>ce</a:t>
            </a:r>
            <a:r>
              <a:rPr lang="en-US" sz="2600" dirty="0"/>
              <a:t> </a:t>
            </a:r>
            <a:r>
              <a:rPr lang="en-US" sz="2600" dirty="0" err="1"/>
              <a:t>oferă</a:t>
            </a:r>
            <a:r>
              <a:rPr lang="en-US" sz="2600" dirty="0"/>
              <a:t> o </a:t>
            </a:r>
            <a:r>
              <a:rPr lang="en-US" sz="2600" dirty="0" err="1"/>
              <a:t>recunoaștere</a:t>
            </a:r>
            <a:r>
              <a:rPr lang="en-US" sz="2600" dirty="0"/>
              <a:t> continua a </a:t>
            </a:r>
            <a:r>
              <a:rPr lang="en-US" sz="2600" dirty="0" err="1"/>
              <a:t>vocii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5680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FA10-F7DE-4131-A073-9669FF71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br>
              <a:rPr lang="en-US" dirty="0"/>
            </a:b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soluții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2443-5A6D-4F2A-983A-2E9185EB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240389" cy="3880773"/>
          </a:xfrm>
        </p:spPr>
        <p:txBody>
          <a:bodyPr>
            <a:normAutofit/>
          </a:bodyPr>
          <a:lstStyle/>
          <a:p>
            <a:r>
              <a:rPr lang="en-US" sz="2800" dirty="0" err="1"/>
              <a:t>Calibrarea</a:t>
            </a:r>
            <a:r>
              <a:rPr lang="en-US" sz="2800" dirty="0"/>
              <a:t> </a:t>
            </a:r>
            <a:r>
              <a:rPr lang="en-US" sz="2800" dirty="0" err="1"/>
              <a:t>serviciului</a:t>
            </a:r>
            <a:r>
              <a:rPr lang="en-US" sz="2800" dirty="0"/>
              <a:t> de </a:t>
            </a:r>
            <a:r>
              <a:rPr lang="en-US" sz="2800" dirty="0" err="1"/>
              <a:t>recunoaștere</a:t>
            </a:r>
            <a:r>
              <a:rPr lang="en-US" sz="2800" dirty="0"/>
              <a:t> </a:t>
            </a:r>
            <a:r>
              <a:rPr lang="en-US" sz="2800" dirty="0" err="1"/>
              <a:t>vocală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err="1">
                <a:solidFill>
                  <a:schemeClr val="accent1"/>
                </a:solidFill>
              </a:rPr>
              <a:t>problema</a:t>
            </a:r>
            <a:r>
              <a:rPr lang="en-US" sz="2600" dirty="0"/>
              <a:t>: nu pot fi evaluate </a:t>
            </a:r>
            <a:r>
              <a:rPr lang="en-US" sz="2600" dirty="0" err="1"/>
              <a:t>rezultatele</a:t>
            </a:r>
            <a:r>
              <a:rPr lang="en-US" sz="2600" dirty="0"/>
              <a:t> </a:t>
            </a:r>
            <a:r>
              <a:rPr lang="en-US" sz="2600" dirty="0" err="1"/>
              <a:t>pentru</a:t>
            </a:r>
            <a:r>
              <a:rPr lang="en-US" sz="2600" dirty="0"/>
              <a:t> a </a:t>
            </a:r>
            <a:r>
              <a:rPr lang="en-US" sz="2600" dirty="0" err="1"/>
              <a:t>putea</a:t>
            </a:r>
            <a:r>
              <a:rPr lang="en-US" sz="2600" dirty="0"/>
              <a:t> </a:t>
            </a:r>
            <a:r>
              <a:rPr lang="en-US" sz="2600" dirty="0" err="1"/>
              <a:t>calibra</a:t>
            </a:r>
            <a:r>
              <a:rPr lang="en-US" sz="2600" dirty="0"/>
              <a:t> </a:t>
            </a:r>
            <a:r>
              <a:rPr lang="en-US" sz="2600" dirty="0" err="1"/>
              <a:t>acest</a:t>
            </a:r>
            <a:r>
              <a:rPr lang="en-US" sz="2600" dirty="0"/>
              <a:t> </a:t>
            </a:r>
            <a:r>
              <a:rPr lang="en-US" sz="2600" dirty="0" err="1"/>
              <a:t>serviciu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err="1">
                <a:solidFill>
                  <a:schemeClr val="accent1"/>
                </a:solidFill>
              </a:rPr>
              <a:t>solutie</a:t>
            </a:r>
            <a:r>
              <a:rPr lang="en-US" sz="2600" dirty="0"/>
              <a:t>: </a:t>
            </a:r>
            <a:r>
              <a:rPr lang="en-US" sz="2600" dirty="0" err="1"/>
              <a:t>librăria</a:t>
            </a:r>
            <a:r>
              <a:rPr lang="en-US" sz="2600" dirty="0"/>
              <a:t> “</a:t>
            </a:r>
            <a:r>
              <a:rPr lang="en-US" sz="2600" i="1" dirty="0" err="1"/>
              <a:t>PocketSphinx</a:t>
            </a:r>
            <a:r>
              <a:rPr lang="en-US" sz="2600" i="1" dirty="0"/>
              <a:t>” </a:t>
            </a:r>
            <a:r>
              <a:rPr lang="en-US" sz="2600" i="1" dirty="0" err="1"/>
              <a:t>oferă</a:t>
            </a:r>
            <a:r>
              <a:rPr lang="en-US" sz="2600" i="1" dirty="0"/>
              <a:t> </a:t>
            </a:r>
            <a:r>
              <a:rPr lang="en-US" sz="2600" i="1" dirty="0" err="1"/>
              <a:t>rezultate</a:t>
            </a:r>
            <a:r>
              <a:rPr lang="en-US" sz="2600" i="1" dirty="0"/>
              <a:t> cu un </a:t>
            </a:r>
            <a:r>
              <a:rPr lang="en-US" sz="2600" i="1" dirty="0" err="1"/>
              <a:t>scor</a:t>
            </a:r>
            <a:r>
              <a:rPr lang="en-US" sz="2600" i="1" dirty="0"/>
              <a:t> de </a:t>
            </a:r>
            <a:r>
              <a:rPr lang="en-US" sz="2600" i="1" dirty="0" err="1"/>
              <a:t>probabilitate</a:t>
            </a:r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231897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rețete</a:t>
            </a:r>
            <a:r>
              <a:rPr lang="en-US" dirty="0"/>
              <a:t> QR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deschide</a:t>
            </a:r>
            <a:r>
              <a:rPr lang="en-US" sz="2000" dirty="0"/>
              <a:t> </a:t>
            </a:r>
            <a:r>
              <a:rPr lang="en-US" sz="2000" dirty="0" err="1"/>
              <a:t>cititorul</a:t>
            </a:r>
            <a:r>
              <a:rPr lang="en-US" sz="2000" dirty="0"/>
              <a:t> de </a:t>
            </a:r>
            <a:r>
              <a:rPr lang="en-US" sz="2000" dirty="0" err="1"/>
              <a:t>qr-coduri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opțiunea</a:t>
            </a:r>
            <a:r>
              <a:rPr lang="en-US" sz="2000" dirty="0"/>
              <a:t> “</a:t>
            </a:r>
            <a:r>
              <a:rPr lang="en-US" sz="2000" dirty="0" err="1"/>
              <a:t>Adauga</a:t>
            </a:r>
            <a:r>
              <a:rPr lang="en-US" sz="2000" dirty="0"/>
              <a:t> </a:t>
            </a:r>
            <a:r>
              <a:rPr lang="en-US" sz="2000" dirty="0" err="1"/>
              <a:t>reteta</a:t>
            </a:r>
            <a:r>
              <a:rPr lang="en-US" sz="2000" dirty="0"/>
              <a:t> din QR code”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11" y="1280160"/>
            <a:ext cx="2515714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415C729-4861-448F-8502-C66FC453A0C0}"/>
              </a:ext>
            </a:extLst>
          </p:cNvPr>
          <p:cNvSpPr/>
          <p:nvPr/>
        </p:nvSpPr>
        <p:spPr>
          <a:xfrm>
            <a:off x="6865032" y="3036667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4324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de </a:t>
            </a:r>
            <a:r>
              <a:rPr lang="en-US" dirty="0" err="1"/>
              <a:t>rețete</a:t>
            </a:r>
            <a:r>
              <a:rPr lang="en-US" dirty="0"/>
              <a:t> QR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deschide</a:t>
            </a:r>
            <a:r>
              <a:rPr lang="en-US" sz="2000" dirty="0"/>
              <a:t> </a:t>
            </a:r>
            <a:r>
              <a:rPr lang="en-US" sz="2000" dirty="0" err="1"/>
              <a:t>cititorul</a:t>
            </a:r>
            <a:r>
              <a:rPr lang="en-US" sz="2000" dirty="0"/>
              <a:t> de </a:t>
            </a:r>
            <a:r>
              <a:rPr lang="en-US" sz="2000" dirty="0" err="1"/>
              <a:t>qr-coduri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opțiunea</a:t>
            </a:r>
            <a:r>
              <a:rPr lang="en-US" sz="2000" dirty="0"/>
              <a:t> “</a:t>
            </a:r>
            <a:r>
              <a:rPr lang="en-US" sz="2000" dirty="0" err="1"/>
              <a:t>Adauga</a:t>
            </a:r>
            <a:r>
              <a:rPr lang="en-US" sz="2000" dirty="0"/>
              <a:t> </a:t>
            </a:r>
            <a:r>
              <a:rPr lang="en-US" sz="2000" dirty="0" err="1"/>
              <a:t>reteta</a:t>
            </a:r>
            <a:r>
              <a:rPr lang="en-US" sz="2000" dirty="0"/>
              <a:t> din QR code”</a:t>
            </a:r>
          </a:p>
          <a:p>
            <a:endParaRPr lang="en-US" sz="2000" dirty="0"/>
          </a:p>
          <a:p>
            <a:r>
              <a:rPr lang="en-US" sz="2000" dirty="0" err="1"/>
              <a:t>Aplicația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scana</a:t>
            </a:r>
            <a:r>
              <a:rPr lang="en-US" sz="2000" dirty="0"/>
              <a:t> </a:t>
            </a:r>
            <a:r>
              <a:rPr lang="en-US" sz="2000" dirty="0" err="1"/>
              <a:t>qr</a:t>
            </a:r>
            <a:r>
              <a:rPr lang="en-US" sz="2000" dirty="0"/>
              <a:t> </a:t>
            </a:r>
            <a:r>
              <a:rPr lang="en-US" sz="2000" dirty="0" err="1"/>
              <a:t>codul</a:t>
            </a:r>
            <a:r>
              <a:rPr lang="en-US" sz="2000" dirty="0"/>
              <a:t> cu </a:t>
            </a:r>
            <a:r>
              <a:rPr lang="en-US" sz="2000" dirty="0" err="1"/>
              <a:t>ajutoul</a:t>
            </a:r>
            <a:r>
              <a:rPr lang="en-US" sz="2000" dirty="0"/>
              <a:t> </a:t>
            </a:r>
            <a:r>
              <a:rPr lang="en-US" sz="2000" dirty="0" err="1"/>
              <a:t>camerei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562" y="1280160"/>
            <a:ext cx="2508012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224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417E-85C1-4D50-9D43-24F8F67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rețete</a:t>
            </a:r>
            <a:r>
              <a:rPr lang="en-US" dirty="0"/>
              <a:t> QR</a:t>
            </a:r>
            <a:br>
              <a:rPr lang="en-US" dirty="0"/>
            </a:b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soluții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F5A4-81D2-4211-9F75-1F91E714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Limitarea</a:t>
            </a:r>
            <a:r>
              <a:rPr lang="en-US" sz="2600" dirty="0"/>
              <a:t> </a:t>
            </a:r>
            <a:r>
              <a:rPr lang="en-US" sz="2600" dirty="0" err="1"/>
              <a:t>numărului</a:t>
            </a:r>
            <a:r>
              <a:rPr lang="en-US" sz="2600" dirty="0"/>
              <a:t> de </a:t>
            </a:r>
            <a:r>
              <a:rPr lang="en-US" sz="2600" dirty="0" err="1"/>
              <a:t>caractere</a:t>
            </a:r>
            <a:r>
              <a:rPr lang="en-US" sz="2600" dirty="0"/>
              <a:t> </a:t>
            </a:r>
            <a:r>
              <a:rPr lang="en-US" sz="2600" dirty="0" err="1"/>
              <a:t>dintr</a:t>
            </a:r>
            <a:r>
              <a:rPr lang="en-US" sz="2600" dirty="0"/>
              <a:t>-un </a:t>
            </a:r>
            <a:r>
              <a:rPr lang="en-US" sz="2600" dirty="0" err="1"/>
              <a:t>qr</a:t>
            </a:r>
            <a:r>
              <a:rPr lang="en-US" sz="2600" dirty="0"/>
              <a:t>-code</a:t>
            </a:r>
          </a:p>
          <a:p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problema</a:t>
            </a:r>
            <a:r>
              <a:rPr lang="en-US" sz="2400" dirty="0"/>
              <a:t>: </a:t>
            </a:r>
            <a:r>
              <a:rPr lang="en-US" sz="2400" dirty="0" err="1"/>
              <a:t>pentru</a:t>
            </a:r>
            <a:r>
              <a:rPr lang="en-US" sz="2400" dirty="0"/>
              <a:t> o </a:t>
            </a:r>
            <a:r>
              <a:rPr lang="en-US" sz="2400" dirty="0" err="1"/>
              <a:t>stocare</a:t>
            </a:r>
            <a:r>
              <a:rPr lang="en-US" sz="2400" dirty="0"/>
              <a:t> </a:t>
            </a:r>
            <a:r>
              <a:rPr lang="en-US" sz="2400" dirty="0" err="1"/>
              <a:t>directă</a:t>
            </a:r>
            <a:r>
              <a:rPr lang="en-US" sz="2400" dirty="0"/>
              <a:t> a </a:t>
            </a:r>
            <a:r>
              <a:rPr lang="en-US" sz="2400" dirty="0" err="1"/>
              <a:t>rețetei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limitată</a:t>
            </a:r>
            <a:r>
              <a:rPr lang="en-US" sz="2400" dirty="0"/>
              <a:t> la </a:t>
            </a:r>
            <a:r>
              <a:rPr lang="en-US" sz="2400" i="1" dirty="0"/>
              <a:t>4296</a:t>
            </a:r>
            <a:r>
              <a:rPr lang="en-US" sz="2400" dirty="0"/>
              <a:t> </a:t>
            </a:r>
            <a:r>
              <a:rPr lang="en-US" sz="2400" dirty="0" err="1"/>
              <a:t>caractere</a:t>
            </a:r>
            <a:r>
              <a:rPr lang="en-US" sz="2400" dirty="0"/>
              <a:t> </a:t>
            </a:r>
            <a:r>
              <a:rPr lang="en-US" sz="2400" dirty="0" err="1"/>
              <a:t>alfanumerice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solutie</a:t>
            </a:r>
            <a:r>
              <a:rPr lang="en-US" sz="2400" dirty="0"/>
              <a:t>: </a:t>
            </a:r>
            <a:r>
              <a:rPr lang="en-US" sz="2400" dirty="0" err="1"/>
              <a:t>expunerea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URI </a:t>
            </a:r>
            <a:r>
              <a:rPr lang="en-US" sz="2400" dirty="0" err="1"/>
              <a:t>în</a:t>
            </a:r>
            <a:r>
              <a:rPr lang="en-US" sz="2400" dirty="0"/>
              <a:t> QR, </a:t>
            </a:r>
            <a:r>
              <a:rPr lang="en-US" sz="2400" dirty="0" err="1"/>
              <a:t>acesta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identificatorul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rețetei</a:t>
            </a:r>
            <a:r>
              <a:rPr lang="en-US" sz="2400" dirty="0"/>
              <a:t> </a:t>
            </a:r>
            <a:r>
              <a:rPr lang="en-US" sz="2400" dirty="0" err="1"/>
              <a:t>stocată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centrală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21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cumpărături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rețete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80160"/>
            <a:ext cx="2511631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697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D25E-D8B9-4E40-B4AA-EFFE910C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B4DD-606D-48CB-9B3C-4B67E43A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Introducere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Proiectarea</a:t>
            </a:r>
            <a:r>
              <a:rPr lang="en-US" sz="2400" dirty="0"/>
              <a:t> </a:t>
            </a:r>
            <a:r>
              <a:rPr lang="ro-RO" sz="2400" dirty="0"/>
              <a:t>aplicației</a:t>
            </a:r>
            <a:endParaRPr lang="en-US" sz="2400" dirty="0"/>
          </a:p>
          <a:p>
            <a:r>
              <a:rPr lang="en-US" sz="2400" dirty="0" err="1"/>
              <a:t>Prezentarea</a:t>
            </a:r>
            <a:r>
              <a:rPr lang="en-US" sz="2400" dirty="0"/>
              <a:t> </a:t>
            </a:r>
            <a:r>
              <a:rPr lang="en-US" sz="2400" dirty="0" err="1"/>
              <a:t>funcționalitaților</a:t>
            </a:r>
            <a:endParaRPr lang="en-US" sz="2400" dirty="0"/>
          </a:p>
          <a:p>
            <a:r>
              <a:rPr lang="en-US" sz="2400" dirty="0" err="1"/>
              <a:t>Evaluarea</a:t>
            </a:r>
            <a:r>
              <a:rPr lang="en-US" sz="2400" dirty="0"/>
              <a:t> </a:t>
            </a:r>
            <a:r>
              <a:rPr lang="en-US" sz="2400" dirty="0" err="1"/>
              <a:t>aplicației</a:t>
            </a:r>
            <a:endParaRPr lang="en-US" sz="2400" dirty="0"/>
          </a:p>
          <a:p>
            <a:r>
              <a:rPr lang="en-US" sz="2400" dirty="0" err="1"/>
              <a:t>Concluzii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2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cumpărături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rețete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Deschiderea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80160"/>
            <a:ext cx="2511631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D24059-9B7D-4822-9FF4-2699BB95B8E2}"/>
              </a:ext>
            </a:extLst>
          </p:cNvPr>
          <p:cNvSpPr/>
          <p:nvPr/>
        </p:nvSpPr>
        <p:spPr>
          <a:xfrm flipH="1" flipV="1">
            <a:off x="8959824" y="1207590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5094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cumparaturi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Deschiderea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Capabilitatea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a </a:t>
            </a:r>
            <a:r>
              <a:rPr lang="en-US" sz="2000" dirty="0" err="1"/>
              <a:t>produselor</a:t>
            </a:r>
            <a:r>
              <a:rPr lang="en-US" sz="2000" dirty="0"/>
              <a:t> la </a:t>
            </a:r>
            <a:r>
              <a:rPr lang="en-US" sz="2000" dirty="0" err="1"/>
              <a:t>inserare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92563"/>
            <a:ext cx="2511631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5BAC3D-EEB7-4415-9D7E-BD9A9F531D0E}"/>
              </a:ext>
            </a:extLst>
          </p:cNvPr>
          <p:cNvSpPr/>
          <p:nvPr/>
        </p:nvSpPr>
        <p:spPr>
          <a:xfrm>
            <a:off x="6672459" y="1579438"/>
            <a:ext cx="3182215" cy="581151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3941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cumparaturi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cumpraturi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retete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apasat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partea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in bara de sus</a:t>
            </a:r>
          </a:p>
          <a:p>
            <a:endParaRPr lang="en-US" sz="2000" dirty="0"/>
          </a:p>
          <a:p>
            <a:r>
              <a:rPr lang="en-US" sz="2000" dirty="0" err="1"/>
              <a:t>Capabilitatea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a </a:t>
            </a:r>
            <a:r>
              <a:rPr lang="en-US" sz="2000" dirty="0" err="1"/>
              <a:t>produselor</a:t>
            </a:r>
            <a:r>
              <a:rPr lang="en-US" sz="2000" dirty="0"/>
              <a:t> la </a:t>
            </a:r>
            <a:r>
              <a:rPr lang="en-US" sz="2000" dirty="0" err="1"/>
              <a:t>inserare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024" y="1292563"/>
            <a:ext cx="2493086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6181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92563"/>
            <a:ext cx="2511631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546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2563"/>
            <a:ext cx="2501193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C44268-1BB7-4E4D-8FDA-0F5B55325D0A}"/>
              </a:ext>
            </a:extLst>
          </p:cNvPr>
          <p:cNvSpPr/>
          <p:nvPr/>
        </p:nvSpPr>
        <p:spPr>
          <a:xfrm>
            <a:off x="6855068" y="3724273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6315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Detalierea</a:t>
            </a:r>
            <a:r>
              <a:rPr lang="en-US" sz="2000" dirty="0"/>
              <a:t> </a:t>
            </a:r>
            <a:r>
              <a:rPr lang="en-US" sz="2000" dirty="0" err="1"/>
              <a:t>fiecărui</a:t>
            </a:r>
            <a:r>
              <a:rPr lang="en-US" sz="2000" dirty="0"/>
              <a:t> </a:t>
            </a:r>
            <a:r>
              <a:rPr lang="en-US" sz="2000" dirty="0" err="1"/>
              <a:t>răspuns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110" y="1280161"/>
            <a:ext cx="2508915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72487E-576E-49A6-985F-B6EC3E1169DF}"/>
              </a:ext>
            </a:extLst>
          </p:cNvPr>
          <p:cNvSpPr/>
          <p:nvPr/>
        </p:nvSpPr>
        <p:spPr>
          <a:xfrm flipH="1" flipV="1">
            <a:off x="9081836" y="1857474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362759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Detalierea</a:t>
            </a:r>
            <a:r>
              <a:rPr lang="en-US" sz="2000" dirty="0"/>
              <a:t> </a:t>
            </a:r>
            <a:r>
              <a:rPr lang="en-US" sz="2000" dirty="0" err="1"/>
              <a:t>fiecărui</a:t>
            </a:r>
            <a:r>
              <a:rPr lang="en-US" sz="2000" dirty="0"/>
              <a:t> </a:t>
            </a:r>
            <a:r>
              <a:rPr lang="en-US" sz="2000" dirty="0" err="1"/>
              <a:t>răspuns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788" y="1280161"/>
            <a:ext cx="2507559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188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SMS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787" y="1297573"/>
            <a:ext cx="2507560" cy="4262852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3256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SMS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Din </a:t>
            </a:r>
            <a:r>
              <a:rPr lang="en-US" sz="2000" dirty="0" err="1"/>
              <a:t>meniul</a:t>
            </a:r>
            <a:r>
              <a:rPr lang="en-US" sz="2000" dirty="0"/>
              <a:t> lateral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selectat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“</a:t>
            </a:r>
            <a:r>
              <a:rPr lang="en-US" sz="2000" dirty="0" err="1"/>
              <a:t>Trimiterea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2563"/>
            <a:ext cx="2501193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C44268-1BB7-4E4D-8FDA-0F5B55325D0A}"/>
              </a:ext>
            </a:extLst>
          </p:cNvPr>
          <p:cNvSpPr/>
          <p:nvPr/>
        </p:nvSpPr>
        <p:spPr>
          <a:xfrm>
            <a:off x="6878880" y="4089531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27576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sms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Din </a:t>
            </a:r>
            <a:r>
              <a:rPr lang="en-US" sz="2000" dirty="0" err="1"/>
              <a:t>meniul</a:t>
            </a:r>
            <a:r>
              <a:rPr lang="en-US" sz="2000" dirty="0"/>
              <a:t> lateral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selectat</a:t>
            </a:r>
            <a:r>
              <a:rPr lang="en-US" sz="2000" dirty="0"/>
              <a:t>  “</a:t>
            </a:r>
            <a:r>
              <a:rPr lang="en-US" sz="2000" dirty="0" err="1"/>
              <a:t>Trimiterea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Utilizează</a:t>
            </a:r>
            <a:r>
              <a:rPr lang="en-US" sz="2000" dirty="0"/>
              <a:t> </a:t>
            </a:r>
            <a:r>
              <a:rPr lang="en-US" sz="2000" dirty="0" err="1"/>
              <a:t>mesageria</a:t>
            </a:r>
            <a:r>
              <a:rPr lang="en-US" sz="2000" dirty="0"/>
              <a:t> </a:t>
            </a:r>
            <a:r>
              <a:rPr lang="en-US" sz="2000" dirty="0" err="1"/>
              <a:t>principală</a:t>
            </a:r>
            <a:r>
              <a:rPr lang="en-US" sz="2000" dirty="0"/>
              <a:t> a </a:t>
            </a:r>
            <a:r>
              <a:rPr lang="en-US" sz="2000" dirty="0" err="1"/>
              <a:t>telefonului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3722"/>
            <a:ext cx="2501193" cy="4270555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852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en-US" sz="2600" dirty="0" err="1"/>
              <a:t>Scopul</a:t>
            </a:r>
            <a:r>
              <a:rPr lang="en-US" sz="2600" dirty="0"/>
              <a:t> </a:t>
            </a:r>
            <a:r>
              <a:rPr lang="en-US" sz="2600" dirty="0" err="1"/>
              <a:t>acestei</a:t>
            </a:r>
            <a:r>
              <a:rPr lang="en-US" sz="2600" dirty="0"/>
              <a:t> </a:t>
            </a:r>
            <a:r>
              <a:rPr lang="en-US" sz="2600" dirty="0" err="1"/>
              <a:t>aplicații</a:t>
            </a:r>
            <a:r>
              <a:rPr lang="en-US" sz="2600" dirty="0"/>
              <a:t> – </a:t>
            </a:r>
            <a:r>
              <a:rPr lang="en-US" sz="2600" dirty="0" err="1"/>
              <a:t>rezolvarea</a:t>
            </a:r>
            <a:r>
              <a:rPr lang="en-US" sz="2600" dirty="0"/>
              <a:t> </a:t>
            </a:r>
            <a:r>
              <a:rPr lang="en-US" sz="2600" dirty="0" err="1"/>
              <a:t>anumitor</a:t>
            </a:r>
            <a:r>
              <a:rPr lang="en-US" sz="2600" dirty="0"/>
              <a:t> </a:t>
            </a:r>
            <a:r>
              <a:rPr lang="en-US" sz="2600" dirty="0" err="1"/>
              <a:t>probleme</a:t>
            </a:r>
            <a:r>
              <a:rPr lang="en-US" sz="2600" dirty="0"/>
              <a:t> </a:t>
            </a:r>
            <a:r>
              <a:rPr lang="en-US" sz="2600" dirty="0" err="1"/>
              <a:t>cotidiane</a:t>
            </a:r>
            <a:r>
              <a:rPr lang="en-US" sz="2600" dirty="0"/>
              <a:t> </a:t>
            </a:r>
            <a:r>
              <a:rPr lang="en-US" sz="2600" dirty="0" err="1"/>
              <a:t>întâlnite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dirty="0" err="1"/>
              <a:t>activitatea</a:t>
            </a:r>
            <a:r>
              <a:rPr lang="en-US" sz="2600" dirty="0"/>
              <a:t> </a:t>
            </a:r>
            <a:r>
              <a:rPr lang="en-US" sz="2600" dirty="0" err="1"/>
              <a:t>culinară</a:t>
            </a:r>
            <a:endParaRPr lang="en-US" sz="2600" dirty="0"/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/>
              <a:t>asistarea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învatarea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disponibilității</a:t>
            </a:r>
            <a:r>
              <a:rPr lang="en-US" sz="2400" dirty="0"/>
              <a:t> </a:t>
            </a:r>
            <a:r>
              <a:rPr lang="en-US" sz="2400" dirty="0" err="1"/>
              <a:t>produselor</a:t>
            </a:r>
            <a:endParaRPr lang="en-US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un mod </a:t>
            </a:r>
            <a:r>
              <a:rPr lang="en-US" sz="2400" dirty="0" err="1"/>
              <a:t>mai</a:t>
            </a:r>
            <a:r>
              <a:rPr lang="en-US" sz="2400" dirty="0"/>
              <a:t> rapid de a </a:t>
            </a:r>
            <a:r>
              <a:rPr lang="en-US" sz="2400" dirty="0" err="1"/>
              <a:t>adăuga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90277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F5B-1DAD-41FB-BE26-5DA9CFD8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EE4A-CD19-43E8-A7DB-5AFC9621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451404" cy="3747842"/>
          </a:xfrm>
        </p:spPr>
        <p:txBody>
          <a:bodyPr>
            <a:noAutofit/>
          </a:bodyPr>
          <a:lstStyle/>
          <a:p>
            <a:r>
              <a:rPr lang="en-US" sz="2600" dirty="0"/>
              <a:t>O </a:t>
            </a:r>
            <a:r>
              <a:rPr lang="en-US" sz="2600" dirty="0" err="1"/>
              <a:t>evaluare</a:t>
            </a:r>
            <a:r>
              <a:rPr lang="en-US" sz="2600" dirty="0"/>
              <a:t> a </a:t>
            </a:r>
            <a:r>
              <a:rPr lang="en-US" sz="2600" dirty="0" err="1"/>
              <a:t>caracteristicilor</a:t>
            </a:r>
            <a:r>
              <a:rPr lang="en-US" sz="2600" dirty="0"/>
              <a:t> pe care le are </a:t>
            </a:r>
            <a:r>
              <a:rPr lang="en-US" sz="2600" dirty="0" err="1"/>
              <a:t>aplicația</a:t>
            </a:r>
            <a:endParaRPr lang="en-US" sz="2600" dirty="0"/>
          </a:p>
          <a:p>
            <a:endParaRPr lang="en-US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beneficiul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en-US" sz="2400" dirty="0"/>
              <a:t> ca </a:t>
            </a:r>
            <a:r>
              <a:rPr lang="en-US" sz="2400" dirty="0" err="1"/>
              <a:t>parte</a:t>
            </a:r>
            <a:r>
              <a:rPr lang="en-US" sz="2400" dirty="0"/>
              <a:t> </a:t>
            </a:r>
            <a:r>
              <a:rPr lang="en-US" sz="2400" dirty="0" err="1"/>
              <a:t>individuală</a:t>
            </a:r>
            <a:r>
              <a:rPr lang="en-US" sz="2400" dirty="0"/>
              <a:t> a </a:t>
            </a:r>
            <a:r>
              <a:rPr lang="en-US" sz="2400" dirty="0" err="1"/>
              <a:t>aplicației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beneficiu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en-US" sz="2400" dirty="0"/>
              <a:t> ca </a:t>
            </a:r>
            <a:r>
              <a:rPr lang="en-US" sz="2400" dirty="0" err="1"/>
              <a:t>parte</a:t>
            </a:r>
            <a:r>
              <a:rPr lang="en-US" sz="2400" dirty="0"/>
              <a:t> integrate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aplicație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Frecvența</a:t>
            </a:r>
            <a:r>
              <a:rPr lang="en-US" sz="2400" dirty="0"/>
              <a:t> cu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utilizată</a:t>
            </a:r>
            <a:r>
              <a:rPr lang="en-US" sz="2400" dirty="0"/>
              <a:t> o </a:t>
            </a:r>
            <a:r>
              <a:rPr lang="en-US" sz="2400" dirty="0" err="1"/>
              <a:t>anumită</a:t>
            </a:r>
            <a:r>
              <a:rPr lang="en-US" sz="2400" dirty="0"/>
              <a:t> </a:t>
            </a:r>
            <a:r>
              <a:rPr lang="en-US" sz="2400" dirty="0" err="1"/>
              <a:t>componentă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2829266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B07EEA-135C-4266-8E29-C0428DC9F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59424"/>
              </p:ext>
            </p:extLst>
          </p:nvPr>
        </p:nvGraphicFramePr>
        <p:xfrm>
          <a:off x="126318" y="726848"/>
          <a:ext cx="9650727" cy="539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1802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0A06-2EC5-46FB-888D-51FE68CB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7C7B-1647-43E5-B87F-71BF70F0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Rezolvare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prezentate</a:t>
            </a:r>
            <a:endParaRPr lang="en-US" dirty="0"/>
          </a:p>
          <a:p>
            <a:r>
              <a:rPr lang="en-US" dirty="0" err="1"/>
              <a:t>Direcții</a:t>
            </a:r>
            <a:r>
              <a:rPr lang="en-US" dirty="0"/>
              <a:t> </a:t>
            </a:r>
            <a:r>
              <a:rPr lang="en-US" dirty="0" err="1"/>
              <a:t>viitoare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rețetelor</a:t>
            </a:r>
            <a:r>
              <a:rPr lang="en-US" dirty="0"/>
              <a:t> </a:t>
            </a:r>
            <a:r>
              <a:rPr lang="en-US" dirty="0" err="1"/>
              <a:t>qr</a:t>
            </a:r>
            <a:r>
              <a:rPr lang="en-US" dirty="0"/>
              <a:t> code</a:t>
            </a:r>
          </a:p>
          <a:p>
            <a:pPr lvl="1"/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endParaRPr lang="en-US" dirty="0"/>
          </a:p>
          <a:p>
            <a:pPr lvl="1"/>
            <a:r>
              <a:rPr lang="en-US" dirty="0" err="1"/>
              <a:t>Îmbunătațirea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recomandare</a:t>
            </a:r>
            <a:r>
              <a:rPr lang="en-US" dirty="0"/>
              <a:t> a </a:t>
            </a:r>
            <a:r>
              <a:rPr lang="en-US" dirty="0" err="1"/>
              <a:t>produselor</a:t>
            </a:r>
            <a:endParaRPr lang="en-US" dirty="0"/>
          </a:p>
          <a:p>
            <a:pPr lvl="1"/>
            <a:r>
              <a:rPr lang="en-US" dirty="0"/>
              <a:t>Capacitate de a </a:t>
            </a:r>
            <a:r>
              <a:rPr lang="en-US" dirty="0" err="1"/>
              <a:t>distribui</a:t>
            </a:r>
            <a:r>
              <a:rPr lang="en-US" dirty="0"/>
              <a:t> </a:t>
            </a:r>
            <a:r>
              <a:rPr lang="en-US" dirty="0" err="1"/>
              <a:t>rețete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05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E60C-5700-466F-B7B7-F6483E74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AF72-F2E9-43FE-9602-FBB2A356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874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en-US" sz="2600" dirty="0"/>
              <a:t>Modul de </a:t>
            </a:r>
            <a:r>
              <a:rPr lang="en-US" sz="2600" dirty="0" err="1"/>
              <a:t>soluționare</a:t>
            </a:r>
            <a:r>
              <a:rPr lang="en-US" sz="2600" dirty="0"/>
              <a:t> a </a:t>
            </a:r>
            <a:r>
              <a:rPr lang="en-US" sz="2600" dirty="0" err="1"/>
              <a:t>acestor</a:t>
            </a:r>
            <a:r>
              <a:rPr lang="en-US" sz="2600" dirty="0"/>
              <a:t> </a:t>
            </a:r>
            <a:r>
              <a:rPr lang="en-US" sz="2600" dirty="0" err="1"/>
              <a:t>probleme</a:t>
            </a:r>
            <a:r>
              <a:rPr lang="en-US" sz="2600" dirty="0"/>
              <a:t> a </a:t>
            </a:r>
            <a:r>
              <a:rPr lang="en-US" sz="2600" dirty="0" err="1"/>
              <a:t>fost</a:t>
            </a:r>
            <a:r>
              <a:rPr lang="en-US" sz="2600" dirty="0"/>
              <a:t> </a:t>
            </a:r>
            <a:r>
              <a:rPr lang="en-US" sz="2600" dirty="0" err="1"/>
              <a:t>unul</a:t>
            </a:r>
            <a:r>
              <a:rPr lang="en-US" sz="2600" dirty="0"/>
              <a:t> </a:t>
            </a:r>
            <a:r>
              <a:rPr lang="en-US" sz="2600" dirty="0" err="1"/>
              <a:t>progresiv</a:t>
            </a:r>
            <a:endParaRPr lang="en-US" sz="2600" dirty="0"/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soluții intermediare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o intelegere mai bună a proiectului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fiecare funcționalitate este o completare a celorlalte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825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it-IT" sz="2600" dirty="0"/>
              <a:t>Alegerea acestui proiect a fost motivată de mai multe experiențe personale avute in acest domeniu</a:t>
            </a:r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direcția</a:t>
            </a:r>
            <a:r>
              <a:rPr lang="fr-FR" sz="2400" dirty="0"/>
              <a:t> </a:t>
            </a:r>
            <a:r>
              <a:rPr lang="fr-FR" sz="2400" dirty="0" err="1"/>
              <a:t>proiectului</a:t>
            </a:r>
            <a:r>
              <a:rPr lang="fr-FR" sz="2400" dirty="0"/>
              <a:t> bine </a:t>
            </a:r>
            <a:r>
              <a:rPr lang="fr-FR" sz="2400" dirty="0" err="1"/>
              <a:t>stabilit</a:t>
            </a:r>
            <a:endParaRPr lang="fr-FR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problemele</a:t>
            </a:r>
            <a:r>
              <a:rPr lang="fr-FR" sz="2400" dirty="0"/>
              <a:t> au </a:t>
            </a:r>
            <a:r>
              <a:rPr lang="fr-FR" sz="2400" dirty="0" err="1"/>
              <a:t>fost</a:t>
            </a:r>
            <a:r>
              <a:rPr lang="fr-FR" sz="2400" dirty="0"/>
              <a:t> </a:t>
            </a:r>
            <a:r>
              <a:rPr lang="fr-FR" sz="2400" dirty="0" err="1"/>
              <a:t>mult</a:t>
            </a:r>
            <a:r>
              <a:rPr lang="fr-FR" sz="2400" dirty="0"/>
              <a:t> mai </a:t>
            </a:r>
            <a:r>
              <a:rPr lang="fr-FR" sz="2400" dirty="0" err="1"/>
              <a:t>clare</a:t>
            </a:r>
            <a:endParaRPr lang="fr-FR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soluții</a:t>
            </a:r>
            <a:r>
              <a:rPr lang="fr-FR" sz="2400" dirty="0"/>
              <a:t> </a:t>
            </a:r>
            <a:r>
              <a:rPr lang="fr-FR" sz="2400" dirty="0" err="1"/>
              <a:t>concrete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0096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F5B-1DAD-41FB-BE26-5DA9CFD8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712763"/>
          </a:xfrm>
        </p:spPr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BD029-0CDA-4B7C-812C-CB47A8F3D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uz</a:t>
            </a:r>
            <a:r>
              <a:rPr lang="en-US" dirty="0"/>
              <a:t> industrial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EE4A-CD19-43E8-A7DB-5AFC96215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736" y="3087037"/>
            <a:ext cx="4412632" cy="33041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invatare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Supervizarea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Management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grup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o-RO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CD02B-758B-4EB0-8FBF-382DE6BE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uz</a:t>
            </a:r>
            <a:r>
              <a:rPr lang="en-US" dirty="0"/>
              <a:t> personal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3DB4A-6A64-49D5-B034-AE264983F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23525" y="3088929"/>
            <a:ext cx="4185617" cy="3304117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Functionalitati</a:t>
            </a:r>
            <a:r>
              <a:rPr lang="en-US" dirty="0"/>
              <a:t> multiple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Asistarea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invatare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Simplitatea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Personalizare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2D5A-F792-4D27-A9C0-F0ACE58FCB3A}"/>
              </a:ext>
            </a:extLst>
          </p:cNvPr>
          <p:cNvSpPr txBox="1"/>
          <p:nvPr/>
        </p:nvSpPr>
        <p:spPr>
          <a:xfrm>
            <a:off x="628924" y="1357380"/>
            <a:ext cx="8918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Alegerea</a:t>
            </a:r>
            <a:r>
              <a:rPr lang="en-US" sz="2400" dirty="0"/>
              <a:t> </a:t>
            </a:r>
            <a:r>
              <a:rPr lang="en-US" sz="2400" dirty="0" err="1"/>
              <a:t>grupului</a:t>
            </a:r>
            <a:r>
              <a:rPr lang="en-US" sz="2400" dirty="0"/>
              <a:t> </a:t>
            </a:r>
            <a:r>
              <a:rPr lang="en-US" sz="2400" dirty="0" err="1"/>
              <a:t>tinta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care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construii</a:t>
            </a:r>
            <a:r>
              <a:rPr lang="en-US" sz="2400" dirty="0"/>
              <a:t> </a:t>
            </a:r>
            <a:r>
              <a:rPr lang="en-US" sz="2400" dirty="0" err="1"/>
              <a:t>aplicatia</a:t>
            </a:r>
            <a:endParaRPr lang="en-US" sz="2400" dirty="0"/>
          </a:p>
          <a:p>
            <a:endParaRPr lang="ro-RO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BBB56F-6EA6-4816-A1FA-AFB4C9D31039}"/>
              </a:ext>
            </a:extLst>
          </p:cNvPr>
          <p:cNvCxnSpPr/>
          <p:nvPr/>
        </p:nvCxnSpPr>
        <p:spPr>
          <a:xfrm>
            <a:off x="4975667" y="2160983"/>
            <a:ext cx="0" cy="440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A4AE70-84AC-4846-A0D5-8B82AE42AB56}"/>
              </a:ext>
            </a:extLst>
          </p:cNvPr>
          <p:cNvCxnSpPr/>
          <p:nvPr/>
        </p:nvCxnSpPr>
        <p:spPr>
          <a:xfrm>
            <a:off x="448736" y="2859876"/>
            <a:ext cx="9650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0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51DD-1F86-4EDD-8066-A6005510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6262-0DC7-4AA8-B5EE-229F4D50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Tehnologii</a:t>
            </a:r>
            <a:r>
              <a:rPr lang="en-US" sz="2400" dirty="0"/>
              <a:t> </a:t>
            </a:r>
            <a:r>
              <a:rPr lang="en-US" sz="2400" dirty="0" err="1"/>
              <a:t>utilizate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Platforma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Android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Platforma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Firebase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PocketSphinx</a:t>
            </a:r>
            <a:endParaRPr lang="en-US" sz="22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/>
              <a:t>Alte </a:t>
            </a:r>
            <a:r>
              <a:rPr lang="en-US" sz="2200" dirty="0" err="1"/>
              <a:t>librării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5541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FE0E-F4BB-47ED-929F-19328662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funcționalitățiilor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2AED-3A8B-4459-AF7B-B4FB3440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Navigarea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aplicație</a:t>
            </a:r>
            <a:endParaRPr lang="en-US" sz="2400" dirty="0"/>
          </a:p>
          <a:p>
            <a:r>
              <a:rPr lang="en-US" sz="2400" dirty="0" err="1"/>
              <a:t>Controlul</a:t>
            </a:r>
            <a:r>
              <a:rPr lang="en-US" sz="2400" dirty="0"/>
              <a:t> vocal al </a:t>
            </a:r>
            <a:r>
              <a:rPr lang="en-US" sz="2400" dirty="0" err="1"/>
              <a:t>aplicației</a:t>
            </a:r>
            <a:endParaRPr lang="en-US" sz="2400" dirty="0"/>
          </a:p>
          <a:p>
            <a:r>
              <a:rPr lang="en-US" sz="2400" dirty="0" err="1"/>
              <a:t>Cititorul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r>
              <a:rPr lang="en-US" sz="2400" dirty="0"/>
              <a:t> QR</a:t>
            </a:r>
          </a:p>
          <a:p>
            <a:r>
              <a:rPr lang="en-US" sz="2400" dirty="0"/>
              <a:t>Lista de </a:t>
            </a:r>
            <a:r>
              <a:rPr lang="en-US" sz="2400" dirty="0" err="1"/>
              <a:t>cumpărături</a:t>
            </a:r>
            <a:r>
              <a:rPr lang="en-US" sz="2400" dirty="0"/>
              <a:t>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disponibilității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de </a:t>
            </a:r>
            <a:r>
              <a:rPr lang="en-US" sz="2400" dirty="0" err="1"/>
              <a:t>cumpărături</a:t>
            </a:r>
            <a:endParaRPr lang="en-US" sz="2400" dirty="0"/>
          </a:p>
          <a:p>
            <a:r>
              <a:rPr lang="en-US" sz="2400" dirty="0" err="1"/>
              <a:t>Trimiterea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de </a:t>
            </a:r>
            <a:r>
              <a:rPr lang="en-US" sz="2400" dirty="0" err="1"/>
              <a:t>cumpărături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SMS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53794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stânga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7575" y="1743681"/>
            <a:ext cx="2515260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E93B2DB-9BB8-44FD-BD2E-39F8FF945FFD}"/>
              </a:ext>
            </a:extLst>
          </p:cNvPr>
          <p:cNvSpPr/>
          <p:nvPr/>
        </p:nvSpPr>
        <p:spPr>
          <a:xfrm flipH="1" flipV="1">
            <a:off x="7108874" y="1640086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8273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1336</TotalTime>
  <Words>939</Words>
  <Application>Microsoft Office PowerPoint</Application>
  <PresentationFormat>Widescreen</PresentationFormat>
  <Paragraphs>187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Trebuchet MS</vt:lpstr>
      <vt:lpstr>Wingdings 3</vt:lpstr>
      <vt:lpstr>Facet</vt:lpstr>
      <vt:lpstr>Robo Bucătarul  Aplicație Android pentru gestionarea rețetelor culinare  </vt:lpstr>
      <vt:lpstr>Cuprins</vt:lpstr>
      <vt:lpstr>Introducere</vt:lpstr>
      <vt:lpstr>Introducere</vt:lpstr>
      <vt:lpstr>Introducere</vt:lpstr>
      <vt:lpstr>Proiectarea aplicației</vt:lpstr>
      <vt:lpstr>Proiectarea aplicației</vt:lpstr>
      <vt:lpstr>Prezentarea funcționalitățiilor</vt:lpstr>
      <vt:lpstr>Navigarea în aplicație</vt:lpstr>
      <vt:lpstr>Navigarea în aplicație</vt:lpstr>
      <vt:lpstr>Navigarea în aplicație</vt:lpstr>
      <vt:lpstr>Controlul vocal al aplicației</vt:lpstr>
      <vt:lpstr>Controlul vocal al aplicației</vt:lpstr>
      <vt:lpstr>Controlul vocal al aplicației probleme și soluții</vt:lpstr>
      <vt:lpstr>Controlul vocal al aplicației probleme și soluții</vt:lpstr>
      <vt:lpstr>Cititorul ce rețete QR</vt:lpstr>
      <vt:lpstr>Cititorul de rețete QR</vt:lpstr>
      <vt:lpstr>Cititorul ce rețete QR probleme și soluții</vt:lpstr>
      <vt:lpstr>Lista de cumpărături  a unei rețete</vt:lpstr>
      <vt:lpstr>Lista de cumpărături  a unei rețete</vt:lpstr>
      <vt:lpstr>Lista de cumparaturi  a unei retete</vt:lpstr>
      <vt:lpstr>Lista de cumparaturi  a unei retete</vt:lpstr>
      <vt:lpstr>Verificarea disponibilității unei liste de cumpărături</vt:lpstr>
      <vt:lpstr>Verificarea disponibilității unei liste de cumpărături</vt:lpstr>
      <vt:lpstr>Verificarea disponibilității unei liste de cumparaturi</vt:lpstr>
      <vt:lpstr>Verificarea disponibilității unei liste de cumparaturi</vt:lpstr>
      <vt:lpstr>Trimiterea unei liste de cumpărături prin SMS</vt:lpstr>
      <vt:lpstr>Trimiterea unei liste de cumpărături prin SMS</vt:lpstr>
      <vt:lpstr>Trimiterea unei liste de cumpărături prin SMS</vt:lpstr>
      <vt:lpstr>Evaluarea aplicației</vt:lpstr>
      <vt:lpstr>PowerPoint Presentation</vt:lpstr>
      <vt:lpstr>Concluzii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emi.buraga@outlook.com</dc:creator>
  <cp:lastModifiedBy>emi.buraga@outlook.com</cp:lastModifiedBy>
  <cp:revision>81</cp:revision>
  <dcterms:created xsi:type="dcterms:W3CDTF">2020-02-08T12:13:22Z</dcterms:created>
  <dcterms:modified xsi:type="dcterms:W3CDTF">2020-02-11T21:08:57Z</dcterms:modified>
</cp:coreProperties>
</file>