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31" r:id="rId2"/>
  </p:sldMasterIdLst>
  <p:notesMasterIdLst>
    <p:notesMasterId r:id="rId15"/>
  </p:notesMasterIdLst>
  <p:handoutMasterIdLst>
    <p:handoutMasterId r:id="rId16"/>
  </p:handoutMasterIdLst>
  <p:sldIdLst>
    <p:sldId id="257" r:id="rId3"/>
    <p:sldId id="259" r:id="rId4"/>
    <p:sldId id="260" r:id="rId5"/>
    <p:sldId id="261" r:id="rId6"/>
    <p:sldId id="262" r:id="rId7"/>
    <p:sldId id="263" r:id="rId8"/>
    <p:sldId id="264" r:id="rId9"/>
    <p:sldId id="266" r:id="rId10"/>
    <p:sldId id="275" r:id="rId11"/>
    <p:sldId id="276" r:id="rId12"/>
    <p:sldId id="277"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6" autoAdjust="0"/>
    <p:restoredTop sz="94660"/>
  </p:normalViewPr>
  <p:slideViewPr>
    <p:cSldViewPr snapToGrid="0">
      <p:cViewPr varScale="1">
        <p:scale>
          <a:sx n="74" d="100"/>
          <a:sy n="74" d="100"/>
        </p:scale>
        <p:origin x="73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Report on Presentation Package</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8FC997-34C5-4E48-8100-38BEED529F14}" type="datetime1">
              <a:rPr lang="en-US" smtClean="0"/>
              <a:t>12/20/2017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Prepared by: Samikshya Timalsina</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7BF35C-7256-47E2-8F87-513B2F7C882C}" type="slidenum">
              <a:rPr lang="en-US" smtClean="0"/>
              <a:t>‹#›</a:t>
            </a:fld>
            <a:endParaRPr lang="en-US"/>
          </a:p>
        </p:txBody>
      </p:sp>
    </p:spTree>
    <p:extLst>
      <p:ext uri="{BB962C8B-B14F-4D97-AF65-F5344CB8AC3E}">
        <p14:creationId xmlns:p14="http://schemas.microsoft.com/office/powerpoint/2010/main" val="4261662708"/>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Report on Presentation Package</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6F4098-BD3E-4D73-957F-1A6FC18DD9A5}" type="datetime1">
              <a:rPr lang="en-US" smtClean="0"/>
              <a:t>12/20/2017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Prepared by: Samikshya Timalsina</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3FC08-ADA6-4262-9FFB-5166861FB030}" type="slidenum">
              <a:rPr lang="en-US" smtClean="0"/>
              <a:t>‹#›</a:t>
            </a:fld>
            <a:endParaRPr lang="en-US"/>
          </a:p>
        </p:txBody>
      </p:sp>
    </p:spTree>
    <p:extLst>
      <p:ext uri="{BB962C8B-B14F-4D97-AF65-F5344CB8AC3E}">
        <p14:creationId xmlns:p14="http://schemas.microsoft.com/office/powerpoint/2010/main" val="2740464731"/>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Prepared by: Samikshya Timalsina</a:t>
            </a:r>
            <a:endParaRPr lang="en-US"/>
          </a:p>
        </p:txBody>
      </p:sp>
      <p:sp>
        <p:nvSpPr>
          <p:cNvPr id="6" name="Header Placeholder 5"/>
          <p:cNvSpPr>
            <a:spLocks noGrp="1"/>
          </p:cNvSpPr>
          <p:nvPr>
            <p:ph type="hdr" sz="quarter" idx="12"/>
          </p:nvPr>
        </p:nvSpPr>
        <p:spPr/>
        <p:txBody>
          <a:bodyPr/>
          <a:lstStyle/>
          <a:p>
            <a:r>
              <a:rPr lang="en-US" smtClean="0"/>
              <a:t>Report on Presentation Package</a:t>
            </a:r>
            <a:endParaRPr lang="en-US"/>
          </a:p>
        </p:txBody>
      </p:sp>
    </p:spTree>
    <p:extLst>
      <p:ext uri="{BB962C8B-B14F-4D97-AF65-F5344CB8AC3E}">
        <p14:creationId xmlns:p14="http://schemas.microsoft.com/office/powerpoint/2010/main" val="356930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Report on Presentation Package</a:t>
            </a:r>
            <a:endParaRPr lang="en-US"/>
          </a:p>
        </p:txBody>
      </p:sp>
      <p:sp>
        <p:nvSpPr>
          <p:cNvPr id="5" name="Footer Placeholder 4"/>
          <p:cNvSpPr>
            <a:spLocks noGrp="1"/>
          </p:cNvSpPr>
          <p:nvPr>
            <p:ph type="ftr" sz="quarter" idx="11"/>
          </p:nvPr>
        </p:nvSpPr>
        <p:spPr/>
        <p:txBody>
          <a:bodyPr/>
          <a:lstStyle/>
          <a:p>
            <a:r>
              <a:rPr lang="en-US" smtClean="0"/>
              <a:t>Prepared by: Samikshya Timalsina</a:t>
            </a:r>
            <a:endParaRPr lang="en-US"/>
          </a:p>
        </p:txBody>
      </p:sp>
    </p:spTree>
    <p:extLst>
      <p:ext uri="{BB962C8B-B14F-4D97-AF65-F5344CB8AC3E}">
        <p14:creationId xmlns:p14="http://schemas.microsoft.com/office/powerpoint/2010/main" val="3259734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241B6DFB-03D6-4247-8FCF-EF17BA13C67E}" type="datetimeFigureOut">
              <a:rPr lang="en-US" smtClean="0"/>
              <a:t>12/20/2017</a:t>
            </a:fld>
            <a:endParaRPr lang="en-US"/>
          </a:p>
        </p:txBody>
      </p:sp>
      <p:sp>
        <p:nvSpPr>
          <p:cNvPr id="16" name="Slide Number Placeholder 15"/>
          <p:cNvSpPr>
            <a:spLocks noGrp="1"/>
          </p:cNvSpPr>
          <p:nvPr>
            <p:ph type="sldNum" sz="quarter" idx="11"/>
          </p:nvPr>
        </p:nvSpPr>
        <p:spPr/>
        <p:txBody>
          <a:bodyPr/>
          <a:lstStyle/>
          <a:p>
            <a:fld id="{F1BD42C0-D571-40CE-AC24-BC6F6DFED0AE}"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1B6DFB-03D6-4247-8FCF-EF17BA13C67E}"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D42C0-D571-40CE-AC24-BC6F6DFED0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1B6DFB-03D6-4247-8FCF-EF17BA13C67E}"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D42C0-D571-40CE-AC24-BC6F6DFED0A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1B6DFB-03D6-4247-8FCF-EF17BA13C67E}"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D42C0-D571-40CE-AC24-BC6F6DFED0AE}" type="slidenum">
              <a:rPr lang="en-US" smtClean="0"/>
              <a:t>‹#›</a:t>
            </a:fld>
            <a:endParaRPr lang="en-US"/>
          </a:p>
        </p:txBody>
      </p:sp>
    </p:spTree>
    <p:extLst>
      <p:ext uri="{BB962C8B-B14F-4D97-AF65-F5344CB8AC3E}">
        <p14:creationId xmlns:p14="http://schemas.microsoft.com/office/powerpoint/2010/main" val="439525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B6DFB-03D6-4247-8FCF-EF17BA13C67E}"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D42C0-D571-40CE-AC24-BC6F6DFED0AE}" type="slidenum">
              <a:rPr lang="en-US" smtClean="0"/>
              <a:t>‹#›</a:t>
            </a:fld>
            <a:endParaRPr lang="en-US"/>
          </a:p>
        </p:txBody>
      </p:sp>
    </p:spTree>
    <p:extLst>
      <p:ext uri="{BB962C8B-B14F-4D97-AF65-F5344CB8AC3E}">
        <p14:creationId xmlns:p14="http://schemas.microsoft.com/office/powerpoint/2010/main" val="866666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B6DFB-03D6-4247-8FCF-EF17BA13C67E}"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D42C0-D571-40CE-AC24-BC6F6DFED0AE}" type="slidenum">
              <a:rPr lang="en-US" smtClean="0"/>
              <a:t>‹#›</a:t>
            </a:fld>
            <a:endParaRPr lang="en-US"/>
          </a:p>
        </p:txBody>
      </p:sp>
    </p:spTree>
    <p:extLst>
      <p:ext uri="{BB962C8B-B14F-4D97-AF65-F5344CB8AC3E}">
        <p14:creationId xmlns:p14="http://schemas.microsoft.com/office/powerpoint/2010/main" val="3556634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1B6DFB-03D6-4247-8FCF-EF17BA13C67E}"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D42C0-D571-40CE-AC24-BC6F6DFED0AE}" type="slidenum">
              <a:rPr lang="en-US" smtClean="0"/>
              <a:t>‹#›</a:t>
            </a:fld>
            <a:endParaRPr lang="en-US"/>
          </a:p>
        </p:txBody>
      </p:sp>
    </p:spTree>
    <p:extLst>
      <p:ext uri="{BB962C8B-B14F-4D97-AF65-F5344CB8AC3E}">
        <p14:creationId xmlns:p14="http://schemas.microsoft.com/office/powerpoint/2010/main" val="2806604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1B6DFB-03D6-4247-8FCF-EF17BA13C67E}" type="datetimeFigureOut">
              <a:rPr lang="en-US" smtClean="0"/>
              <a:t>12/20/2017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D42C0-D571-40CE-AC24-BC6F6DFED0AE}" type="slidenum">
              <a:rPr lang="en-US" smtClean="0"/>
              <a:t>‹#›</a:t>
            </a:fld>
            <a:endParaRPr lang="en-US"/>
          </a:p>
        </p:txBody>
      </p:sp>
    </p:spTree>
    <p:extLst>
      <p:ext uri="{BB962C8B-B14F-4D97-AF65-F5344CB8AC3E}">
        <p14:creationId xmlns:p14="http://schemas.microsoft.com/office/powerpoint/2010/main" val="591436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1B6DFB-03D6-4247-8FCF-EF17BA13C67E}"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D42C0-D571-40CE-AC24-BC6F6DFED0AE}" type="slidenum">
              <a:rPr lang="en-US" smtClean="0"/>
              <a:t>‹#›</a:t>
            </a:fld>
            <a:endParaRPr lang="en-US"/>
          </a:p>
        </p:txBody>
      </p:sp>
    </p:spTree>
    <p:extLst>
      <p:ext uri="{BB962C8B-B14F-4D97-AF65-F5344CB8AC3E}">
        <p14:creationId xmlns:p14="http://schemas.microsoft.com/office/powerpoint/2010/main" val="2800065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41B6DFB-03D6-4247-8FCF-EF17BA13C67E}" type="datetimeFigureOut">
              <a:rPr lang="en-US" smtClean="0"/>
              <a:t>12/20/2017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D42C0-D571-40CE-AC24-BC6F6DFED0AE}" type="slidenum">
              <a:rPr lang="en-US" smtClean="0"/>
              <a:t>‹#›</a:t>
            </a:fld>
            <a:endParaRPr lang="en-US"/>
          </a:p>
        </p:txBody>
      </p:sp>
    </p:spTree>
    <p:extLst>
      <p:ext uri="{BB962C8B-B14F-4D97-AF65-F5344CB8AC3E}">
        <p14:creationId xmlns:p14="http://schemas.microsoft.com/office/powerpoint/2010/main" val="550950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B6DFB-03D6-4247-8FCF-EF17BA13C67E}"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D42C0-D571-40CE-AC24-BC6F6DFED0AE}" type="slidenum">
              <a:rPr lang="en-US" smtClean="0"/>
              <a:t>‹#›</a:t>
            </a:fld>
            <a:endParaRPr lang="en-US"/>
          </a:p>
        </p:txBody>
      </p:sp>
    </p:spTree>
    <p:extLst>
      <p:ext uri="{BB962C8B-B14F-4D97-AF65-F5344CB8AC3E}">
        <p14:creationId xmlns:p14="http://schemas.microsoft.com/office/powerpoint/2010/main" val="1475402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241B6DFB-03D6-4247-8FCF-EF17BA13C67E}" type="datetimeFigureOut">
              <a:rPr lang="en-US" smtClean="0"/>
              <a:t>12/20/2017</a:t>
            </a:fld>
            <a:endParaRPr lang="en-US"/>
          </a:p>
        </p:txBody>
      </p:sp>
      <p:sp>
        <p:nvSpPr>
          <p:cNvPr id="15" name="Slide Number Placeholder 14"/>
          <p:cNvSpPr>
            <a:spLocks noGrp="1"/>
          </p:cNvSpPr>
          <p:nvPr>
            <p:ph type="sldNum" sz="quarter" idx="15"/>
          </p:nvPr>
        </p:nvSpPr>
        <p:spPr/>
        <p:txBody>
          <a:bodyPr/>
          <a:lstStyle>
            <a:lvl1pPr algn="ctr">
              <a:defRPr/>
            </a:lvl1pPr>
          </a:lstStyle>
          <a:p>
            <a:fld id="{F1BD42C0-D571-40CE-AC24-BC6F6DFED0AE}"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B6DFB-03D6-4247-8FCF-EF17BA13C67E}"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D42C0-D571-40CE-AC24-BC6F6DFED0AE}" type="slidenum">
              <a:rPr lang="en-US" smtClean="0"/>
              <a:t>‹#›</a:t>
            </a:fld>
            <a:endParaRPr lang="en-US"/>
          </a:p>
        </p:txBody>
      </p:sp>
    </p:spTree>
    <p:extLst>
      <p:ext uri="{BB962C8B-B14F-4D97-AF65-F5344CB8AC3E}">
        <p14:creationId xmlns:p14="http://schemas.microsoft.com/office/powerpoint/2010/main" val="6187444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B6DFB-03D6-4247-8FCF-EF17BA13C67E}"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D42C0-D571-40CE-AC24-BC6F6DFED0AE}" type="slidenum">
              <a:rPr lang="en-US" smtClean="0"/>
              <a:t>‹#›</a:t>
            </a:fld>
            <a:endParaRPr lang="en-US"/>
          </a:p>
        </p:txBody>
      </p:sp>
    </p:spTree>
    <p:extLst>
      <p:ext uri="{BB962C8B-B14F-4D97-AF65-F5344CB8AC3E}">
        <p14:creationId xmlns:p14="http://schemas.microsoft.com/office/powerpoint/2010/main" val="29670403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B6DFB-03D6-4247-8FCF-EF17BA13C67E}"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D42C0-D571-40CE-AC24-BC6F6DFED0AE}" type="slidenum">
              <a:rPr lang="en-US" smtClean="0"/>
              <a:t>‹#›</a:t>
            </a:fld>
            <a:endParaRPr lang="en-US"/>
          </a:p>
        </p:txBody>
      </p:sp>
    </p:spTree>
    <p:extLst>
      <p:ext uri="{BB962C8B-B14F-4D97-AF65-F5344CB8AC3E}">
        <p14:creationId xmlns:p14="http://schemas.microsoft.com/office/powerpoint/2010/main" val="25783901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B6DFB-03D6-4247-8FCF-EF17BA13C67E}"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D42C0-D571-40CE-AC24-BC6F6DFED0A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7041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B6DFB-03D6-4247-8FCF-EF17BA13C67E}"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D42C0-D571-40CE-AC24-BC6F6DFED0AE}" type="slidenum">
              <a:rPr lang="en-US" smtClean="0"/>
              <a:t>‹#›</a:t>
            </a:fld>
            <a:endParaRPr lang="en-US"/>
          </a:p>
        </p:txBody>
      </p:sp>
    </p:spTree>
    <p:extLst>
      <p:ext uri="{BB962C8B-B14F-4D97-AF65-F5344CB8AC3E}">
        <p14:creationId xmlns:p14="http://schemas.microsoft.com/office/powerpoint/2010/main" val="34934920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41B6DFB-03D6-4247-8FCF-EF17BA13C67E}"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D42C0-D571-40CE-AC24-BC6F6DFED0AE}" type="slidenum">
              <a:rPr lang="en-US" smtClean="0"/>
              <a:t>‹#›</a:t>
            </a:fld>
            <a:endParaRPr lang="en-US"/>
          </a:p>
        </p:txBody>
      </p:sp>
    </p:spTree>
    <p:extLst>
      <p:ext uri="{BB962C8B-B14F-4D97-AF65-F5344CB8AC3E}">
        <p14:creationId xmlns:p14="http://schemas.microsoft.com/office/powerpoint/2010/main" val="16515002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41B6DFB-03D6-4247-8FCF-EF17BA13C67E}"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D42C0-D571-40CE-AC24-BC6F6DFED0AE}" type="slidenum">
              <a:rPr lang="en-US" smtClean="0"/>
              <a:t>‹#›</a:t>
            </a:fld>
            <a:endParaRPr lang="en-US"/>
          </a:p>
        </p:txBody>
      </p:sp>
    </p:spTree>
    <p:extLst>
      <p:ext uri="{BB962C8B-B14F-4D97-AF65-F5344CB8AC3E}">
        <p14:creationId xmlns:p14="http://schemas.microsoft.com/office/powerpoint/2010/main" val="6725557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B6DFB-03D6-4247-8FCF-EF17BA13C67E}"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D42C0-D571-40CE-AC24-BC6F6DFED0AE}" type="slidenum">
              <a:rPr lang="en-US" smtClean="0"/>
              <a:t>‹#›</a:t>
            </a:fld>
            <a:endParaRPr lang="en-US"/>
          </a:p>
        </p:txBody>
      </p:sp>
    </p:spTree>
    <p:extLst>
      <p:ext uri="{BB962C8B-B14F-4D97-AF65-F5344CB8AC3E}">
        <p14:creationId xmlns:p14="http://schemas.microsoft.com/office/powerpoint/2010/main" val="20367819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B6DFB-03D6-4247-8FCF-EF17BA13C67E}"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D42C0-D571-40CE-AC24-BC6F6DFED0AE}" type="slidenum">
              <a:rPr lang="en-US" smtClean="0"/>
              <a:t>‹#›</a:t>
            </a:fld>
            <a:endParaRPr lang="en-US"/>
          </a:p>
        </p:txBody>
      </p:sp>
    </p:spTree>
    <p:extLst>
      <p:ext uri="{BB962C8B-B14F-4D97-AF65-F5344CB8AC3E}">
        <p14:creationId xmlns:p14="http://schemas.microsoft.com/office/powerpoint/2010/main" val="199080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1B6DFB-03D6-4247-8FCF-EF17BA13C67E}"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D42C0-D571-40CE-AC24-BC6F6DFED0AE}" type="slidenum">
              <a:rPr lang="en-US" smtClean="0"/>
              <a:t>‹#›</a:t>
            </a:fld>
            <a:endParaRPr lang="en-US"/>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14400" y="4916993"/>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41B6DFB-03D6-4247-8FCF-EF17BA13C67E}"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D42C0-D571-40CE-AC24-BC6F6DFED0AE}"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1BD42C0-D571-40CE-AC24-BC6F6DFED0AE}"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241B6DFB-03D6-4247-8FCF-EF17BA13C67E}" type="datetimeFigureOut">
              <a:rPr lang="en-US" smtClean="0"/>
              <a:t>12/20/2017</a:t>
            </a:fld>
            <a:endParaRPr lang="en-US"/>
          </a:p>
        </p:txBody>
      </p:sp>
      <p:sp>
        <p:nvSpPr>
          <p:cNvPr id="3" name="Text Placeholder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1B6DFB-03D6-4247-8FCF-EF17BA13C67E}"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D42C0-D571-40CE-AC24-BC6F6DFED0AE}"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B6DFB-03D6-4247-8FCF-EF17BA13C67E}" type="datetimeFigureOut">
              <a:rPr lang="en-US" smtClean="0"/>
              <a:t>12/20/2017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D42C0-D571-40CE-AC24-BC6F6DFED0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241B6DFB-03D6-4247-8FCF-EF17BA13C67E}" type="datetimeFigureOut">
              <a:rPr lang="en-US" smtClean="0"/>
              <a:t>12/20/2017</a:t>
            </a:fld>
            <a:endParaRPr lang="en-US"/>
          </a:p>
        </p:txBody>
      </p:sp>
      <p:sp>
        <p:nvSpPr>
          <p:cNvPr id="9" name="Slide Number Placeholder 8"/>
          <p:cNvSpPr>
            <a:spLocks noGrp="1"/>
          </p:cNvSpPr>
          <p:nvPr>
            <p:ph type="sldNum" sz="quarter" idx="15"/>
          </p:nvPr>
        </p:nvSpPr>
        <p:spPr/>
        <p:txBody>
          <a:bodyPr/>
          <a:lstStyle/>
          <a:p>
            <a:fld id="{F1BD42C0-D571-40CE-AC24-BC6F6DFED0AE}"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241B6DFB-03D6-4247-8FCF-EF17BA13C67E}" type="datetimeFigureOut">
              <a:rPr lang="en-US" smtClean="0"/>
              <a:t>12/20/2017</a:t>
            </a:fld>
            <a:endParaRPr lang="en-US"/>
          </a:p>
        </p:txBody>
      </p:sp>
      <p:sp>
        <p:nvSpPr>
          <p:cNvPr id="9" name="Slide Number Placeholder 8"/>
          <p:cNvSpPr>
            <a:spLocks noGrp="1"/>
          </p:cNvSpPr>
          <p:nvPr>
            <p:ph type="sldNum" sz="quarter" idx="11"/>
          </p:nvPr>
        </p:nvSpPr>
        <p:spPr/>
        <p:txBody>
          <a:bodyPr/>
          <a:lstStyle/>
          <a:p>
            <a:fld id="{F1BD42C0-D571-40CE-AC24-BC6F6DFED0AE}"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241B6DFB-03D6-4247-8FCF-EF17BA13C67E}" type="datetimeFigureOut">
              <a:rPr lang="en-US" smtClean="0"/>
              <a:t>12/20/2017</a:t>
            </a:fld>
            <a:endParaRPr lang="en-US"/>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1BD42C0-D571-40CE-AC24-BC6F6DFED0AE}" type="slidenum">
              <a:rPr lang="en-US" smtClean="0"/>
              <a:t>‹#›</a:t>
            </a:fld>
            <a:endParaRPr lang="en-US"/>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41B6DFB-03D6-4247-8FCF-EF17BA13C67E}" type="datetimeFigureOut">
              <a:rPr lang="en-US" smtClean="0"/>
              <a:t>12/20/2017</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1BD42C0-D571-40CE-AC24-BC6F6DFED0AE}" type="slidenum">
              <a:rPr lang="en-US" smtClean="0"/>
              <a:t>‹#›</a:t>
            </a:fld>
            <a:endParaRPr lang="en-US"/>
          </a:p>
        </p:txBody>
      </p:sp>
    </p:spTree>
    <p:extLst>
      <p:ext uri="{BB962C8B-B14F-4D97-AF65-F5344CB8AC3E}">
        <p14:creationId xmlns:p14="http://schemas.microsoft.com/office/powerpoint/2010/main" val="344490485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016" y="316523"/>
            <a:ext cx="11723076" cy="1000274"/>
          </a:xfrm>
          <a:prstGeom prst="rect">
            <a:avLst/>
          </a:prstGeom>
          <a:noFill/>
        </p:spPr>
        <p:txBody>
          <a:bodyPr wrap="square" rtlCol="0">
            <a:spAutoFit/>
          </a:bodyPr>
          <a:lstStyle/>
          <a:p>
            <a:pPr algn="ctr"/>
            <a:r>
              <a:rPr lang="en-US" sz="5900" b="1" dirty="0">
                <a:ln w="1905"/>
                <a:solidFill>
                  <a:schemeClr val="accent5">
                    <a:lumMod val="75000"/>
                  </a:schemeClr>
                </a:solidFill>
                <a:effectLst>
                  <a:innerShdw blurRad="69850" dist="43180" dir="5400000">
                    <a:srgbClr val="000000">
                      <a:alpha val="65000"/>
                    </a:srgbClr>
                  </a:innerShdw>
                </a:effectLst>
                <a:latin typeface="Bauhaus 93" pitchFamily="82" charset="0"/>
              </a:rPr>
              <a:t>PRESENTATION ON COMPUTER</a:t>
            </a:r>
          </a:p>
        </p:txBody>
      </p:sp>
      <p:sp>
        <p:nvSpPr>
          <p:cNvPr id="5" name="TextBox 4"/>
          <p:cNvSpPr txBox="1"/>
          <p:nvPr/>
        </p:nvSpPr>
        <p:spPr>
          <a:xfrm>
            <a:off x="363415" y="1316797"/>
            <a:ext cx="11430000" cy="2031325"/>
          </a:xfrm>
          <a:prstGeom prst="rect">
            <a:avLst/>
          </a:prstGeom>
          <a:noFill/>
        </p:spPr>
        <p:txBody>
          <a:bodyPr wrap="square" rtlCol="0">
            <a:spAutoFit/>
          </a:bodyPr>
          <a:lstStyle/>
          <a:p>
            <a:pPr algn="ctr"/>
            <a:r>
              <a:rPr lang="en-US" sz="5400" b="1" dirty="0" smtClean="0">
                <a:ln w="50800"/>
                <a:solidFill>
                  <a:schemeClr val="bg1">
                    <a:shade val="50000"/>
                  </a:schemeClr>
                </a:solidFill>
                <a:latin typeface="Algerian" pitchFamily="82" charset="0"/>
              </a:rPr>
              <a:t>Topic</a:t>
            </a:r>
            <a:r>
              <a:rPr lang="en-US" sz="5400" b="1" dirty="0">
                <a:ln w="50800"/>
                <a:solidFill>
                  <a:schemeClr val="bg1">
                    <a:shade val="50000"/>
                  </a:schemeClr>
                </a:solidFill>
                <a:latin typeface="Algerian" pitchFamily="82" charset="0"/>
              </a:rPr>
              <a:t>: </a:t>
            </a:r>
            <a:r>
              <a:rPr lang="en-US" sz="5400" b="1" u="sng" dirty="0">
                <a:ln w="50800"/>
                <a:solidFill>
                  <a:schemeClr val="bg1">
                    <a:shade val="50000"/>
                  </a:schemeClr>
                </a:solidFill>
                <a:latin typeface="Algerian" pitchFamily="82" charset="0"/>
              </a:rPr>
              <a:t>Generation And Types Of Computers</a:t>
            </a:r>
          </a:p>
          <a:p>
            <a:endParaRPr lang="en-US" dirty="0"/>
          </a:p>
        </p:txBody>
      </p:sp>
      <p:sp>
        <p:nvSpPr>
          <p:cNvPr id="9" name="TextBox 8"/>
          <p:cNvSpPr txBox="1"/>
          <p:nvPr/>
        </p:nvSpPr>
        <p:spPr>
          <a:xfrm>
            <a:off x="7378839" y="3174513"/>
            <a:ext cx="2567354" cy="800219"/>
          </a:xfrm>
          <a:prstGeom prst="rect">
            <a:avLst/>
          </a:prstGeom>
          <a:noFill/>
        </p:spPr>
        <p:txBody>
          <a:bodyPr wrap="square" rtlCol="0">
            <a:spAutoFit/>
          </a:bodyPr>
          <a:lstStyle/>
          <a:p>
            <a:r>
              <a:rPr lang="en-US" sz="2800" dirty="0" smtClean="0"/>
              <a:t>PREPARED BY:</a:t>
            </a:r>
          </a:p>
          <a:p>
            <a:pPr marL="285750" indent="-285750">
              <a:buFont typeface="Arial" pitchFamily="34" charset="0"/>
              <a:buChar char="•"/>
            </a:pPr>
            <a:endParaRPr lang="en-US" dirty="0"/>
          </a:p>
        </p:txBody>
      </p:sp>
      <p:sp>
        <p:nvSpPr>
          <p:cNvPr id="2" name="TextBox 1"/>
          <p:cNvSpPr txBox="1"/>
          <p:nvPr/>
        </p:nvSpPr>
        <p:spPr>
          <a:xfrm>
            <a:off x="6823669" y="3574622"/>
            <a:ext cx="4320581" cy="1077218"/>
          </a:xfrm>
          <a:prstGeom prst="rect">
            <a:avLst/>
          </a:prstGeom>
          <a:noFill/>
        </p:spPr>
        <p:txBody>
          <a:bodyPr wrap="square" rtlCol="0">
            <a:spAutoFit/>
          </a:bodyPr>
          <a:lstStyle/>
          <a:p>
            <a:r>
              <a:rPr lang="en-US" sz="3200" dirty="0" smtClean="0"/>
              <a:t>Samikshya Timalsina</a:t>
            </a:r>
          </a:p>
          <a:p>
            <a:endParaRPr lang="en-US" sz="3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679" y="3128787"/>
            <a:ext cx="4782417" cy="3472319"/>
          </a:xfrm>
          <a:prstGeom prst="rect">
            <a:avLst/>
          </a:prstGeom>
        </p:spPr>
      </p:pic>
    </p:spTree>
    <p:extLst>
      <p:ext uri="{BB962C8B-B14F-4D97-AF65-F5344CB8AC3E}">
        <p14:creationId xmlns:p14="http://schemas.microsoft.com/office/powerpoint/2010/main" val="332120046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600" fill="hold"/>
                                        <p:tgtEl>
                                          <p:spTgt spid="4"/>
                                        </p:tgtEl>
                                        <p:attrNameLst>
                                          <p:attrName>ppt_w</p:attrName>
                                        </p:attrNameLst>
                                      </p:cBhvr>
                                      <p:tavLst>
                                        <p:tav tm="0">
                                          <p:val>
                                            <p:fltVal val="0"/>
                                          </p:val>
                                        </p:tav>
                                        <p:tav tm="100000">
                                          <p:val>
                                            <p:strVal val="#ppt_w"/>
                                          </p:val>
                                        </p:tav>
                                      </p:tavLst>
                                    </p:anim>
                                    <p:anim calcmode="lin" valueType="num">
                                      <p:cBhvr>
                                        <p:cTn id="8" dur="1600" fill="hold"/>
                                        <p:tgtEl>
                                          <p:spTgt spid="4"/>
                                        </p:tgtEl>
                                        <p:attrNameLst>
                                          <p:attrName>ppt_h</p:attrName>
                                        </p:attrNameLst>
                                      </p:cBhvr>
                                      <p:tavLst>
                                        <p:tav tm="0">
                                          <p:val>
                                            <p:fltVal val="0"/>
                                          </p:val>
                                        </p:tav>
                                        <p:tav tm="100000">
                                          <p:val>
                                            <p:strVal val="#ppt_h"/>
                                          </p:val>
                                        </p:tav>
                                      </p:tavLst>
                                    </p:anim>
                                    <p:animEffect transition="in" filter="fade">
                                      <p:cBhvr>
                                        <p:cTn id="9" dur="16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2000" fill="hold"/>
                                        <p:tgtEl>
                                          <p:spTgt spid="3"/>
                                        </p:tgtEl>
                                        <p:attrNameLst>
                                          <p:attrName>ppt_w</p:attrName>
                                        </p:attrNameLst>
                                      </p:cBhvr>
                                      <p:tavLst>
                                        <p:tav tm="0">
                                          <p:val>
                                            <p:fltVal val="0"/>
                                          </p:val>
                                        </p:tav>
                                        <p:tav tm="100000">
                                          <p:val>
                                            <p:strVal val="#ppt_w"/>
                                          </p:val>
                                        </p:tav>
                                      </p:tavLst>
                                    </p:anim>
                                    <p:anim calcmode="lin" valueType="num">
                                      <p:cBhvr>
                                        <p:cTn id="33" dur="2000" fill="hold"/>
                                        <p:tgtEl>
                                          <p:spTgt spid="3"/>
                                        </p:tgtEl>
                                        <p:attrNameLst>
                                          <p:attrName>ppt_h</p:attrName>
                                        </p:attrNameLst>
                                      </p:cBhvr>
                                      <p:tavLst>
                                        <p:tav tm="0">
                                          <p:val>
                                            <p:fltVal val="0"/>
                                          </p:val>
                                        </p:tav>
                                        <p:tav tm="100000">
                                          <p:val>
                                            <p:strVal val="#ppt_h"/>
                                          </p:val>
                                        </p:tav>
                                      </p:tavLst>
                                    </p:anim>
                                    <p:animEffect transition="in" filter="fade">
                                      <p:cBhvr>
                                        <p:cTn id="34" dur="20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1000"/>
                                        <p:tgtEl>
                                          <p:spTgt spid="2"/>
                                        </p:tgtEl>
                                      </p:cBhvr>
                                    </p:animEffect>
                                    <p:anim calcmode="lin" valueType="num">
                                      <p:cBhvr>
                                        <p:cTn id="45" dur="1000" fill="hold"/>
                                        <p:tgtEl>
                                          <p:spTgt spid="2"/>
                                        </p:tgtEl>
                                        <p:attrNameLst>
                                          <p:attrName>ppt_x</p:attrName>
                                        </p:attrNameLst>
                                      </p:cBhvr>
                                      <p:tavLst>
                                        <p:tav tm="0">
                                          <p:val>
                                            <p:strVal val="#ppt_x"/>
                                          </p:val>
                                        </p:tav>
                                        <p:tav tm="100000">
                                          <p:val>
                                            <p:strVal val="#ppt_x"/>
                                          </p:val>
                                        </p:tav>
                                      </p:tavLst>
                                    </p:anim>
                                    <p:anim calcmode="lin" valueType="num">
                                      <p:cBhvr>
                                        <p:cTn id="4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0" y="0"/>
            <a:ext cx="6923314" cy="646331"/>
          </a:xfrm>
          <a:prstGeom prst="rect">
            <a:avLst/>
          </a:prstGeom>
          <a:noFill/>
        </p:spPr>
        <p:txBody>
          <a:bodyPr wrap="square" rtlCol="0">
            <a:spAutoFit/>
          </a:bodyPr>
          <a:lstStyle/>
          <a:p>
            <a:r>
              <a:rPr lang="en-US" sz="3600" b="1" i="1" u="sng" dirty="0" smtClean="0">
                <a:solidFill>
                  <a:schemeClr val="bg1"/>
                </a:solidFill>
              </a:rPr>
              <a:t>Conclusion</a:t>
            </a:r>
            <a:endParaRPr lang="en-US" sz="3600" b="1" i="1" u="sng" dirty="0">
              <a:solidFill>
                <a:schemeClr val="bg1"/>
              </a:solidFill>
            </a:endParaRPr>
          </a:p>
        </p:txBody>
      </p:sp>
      <p:sp>
        <p:nvSpPr>
          <p:cNvPr id="5" name="TextBox 4"/>
          <p:cNvSpPr txBox="1"/>
          <p:nvPr/>
        </p:nvSpPr>
        <p:spPr>
          <a:xfrm>
            <a:off x="0" y="646331"/>
            <a:ext cx="12075886" cy="4524315"/>
          </a:xfrm>
          <a:prstGeom prst="rect">
            <a:avLst/>
          </a:prstGeom>
          <a:noFill/>
        </p:spPr>
        <p:txBody>
          <a:bodyPr wrap="square" rtlCol="0">
            <a:spAutoFit/>
          </a:bodyPr>
          <a:lstStyle/>
          <a:p>
            <a:pPr algn="just"/>
            <a:r>
              <a:rPr lang="en-US" sz="3200" dirty="0" smtClean="0">
                <a:solidFill>
                  <a:schemeClr val="bg1"/>
                </a:solidFill>
              </a:rPr>
              <a:t>	In this presentation, we discussed about generation of computer. With the passage of time, different inventions were made on the computers. The computers are now made more advanced with the accessibility of different facilities in it. Their size are also decreased. Now, we can get different computers of different companies with many advanced facilities.</a:t>
            </a:r>
          </a:p>
          <a:p>
            <a:pPr algn="just"/>
            <a:r>
              <a:rPr lang="en-US" sz="3200" dirty="0" smtClean="0">
                <a:solidFill>
                  <a:schemeClr val="bg1"/>
                </a:solidFill>
              </a:rPr>
              <a:t>	I hope, you understood much more regarding the topic. And thank you for all for your support &amp; cooperation during this presentation.</a:t>
            </a:r>
            <a:endParaRPr lang="en-US" sz="3200" dirty="0">
              <a:solidFill>
                <a:schemeClr val="bg1"/>
              </a:solidFill>
            </a:endParaRPr>
          </a:p>
        </p:txBody>
      </p:sp>
    </p:spTree>
    <p:extLst>
      <p:ext uri="{BB962C8B-B14F-4D97-AF65-F5344CB8AC3E}">
        <p14:creationId xmlns:p14="http://schemas.microsoft.com/office/powerpoint/2010/main" val="123908876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artisticGlowDiffused/>
                    </a14:imgEffect>
                    <a14:imgEffect>
                      <a14:colorTemperature colorTemp="11215"/>
                    </a14:imgEffect>
                    <a14:imgEffect>
                      <a14:saturation sat="70000"/>
                    </a14:imgEffect>
                  </a14:imgLayer>
                </a14:imgProps>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0547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colorTemperature colorTemp="8493"/>
                    </a14:imgEffect>
                    <a14:imgEffect>
                      <a14:saturation sat="156000"/>
                    </a14:imgEffect>
                  </a14:imgLayer>
                </a14:imgProps>
              </a:ext>
            </a:extLst>
          </a:blip>
          <a:srcRect/>
          <a:stretch>
            <a:fillRect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730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629" y="389153"/>
            <a:ext cx="10740572" cy="830997"/>
          </a:xfrm>
          <a:prstGeom prst="rect">
            <a:avLst/>
          </a:prstGeom>
          <a:noFill/>
        </p:spPr>
        <p:txBody>
          <a:bodyPr wrap="square" rtlCol="0">
            <a:spAutoFit/>
          </a:bodyPr>
          <a:lstStyle/>
          <a:p>
            <a:pPr algn="ctr"/>
            <a:r>
              <a:rPr lang="en-US" sz="4800" b="1" u="sng" dirty="0" smtClean="0">
                <a:solidFill>
                  <a:srgbClr val="7030A0"/>
                </a:solidFill>
                <a:latin typeface="Bauhaus 93" pitchFamily="82" charset="0"/>
              </a:rPr>
              <a:t>GENERATION OF COMPUTERS</a:t>
            </a:r>
            <a:endParaRPr lang="en-US" sz="4800" b="1" u="sng" dirty="0">
              <a:solidFill>
                <a:srgbClr val="7030A0"/>
              </a:solidFill>
              <a:latin typeface="Bauhaus 93" pitchFamily="82" charset="0"/>
            </a:endParaRPr>
          </a:p>
        </p:txBody>
      </p:sp>
      <p:sp>
        <p:nvSpPr>
          <p:cNvPr id="8" name="TextBox 7"/>
          <p:cNvSpPr txBox="1"/>
          <p:nvPr/>
        </p:nvSpPr>
        <p:spPr>
          <a:xfrm>
            <a:off x="827314" y="1169265"/>
            <a:ext cx="7808686" cy="2616101"/>
          </a:xfrm>
          <a:prstGeom prst="rect">
            <a:avLst/>
          </a:prstGeom>
          <a:noFill/>
        </p:spPr>
        <p:txBody>
          <a:bodyPr wrap="square" rtlCol="0">
            <a:spAutoFit/>
          </a:bodyPr>
          <a:lstStyle/>
          <a:p>
            <a:pPr algn="just"/>
            <a:r>
              <a:rPr lang="en-US" sz="2000" dirty="0" smtClean="0"/>
              <a:t>  </a:t>
            </a:r>
            <a:r>
              <a:rPr lang="en-US" sz="2800" dirty="0" smtClean="0"/>
              <a:t>The development of computer took place  in five  distinct phases known as computer generation. The development of computer had passed many stages from 1943 AD  to till now. The generations of computer are  listed below:</a:t>
            </a:r>
          </a:p>
          <a:p>
            <a:pPr algn="just"/>
            <a:endParaRPr lang="en-US" sz="2400" dirty="0"/>
          </a:p>
        </p:txBody>
      </p:sp>
      <p:sp>
        <p:nvSpPr>
          <p:cNvPr id="10" name="TextBox 9"/>
          <p:cNvSpPr txBox="1"/>
          <p:nvPr/>
        </p:nvSpPr>
        <p:spPr>
          <a:xfrm>
            <a:off x="761995" y="3262146"/>
            <a:ext cx="4151089" cy="2246769"/>
          </a:xfrm>
          <a:prstGeom prst="rect">
            <a:avLst/>
          </a:prstGeom>
          <a:noFill/>
        </p:spPr>
        <p:txBody>
          <a:bodyPr wrap="square" rtlCol="0">
            <a:spAutoFit/>
          </a:bodyPr>
          <a:lstStyle/>
          <a:p>
            <a:pPr marL="342900" indent="-342900">
              <a:buFont typeface="Wingdings" pitchFamily="2" charset="2"/>
              <a:buChar char="v"/>
            </a:pPr>
            <a:r>
              <a:rPr lang="en-US" sz="2800" dirty="0" smtClean="0"/>
              <a:t>First Generation</a:t>
            </a:r>
          </a:p>
          <a:p>
            <a:pPr marL="342900" indent="-342900">
              <a:buFont typeface="Wingdings" pitchFamily="2" charset="2"/>
              <a:buChar char="v"/>
            </a:pPr>
            <a:r>
              <a:rPr lang="en-US" sz="2800" dirty="0" smtClean="0"/>
              <a:t>Second Generation</a:t>
            </a:r>
          </a:p>
          <a:p>
            <a:pPr marL="342900" indent="-342900">
              <a:buFont typeface="Wingdings" pitchFamily="2" charset="2"/>
              <a:buChar char="v"/>
            </a:pPr>
            <a:r>
              <a:rPr lang="en-US" sz="2800" dirty="0" smtClean="0"/>
              <a:t>Third Generation</a:t>
            </a:r>
          </a:p>
          <a:p>
            <a:pPr marL="342900" indent="-342900">
              <a:buFont typeface="Wingdings" pitchFamily="2" charset="2"/>
              <a:buChar char="v"/>
            </a:pPr>
            <a:r>
              <a:rPr lang="en-US" sz="2800" dirty="0" smtClean="0"/>
              <a:t>Fourth Generation</a:t>
            </a:r>
          </a:p>
          <a:p>
            <a:pPr marL="342900" indent="-342900">
              <a:buFont typeface="Wingdings" pitchFamily="2" charset="2"/>
              <a:buChar char="v"/>
            </a:pPr>
            <a:r>
              <a:rPr lang="en-US" sz="2800" dirty="0" smtClean="0"/>
              <a:t>Fifth Generation</a:t>
            </a:r>
            <a:endParaRPr lang="en-US" sz="28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36000" y="1220150"/>
            <a:ext cx="3392868" cy="2437450"/>
          </a:xfrm>
          <a:prstGeom prst="rect">
            <a:avLst/>
          </a:prstGeom>
        </p:spPr>
      </p:pic>
    </p:spTree>
    <p:extLst>
      <p:ext uri="{BB962C8B-B14F-4D97-AF65-F5344CB8AC3E}">
        <p14:creationId xmlns:p14="http://schemas.microsoft.com/office/powerpoint/2010/main" val="4132967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457" y="145143"/>
            <a:ext cx="11292114" cy="769441"/>
          </a:xfrm>
          <a:prstGeom prst="rect">
            <a:avLst/>
          </a:prstGeom>
          <a:noFill/>
        </p:spPr>
        <p:txBody>
          <a:bodyPr wrap="square" rtlCol="0">
            <a:spAutoFit/>
          </a:bodyPr>
          <a:lstStyle/>
          <a:p>
            <a:r>
              <a:rPr lang="en-US" sz="4400" b="1" dirty="0" smtClean="0">
                <a:solidFill>
                  <a:srgbClr val="7030A0"/>
                </a:solidFill>
                <a:latin typeface="Arial Rounded MT Bold" pitchFamily="34" charset="0"/>
              </a:rPr>
              <a:t>First Generation </a:t>
            </a:r>
            <a:endParaRPr lang="en-US" sz="4400" b="1" dirty="0">
              <a:solidFill>
                <a:srgbClr val="7030A0"/>
              </a:solidFill>
              <a:latin typeface="Arial Rounded MT Bold" pitchFamily="34" charset="0"/>
            </a:endParaRPr>
          </a:p>
        </p:txBody>
      </p:sp>
      <p:sp>
        <p:nvSpPr>
          <p:cNvPr id="5" name="TextBox 4"/>
          <p:cNvSpPr txBox="1"/>
          <p:nvPr/>
        </p:nvSpPr>
        <p:spPr>
          <a:xfrm>
            <a:off x="464456" y="914584"/>
            <a:ext cx="8316688" cy="5262979"/>
          </a:xfrm>
          <a:prstGeom prst="rect">
            <a:avLst/>
          </a:prstGeom>
          <a:noFill/>
        </p:spPr>
        <p:txBody>
          <a:bodyPr wrap="square" rtlCol="0">
            <a:spAutoFit/>
          </a:bodyPr>
          <a:lstStyle/>
          <a:p>
            <a:pPr marL="457200" indent="-457200" algn="just">
              <a:buFont typeface="+mj-lt"/>
              <a:buAutoNum type="arabicParenR"/>
            </a:pPr>
            <a:r>
              <a:rPr lang="en-US" sz="2800" b="1" dirty="0" smtClean="0">
                <a:solidFill>
                  <a:schemeClr val="bg1"/>
                </a:solidFill>
              </a:rPr>
              <a:t>The first generation computers were developed during 1943 AD to 1958 AD.</a:t>
            </a:r>
          </a:p>
          <a:p>
            <a:pPr marL="457200" indent="-457200" algn="just">
              <a:buFont typeface="+mj-lt"/>
              <a:buAutoNum type="arabicParenR"/>
            </a:pPr>
            <a:r>
              <a:rPr lang="en-US" sz="2800" b="1" dirty="0" smtClean="0">
                <a:solidFill>
                  <a:schemeClr val="bg1"/>
                </a:solidFill>
              </a:rPr>
              <a:t>Vacuum tubes were used as their main electronic components.</a:t>
            </a:r>
          </a:p>
          <a:p>
            <a:pPr marL="457200" indent="-457200" algn="just">
              <a:buFont typeface="+mj-lt"/>
              <a:buAutoNum type="arabicParenR"/>
            </a:pPr>
            <a:r>
              <a:rPr lang="en-US" sz="2800" b="1" dirty="0" smtClean="0">
                <a:solidFill>
                  <a:schemeClr val="bg1"/>
                </a:solidFill>
              </a:rPr>
              <a:t>They were slow and their speed was measured in millisecond.</a:t>
            </a:r>
          </a:p>
          <a:p>
            <a:pPr marL="457200" indent="-457200" algn="just">
              <a:buFont typeface="+mj-lt"/>
              <a:buAutoNum type="arabicParenR"/>
            </a:pPr>
            <a:r>
              <a:rPr lang="en-US" sz="2800" b="1" dirty="0" smtClean="0">
                <a:solidFill>
                  <a:schemeClr val="bg1"/>
                </a:solidFill>
              </a:rPr>
              <a:t>They used machine level language for writing programs.</a:t>
            </a:r>
          </a:p>
          <a:p>
            <a:pPr marL="457200" indent="-457200" algn="just">
              <a:buFont typeface="+mj-lt"/>
              <a:buAutoNum type="arabicParenR"/>
            </a:pPr>
            <a:r>
              <a:rPr lang="en-US" sz="2800" b="1" dirty="0" smtClean="0">
                <a:solidFill>
                  <a:schemeClr val="bg1"/>
                </a:solidFill>
              </a:rPr>
              <a:t>They consumed huge amount of electric power.</a:t>
            </a:r>
          </a:p>
          <a:p>
            <a:pPr marL="457200" indent="-457200" algn="just">
              <a:buFont typeface="+mj-lt"/>
              <a:buAutoNum type="arabicParenR"/>
            </a:pPr>
            <a:r>
              <a:rPr lang="en-US" sz="2800" b="1" dirty="0">
                <a:solidFill>
                  <a:schemeClr val="bg1"/>
                </a:solidFill>
              </a:rPr>
              <a:t> </a:t>
            </a:r>
            <a:r>
              <a:rPr lang="en-US" sz="2800" b="1" dirty="0" smtClean="0">
                <a:solidFill>
                  <a:schemeClr val="bg1"/>
                </a:solidFill>
              </a:rPr>
              <a:t> ENIAC, EDVAC, EDSAC, UNIVAC, etc. are some examples of it.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2741" y="145144"/>
            <a:ext cx="3135085" cy="2772582"/>
          </a:xfrm>
          <a:prstGeom prst="rect">
            <a:avLst/>
          </a:prstGeom>
          <a:ln>
            <a:noFill/>
          </a:ln>
          <a:effectLst>
            <a:softEdge rad="112500"/>
          </a:effectLst>
        </p:spPr>
      </p:pic>
      <p:sp>
        <p:nvSpPr>
          <p:cNvPr id="7" name="TextBox 6"/>
          <p:cNvSpPr txBox="1"/>
          <p:nvPr/>
        </p:nvSpPr>
        <p:spPr>
          <a:xfrm>
            <a:off x="8882742" y="2917725"/>
            <a:ext cx="3135085" cy="523220"/>
          </a:xfrm>
          <a:prstGeom prst="rect">
            <a:avLst/>
          </a:prstGeom>
          <a:noFill/>
        </p:spPr>
        <p:txBody>
          <a:bodyPr wrap="square" rtlCol="0">
            <a:spAutoFit/>
          </a:bodyPr>
          <a:lstStyle/>
          <a:p>
            <a:pPr algn="ctr"/>
            <a:r>
              <a:rPr lang="en-US" sz="2800" b="1" dirty="0" smtClean="0">
                <a:solidFill>
                  <a:schemeClr val="bg1"/>
                </a:solidFill>
              </a:rPr>
              <a:t>VACUUM TUBE</a:t>
            </a:r>
            <a:endParaRPr lang="en-US" sz="2800" b="1" dirty="0">
              <a:solidFill>
                <a:schemeClr val="bg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2743" y="3462893"/>
            <a:ext cx="3135085" cy="2720899"/>
          </a:xfrm>
          <a:prstGeom prst="rect">
            <a:avLst/>
          </a:prstGeom>
          <a:ln>
            <a:noFill/>
          </a:ln>
          <a:effectLst>
            <a:softEdge rad="112500"/>
          </a:effectLst>
        </p:spPr>
      </p:pic>
      <p:sp>
        <p:nvSpPr>
          <p:cNvPr id="9" name="TextBox 8"/>
          <p:cNvSpPr txBox="1"/>
          <p:nvPr/>
        </p:nvSpPr>
        <p:spPr>
          <a:xfrm>
            <a:off x="8882740" y="6101695"/>
            <a:ext cx="3135085" cy="523220"/>
          </a:xfrm>
          <a:prstGeom prst="rect">
            <a:avLst/>
          </a:prstGeom>
          <a:noFill/>
        </p:spPr>
        <p:txBody>
          <a:bodyPr wrap="square" rtlCol="0">
            <a:spAutoFit/>
          </a:bodyPr>
          <a:lstStyle/>
          <a:p>
            <a:pPr algn="ctr"/>
            <a:r>
              <a:rPr lang="en-US" sz="2800" b="1" dirty="0" smtClean="0">
                <a:solidFill>
                  <a:schemeClr val="bg1"/>
                </a:solidFill>
              </a:rPr>
              <a:t>EDSAC</a:t>
            </a:r>
            <a:endParaRPr lang="en-US" sz="2800" b="1" dirty="0">
              <a:solidFill>
                <a:schemeClr val="bg1"/>
              </a:solidFill>
            </a:endParaRPr>
          </a:p>
        </p:txBody>
      </p:sp>
    </p:spTree>
    <p:extLst>
      <p:ext uri="{BB962C8B-B14F-4D97-AF65-F5344CB8AC3E}">
        <p14:creationId xmlns:p14="http://schemas.microsoft.com/office/powerpoint/2010/main" val="111286535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4" dur="500"/>
                                        <p:tgtEl>
                                          <p:spTgt spid="5">
                                            <p:txEl>
                                              <p:pRg st="0" end="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37" dur="500"/>
                                        <p:tgtEl>
                                          <p:spTgt spid="5">
                                            <p:txEl>
                                              <p:pRg st="1" end="1"/>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Effect transition="in" filter="randombar(horizontal)">
                                      <p:cBhvr>
                                        <p:cTn id="40" dur="500"/>
                                        <p:tgtEl>
                                          <p:spTgt spid="5">
                                            <p:txEl>
                                              <p:pRg st="2" end="2"/>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Effect transition="in" filter="randombar(horizontal)">
                                      <p:cBhvr>
                                        <p:cTn id="43" dur="500"/>
                                        <p:tgtEl>
                                          <p:spTgt spid="5">
                                            <p:txEl>
                                              <p:pRg st="3" end="3"/>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animEffect transition="in" filter="randombar(horizontal)">
                                      <p:cBhvr>
                                        <p:cTn id="46" dur="500"/>
                                        <p:tgtEl>
                                          <p:spTgt spid="5">
                                            <p:txEl>
                                              <p:pRg st="4" end="4"/>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857" y="130629"/>
            <a:ext cx="11088914" cy="769441"/>
          </a:xfrm>
          <a:prstGeom prst="rect">
            <a:avLst/>
          </a:prstGeom>
          <a:noFill/>
        </p:spPr>
        <p:txBody>
          <a:bodyPr wrap="square" rtlCol="0">
            <a:spAutoFit/>
          </a:bodyPr>
          <a:lstStyle/>
          <a:p>
            <a:r>
              <a:rPr lang="en-US" sz="4400" b="1" dirty="0" smtClean="0">
                <a:solidFill>
                  <a:srgbClr val="7030A0"/>
                </a:solidFill>
                <a:latin typeface="Arial Rounded MT Bold" pitchFamily="34" charset="0"/>
              </a:rPr>
              <a:t>Second Generation </a:t>
            </a:r>
            <a:endParaRPr lang="en-US" sz="4400" b="1" dirty="0">
              <a:solidFill>
                <a:srgbClr val="7030A0"/>
              </a:solidFill>
              <a:latin typeface="Arial Rounded MT Bold"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61713" y="130629"/>
            <a:ext cx="2569029" cy="2699658"/>
          </a:xfrm>
          <a:prstGeom prst="rect">
            <a:avLst/>
          </a:prstGeom>
          <a:ln>
            <a:noFill/>
          </a:ln>
          <a:effectLst>
            <a:softEdge rad="112500"/>
          </a:effectLst>
        </p:spPr>
      </p:pic>
      <p:sp>
        <p:nvSpPr>
          <p:cNvPr id="6" name="TextBox 5"/>
          <p:cNvSpPr txBox="1"/>
          <p:nvPr/>
        </p:nvSpPr>
        <p:spPr>
          <a:xfrm>
            <a:off x="9361711" y="2830288"/>
            <a:ext cx="2569029" cy="523220"/>
          </a:xfrm>
          <a:prstGeom prst="rect">
            <a:avLst/>
          </a:prstGeom>
          <a:noFill/>
        </p:spPr>
        <p:txBody>
          <a:bodyPr wrap="square" rtlCol="0">
            <a:spAutoFit/>
          </a:bodyPr>
          <a:lstStyle/>
          <a:p>
            <a:r>
              <a:rPr lang="en-US" sz="2800" b="1" dirty="0" smtClean="0">
                <a:solidFill>
                  <a:schemeClr val="bg1"/>
                </a:solidFill>
              </a:rPr>
              <a:t>TRANSISTOR</a:t>
            </a:r>
            <a:endParaRPr lang="en-US" sz="2800" b="1" dirty="0">
              <a:solidFill>
                <a:schemeClr val="bg1"/>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1710" y="3353508"/>
            <a:ext cx="2569029" cy="2619936"/>
          </a:xfrm>
          <a:prstGeom prst="rect">
            <a:avLst/>
          </a:prstGeom>
          <a:ln>
            <a:noFill/>
          </a:ln>
          <a:effectLst>
            <a:softEdge rad="112500"/>
          </a:effectLst>
        </p:spPr>
      </p:pic>
      <p:sp>
        <p:nvSpPr>
          <p:cNvPr id="8" name="TextBox 7"/>
          <p:cNvSpPr txBox="1"/>
          <p:nvPr/>
        </p:nvSpPr>
        <p:spPr>
          <a:xfrm>
            <a:off x="9361710" y="5973444"/>
            <a:ext cx="2569029" cy="523220"/>
          </a:xfrm>
          <a:prstGeom prst="rect">
            <a:avLst/>
          </a:prstGeom>
          <a:noFill/>
        </p:spPr>
        <p:txBody>
          <a:bodyPr wrap="square" rtlCol="0">
            <a:spAutoFit/>
          </a:bodyPr>
          <a:lstStyle/>
          <a:p>
            <a:pPr algn="ctr"/>
            <a:r>
              <a:rPr lang="en-US" sz="2800" b="1" dirty="0" smtClean="0">
                <a:solidFill>
                  <a:schemeClr val="bg1"/>
                </a:solidFill>
              </a:rPr>
              <a:t>IBM 1401</a:t>
            </a:r>
            <a:endParaRPr lang="en-US" sz="2800" b="1" dirty="0">
              <a:solidFill>
                <a:schemeClr val="bg1"/>
              </a:solidFill>
            </a:endParaRPr>
          </a:p>
        </p:txBody>
      </p:sp>
      <p:sp>
        <p:nvSpPr>
          <p:cNvPr id="9" name="TextBox 8"/>
          <p:cNvSpPr txBox="1"/>
          <p:nvPr/>
        </p:nvSpPr>
        <p:spPr>
          <a:xfrm>
            <a:off x="493486" y="900070"/>
            <a:ext cx="8723085" cy="5262979"/>
          </a:xfrm>
          <a:prstGeom prst="rect">
            <a:avLst/>
          </a:prstGeom>
          <a:noFill/>
        </p:spPr>
        <p:txBody>
          <a:bodyPr wrap="square" rtlCol="0">
            <a:spAutoFit/>
          </a:bodyPr>
          <a:lstStyle/>
          <a:p>
            <a:pPr marL="457200" indent="-457200" algn="just">
              <a:buFont typeface="+mj-lt"/>
              <a:buAutoNum type="arabicParenR"/>
            </a:pPr>
            <a:r>
              <a:rPr lang="en-US" sz="2800" b="1" dirty="0">
                <a:solidFill>
                  <a:schemeClr val="bg1"/>
                </a:solidFill>
              </a:rPr>
              <a:t>The </a:t>
            </a:r>
            <a:r>
              <a:rPr lang="en-US" sz="2800" b="1" dirty="0" smtClean="0">
                <a:solidFill>
                  <a:schemeClr val="bg1"/>
                </a:solidFill>
              </a:rPr>
              <a:t>second </a:t>
            </a:r>
            <a:r>
              <a:rPr lang="en-US" sz="2800" b="1" dirty="0">
                <a:solidFill>
                  <a:schemeClr val="bg1"/>
                </a:solidFill>
              </a:rPr>
              <a:t>generation computers were developed during </a:t>
            </a:r>
            <a:r>
              <a:rPr lang="en-US" sz="2800" b="1" dirty="0" smtClean="0">
                <a:solidFill>
                  <a:schemeClr val="bg1"/>
                </a:solidFill>
              </a:rPr>
              <a:t>1959 </a:t>
            </a:r>
            <a:r>
              <a:rPr lang="en-US" sz="2800" b="1" dirty="0">
                <a:solidFill>
                  <a:schemeClr val="bg1"/>
                </a:solidFill>
              </a:rPr>
              <a:t>AD to </a:t>
            </a:r>
            <a:r>
              <a:rPr lang="en-US" sz="2800" b="1" dirty="0" smtClean="0">
                <a:solidFill>
                  <a:schemeClr val="bg1"/>
                </a:solidFill>
              </a:rPr>
              <a:t>1964 </a:t>
            </a:r>
            <a:r>
              <a:rPr lang="en-US" sz="2800" b="1" dirty="0">
                <a:solidFill>
                  <a:schemeClr val="bg1"/>
                </a:solidFill>
              </a:rPr>
              <a:t>AD.</a:t>
            </a:r>
          </a:p>
          <a:p>
            <a:pPr marL="457200" indent="-457200" algn="just">
              <a:buFont typeface="+mj-lt"/>
              <a:buAutoNum type="arabicParenR"/>
            </a:pPr>
            <a:r>
              <a:rPr lang="en-US" sz="2800" b="1" dirty="0" smtClean="0">
                <a:solidFill>
                  <a:schemeClr val="bg1"/>
                </a:solidFill>
              </a:rPr>
              <a:t>Transistors were </a:t>
            </a:r>
            <a:r>
              <a:rPr lang="en-US" sz="2800" b="1" dirty="0">
                <a:solidFill>
                  <a:schemeClr val="bg1"/>
                </a:solidFill>
              </a:rPr>
              <a:t>used as their main electronic components.</a:t>
            </a:r>
          </a:p>
          <a:p>
            <a:pPr marL="457200" indent="-457200" algn="just">
              <a:buFont typeface="+mj-lt"/>
              <a:buAutoNum type="arabicParenR"/>
            </a:pPr>
            <a:r>
              <a:rPr lang="en-US" sz="2800" b="1" dirty="0" smtClean="0">
                <a:solidFill>
                  <a:schemeClr val="bg1"/>
                </a:solidFill>
              </a:rPr>
              <a:t>They could perform tasks in microseconds.</a:t>
            </a:r>
          </a:p>
          <a:p>
            <a:pPr marL="457200" indent="-457200" algn="just">
              <a:buFont typeface="+mj-lt"/>
              <a:buAutoNum type="arabicParenR"/>
            </a:pPr>
            <a:r>
              <a:rPr lang="en-US" sz="2800" b="1" dirty="0" smtClean="0">
                <a:solidFill>
                  <a:schemeClr val="bg1"/>
                </a:solidFill>
              </a:rPr>
              <a:t>They </a:t>
            </a:r>
            <a:r>
              <a:rPr lang="en-US" sz="2800" b="1" dirty="0">
                <a:solidFill>
                  <a:schemeClr val="bg1"/>
                </a:solidFill>
              </a:rPr>
              <a:t>used </a:t>
            </a:r>
            <a:r>
              <a:rPr lang="en-US" sz="2800" b="1" dirty="0" smtClean="0">
                <a:solidFill>
                  <a:schemeClr val="bg1"/>
                </a:solidFill>
              </a:rPr>
              <a:t>machine language, assembly language and high language </a:t>
            </a:r>
            <a:r>
              <a:rPr lang="en-US" sz="2800" b="1" dirty="0">
                <a:solidFill>
                  <a:schemeClr val="bg1"/>
                </a:solidFill>
              </a:rPr>
              <a:t>for writing programs.</a:t>
            </a:r>
          </a:p>
          <a:p>
            <a:pPr marL="457200" indent="-457200" algn="just">
              <a:buFont typeface="+mj-lt"/>
              <a:buAutoNum type="arabicParenR"/>
            </a:pPr>
            <a:r>
              <a:rPr lang="en-US" sz="2800" b="1" dirty="0" smtClean="0">
                <a:solidFill>
                  <a:schemeClr val="bg1"/>
                </a:solidFill>
              </a:rPr>
              <a:t>Magnetic tapes were used as secondary storage memory.</a:t>
            </a:r>
            <a:endParaRPr lang="en-US" sz="2800" b="1" dirty="0">
              <a:solidFill>
                <a:schemeClr val="bg1"/>
              </a:solidFill>
            </a:endParaRPr>
          </a:p>
          <a:p>
            <a:pPr marL="457200" indent="-457200" algn="just">
              <a:buFont typeface="+mj-lt"/>
              <a:buAutoNum type="arabicParenR"/>
            </a:pPr>
            <a:r>
              <a:rPr lang="en-US" sz="2800" b="1" dirty="0" smtClean="0">
                <a:solidFill>
                  <a:schemeClr val="bg1"/>
                </a:solidFill>
              </a:rPr>
              <a:t>UNIVAC-II, IBM 1401 </a:t>
            </a:r>
            <a:r>
              <a:rPr lang="en-US" sz="2800" b="1" dirty="0">
                <a:solidFill>
                  <a:schemeClr val="bg1"/>
                </a:solidFill>
              </a:rPr>
              <a:t>etc. are some examples of it.</a:t>
            </a:r>
          </a:p>
        </p:txBody>
      </p:sp>
    </p:spTree>
    <p:extLst>
      <p:ext uri="{BB962C8B-B14F-4D97-AF65-F5344CB8AC3E}">
        <p14:creationId xmlns:p14="http://schemas.microsoft.com/office/powerpoint/2010/main" val="20308958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4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4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randombar(horizontal)">
                                      <p:cBhvr>
                                        <p:cTn id="34" dur="500"/>
                                        <p:tgtEl>
                                          <p:spTgt spid="9">
                                            <p:txEl>
                                              <p:pRg st="0" end="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randombar(horizontal)">
                                      <p:cBhvr>
                                        <p:cTn id="37" dur="500"/>
                                        <p:tgtEl>
                                          <p:spTgt spid="9">
                                            <p:txEl>
                                              <p:pRg st="1" end="1"/>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randombar(horizontal)">
                                      <p:cBhvr>
                                        <p:cTn id="40" dur="500"/>
                                        <p:tgtEl>
                                          <p:spTgt spid="9">
                                            <p:txEl>
                                              <p:pRg st="2" end="2"/>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Effect transition="in" filter="randombar(horizontal)">
                                      <p:cBhvr>
                                        <p:cTn id="43" dur="500"/>
                                        <p:tgtEl>
                                          <p:spTgt spid="9">
                                            <p:txEl>
                                              <p:pRg st="3" end="3"/>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9">
                                            <p:txEl>
                                              <p:pRg st="4" end="4"/>
                                            </p:txEl>
                                          </p:spTgt>
                                        </p:tgtEl>
                                        <p:attrNameLst>
                                          <p:attrName>style.visibility</p:attrName>
                                        </p:attrNameLst>
                                      </p:cBhvr>
                                      <p:to>
                                        <p:strVal val="visible"/>
                                      </p:to>
                                    </p:set>
                                    <p:animEffect transition="in" filter="randombar(horizontal)">
                                      <p:cBhvr>
                                        <p:cTn id="46" dur="500"/>
                                        <p:tgtEl>
                                          <p:spTgt spid="9">
                                            <p:txEl>
                                              <p:pRg st="4" end="4"/>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9">
                                            <p:txEl>
                                              <p:pRg st="5" end="5"/>
                                            </p:txEl>
                                          </p:spTgt>
                                        </p:tgtEl>
                                        <p:attrNameLst>
                                          <p:attrName>style.visibility</p:attrName>
                                        </p:attrNameLst>
                                      </p:cBhvr>
                                      <p:to>
                                        <p:strVal val="visible"/>
                                      </p:to>
                                    </p:set>
                                    <p:animEffect transition="in" filter="randombar(horizontal)">
                                      <p:cBhvr>
                                        <p:cTn id="49"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6816" y="0"/>
            <a:ext cx="11756572" cy="769441"/>
          </a:xfrm>
          <a:prstGeom prst="rect">
            <a:avLst/>
          </a:prstGeom>
          <a:noFill/>
        </p:spPr>
        <p:txBody>
          <a:bodyPr wrap="square" rtlCol="0">
            <a:spAutoFit/>
          </a:bodyPr>
          <a:lstStyle/>
          <a:p>
            <a:r>
              <a:rPr lang="en-US" sz="4400" b="1" dirty="0" smtClean="0">
                <a:solidFill>
                  <a:srgbClr val="7030A0"/>
                </a:solidFill>
                <a:latin typeface="Arial Rounded MT Bold" pitchFamily="34" charset="0"/>
              </a:rPr>
              <a:t>Third Generation </a:t>
            </a:r>
            <a:endParaRPr lang="en-US" sz="4400" b="1" dirty="0">
              <a:solidFill>
                <a:srgbClr val="7030A0"/>
              </a:solidFill>
              <a:latin typeface="Arial Rounded MT Bold" pitchFamily="34" charset="0"/>
            </a:endParaRPr>
          </a:p>
        </p:txBody>
      </p:sp>
      <p:sp>
        <p:nvSpPr>
          <p:cNvPr id="6" name="Content Placeholder 5"/>
          <p:cNvSpPr>
            <a:spLocks noGrp="1"/>
          </p:cNvSpPr>
          <p:nvPr>
            <p:ph idx="1"/>
          </p:nvPr>
        </p:nvSpPr>
        <p:spPr>
          <a:xfrm>
            <a:off x="405632" y="674167"/>
            <a:ext cx="7590972" cy="4572000"/>
          </a:xfrm>
        </p:spPr>
        <p:txBody>
          <a:bodyPr>
            <a:noAutofit/>
          </a:bodyPr>
          <a:lstStyle/>
          <a:p>
            <a:pPr marL="457200" indent="-457200" algn="just">
              <a:buClr>
                <a:schemeClr val="bg1"/>
              </a:buClr>
              <a:buFont typeface="+mj-lt"/>
              <a:buAutoNum type="arabicParenR"/>
            </a:pPr>
            <a:r>
              <a:rPr lang="en-US" sz="2800" b="1" dirty="0">
                <a:solidFill>
                  <a:schemeClr val="bg1"/>
                </a:solidFill>
              </a:rPr>
              <a:t>The </a:t>
            </a:r>
            <a:r>
              <a:rPr lang="en-US" sz="2800" b="1" dirty="0" smtClean="0">
                <a:solidFill>
                  <a:schemeClr val="bg1"/>
                </a:solidFill>
              </a:rPr>
              <a:t>third </a:t>
            </a:r>
            <a:r>
              <a:rPr lang="en-US" sz="2800" b="1" dirty="0">
                <a:solidFill>
                  <a:schemeClr val="bg1"/>
                </a:solidFill>
              </a:rPr>
              <a:t>generation computers were developed during </a:t>
            </a:r>
            <a:r>
              <a:rPr lang="en-US" sz="2800" b="1" dirty="0" smtClean="0">
                <a:solidFill>
                  <a:schemeClr val="bg1"/>
                </a:solidFill>
              </a:rPr>
              <a:t>1965 </a:t>
            </a:r>
            <a:r>
              <a:rPr lang="en-US" sz="2800" b="1" dirty="0">
                <a:solidFill>
                  <a:schemeClr val="bg1"/>
                </a:solidFill>
              </a:rPr>
              <a:t>AD to </a:t>
            </a:r>
            <a:r>
              <a:rPr lang="en-US" sz="2800" b="1" dirty="0" smtClean="0">
                <a:solidFill>
                  <a:schemeClr val="bg1"/>
                </a:solidFill>
              </a:rPr>
              <a:t>1974 </a:t>
            </a:r>
            <a:r>
              <a:rPr lang="en-US" sz="2800" b="1" dirty="0">
                <a:solidFill>
                  <a:schemeClr val="bg1"/>
                </a:solidFill>
              </a:rPr>
              <a:t>AD.</a:t>
            </a:r>
          </a:p>
          <a:p>
            <a:pPr marL="457200" indent="-457200" algn="just">
              <a:buClr>
                <a:schemeClr val="bg1"/>
              </a:buClr>
              <a:buFont typeface="+mj-lt"/>
              <a:buAutoNum type="arabicParenR"/>
            </a:pPr>
            <a:r>
              <a:rPr lang="en-US" sz="2800" b="1" dirty="0" smtClean="0">
                <a:solidFill>
                  <a:schemeClr val="bg1"/>
                </a:solidFill>
              </a:rPr>
              <a:t>IC(Integrated Circuit) </a:t>
            </a:r>
            <a:r>
              <a:rPr lang="en-US" sz="2800" b="1" dirty="0">
                <a:solidFill>
                  <a:schemeClr val="bg1"/>
                </a:solidFill>
              </a:rPr>
              <a:t>were used as their main electronic components.</a:t>
            </a:r>
          </a:p>
          <a:p>
            <a:pPr marL="457200" indent="-457200" algn="just">
              <a:buClr>
                <a:schemeClr val="bg1"/>
              </a:buClr>
              <a:buFont typeface="+mj-lt"/>
              <a:buAutoNum type="arabicParenR"/>
            </a:pPr>
            <a:r>
              <a:rPr lang="en-US" sz="2800" b="1" dirty="0">
                <a:solidFill>
                  <a:schemeClr val="bg1"/>
                </a:solidFill>
              </a:rPr>
              <a:t>They could perform tasks in </a:t>
            </a:r>
            <a:r>
              <a:rPr lang="en-US" sz="2800" b="1" dirty="0" smtClean="0">
                <a:solidFill>
                  <a:schemeClr val="bg1"/>
                </a:solidFill>
              </a:rPr>
              <a:t>nanoseconds</a:t>
            </a:r>
            <a:r>
              <a:rPr lang="en-US" sz="2800" b="1" dirty="0">
                <a:solidFill>
                  <a:schemeClr val="bg1"/>
                </a:solidFill>
              </a:rPr>
              <a:t>.</a:t>
            </a:r>
          </a:p>
          <a:p>
            <a:pPr marL="457200" indent="-457200" algn="just">
              <a:buClr>
                <a:schemeClr val="bg1"/>
              </a:buClr>
              <a:buFont typeface="+mj-lt"/>
              <a:buAutoNum type="arabicParenR"/>
            </a:pPr>
            <a:r>
              <a:rPr lang="en-US" sz="2800" b="1" dirty="0">
                <a:solidFill>
                  <a:schemeClr val="bg1"/>
                </a:solidFill>
              </a:rPr>
              <a:t>They used </a:t>
            </a:r>
            <a:r>
              <a:rPr lang="en-US" sz="2800" b="1" dirty="0" smtClean="0">
                <a:solidFill>
                  <a:schemeClr val="bg1"/>
                </a:solidFill>
              </a:rPr>
              <a:t>high </a:t>
            </a:r>
            <a:r>
              <a:rPr lang="en-US" sz="2800" b="1" dirty="0">
                <a:solidFill>
                  <a:schemeClr val="bg1"/>
                </a:solidFill>
              </a:rPr>
              <a:t>language for writing programs.</a:t>
            </a:r>
          </a:p>
          <a:p>
            <a:pPr marL="457200" indent="-457200" algn="just">
              <a:buClr>
                <a:schemeClr val="bg1"/>
              </a:buClr>
              <a:buFont typeface="+mj-lt"/>
              <a:buAutoNum type="arabicParenR"/>
            </a:pPr>
            <a:r>
              <a:rPr lang="en-US" sz="2800" b="1" dirty="0" smtClean="0">
                <a:solidFill>
                  <a:schemeClr val="bg1"/>
                </a:solidFill>
              </a:rPr>
              <a:t>Keyboards and monitors were introduced for input and output devices.</a:t>
            </a:r>
            <a:endParaRPr lang="en-US" sz="2800" b="1" dirty="0">
              <a:solidFill>
                <a:schemeClr val="bg1"/>
              </a:solidFill>
            </a:endParaRPr>
          </a:p>
          <a:p>
            <a:pPr marL="457200" indent="-457200" algn="just">
              <a:buClr>
                <a:schemeClr val="bg1"/>
              </a:buClr>
              <a:buFont typeface="+mj-lt"/>
              <a:buAutoNum type="arabicParenR"/>
            </a:pPr>
            <a:r>
              <a:rPr lang="en-US" sz="2800" b="1" dirty="0" smtClean="0">
                <a:solidFill>
                  <a:schemeClr val="bg1"/>
                </a:solidFill>
              </a:rPr>
              <a:t>Analytical engine, difference engine, etc</a:t>
            </a:r>
            <a:r>
              <a:rPr lang="en-US" sz="2800" b="1" dirty="0">
                <a:solidFill>
                  <a:schemeClr val="bg1"/>
                </a:solidFill>
              </a:rPr>
              <a:t>. are some examples of it.</a:t>
            </a:r>
          </a:p>
          <a:p>
            <a:pPr marL="514350" indent="-514350">
              <a:buClrTx/>
              <a:buFont typeface="+mj-lt"/>
              <a:buAutoNum type="arabicPeriod"/>
            </a:pPr>
            <a:endParaRPr lang="en-US" sz="11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6603" y="3534936"/>
            <a:ext cx="2058861" cy="2392659"/>
          </a:xfrm>
          <a:prstGeom prst="rect">
            <a:avLst/>
          </a:prstGeom>
          <a:ln>
            <a:noFill/>
          </a:ln>
          <a:effectLst>
            <a:softEdge rad="112500"/>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5464" y="3534936"/>
            <a:ext cx="2019305" cy="2392659"/>
          </a:xfrm>
          <a:prstGeom prst="rect">
            <a:avLst/>
          </a:prstGeom>
          <a:ln>
            <a:noFill/>
          </a:ln>
          <a:effectLst>
            <a:softEdge rad="112500"/>
          </a:effectLst>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16462" y="130532"/>
            <a:ext cx="2930769" cy="2863167"/>
          </a:xfrm>
          <a:prstGeom prst="rect">
            <a:avLst/>
          </a:prstGeom>
          <a:ln>
            <a:noFill/>
          </a:ln>
          <a:effectLst>
            <a:softEdge rad="112500"/>
          </a:effectLst>
        </p:spPr>
      </p:pic>
      <p:sp>
        <p:nvSpPr>
          <p:cNvPr id="7" name="TextBox 6"/>
          <p:cNvSpPr txBox="1"/>
          <p:nvPr/>
        </p:nvSpPr>
        <p:spPr>
          <a:xfrm>
            <a:off x="8976945" y="2993699"/>
            <a:ext cx="2291861" cy="523220"/>
          </a:xfrm>
          <a:prstGeom prst="rect">
            <a:avLst/>
          </a:prstGeom>
          <a:noFill/>
        </p:spPr>
        <p:txBody>
          <a:bodyPr wrap="square" rtlCol="0">
            <a:spAutoFit/>
          </a:bodyPr>
          <a:lstStyle/>
          <a:p>
            <a:pPr algn="ctr"/>
            <a:r>
              <a:rPr lang="en-US" sz="2800" b="1" dirty="0" smtClean="0">
                <a:solidFill>
                  <a:schemeClr val="bg1"/>
                </a:solidFill>
              </a:rPr>
              <a:t>IC</a:t>
            </a:r>
            <a:endParaRPr lang="en-US" sz="2800" b="1" dirty="0">
              <a:solidFill>
                <a:schemeClr val="bg1"/>
              </a:solidFill>
            </a:endParaRPr>
          </a:p>
        </p:txBody>
      </p:sp>
      <p:sp>
        <p:nvSpPr>
          <p:cNvPr id="8" name="TextBox 7"/>
          <p:cNvSpPr txBox="1"/>
          <p:nvPr/>
        </p:nvSpPr>
        <p:spPr>
          <a:xfrm>
            <a:off x="7537938" y="5820749"/>
            <a:ext cx="4654062" cy="461665"/>
          </a:xfrm>
          <a:prstGeom prst="rect">
            <a:avLst/>
          </a:prstGeom>
          <a:noFill/>
        </p:spPr>
        <p:txBody>
          <a:bodyPr wrap="square" rtlCol="0">
            <a:spAutoFit/>
          </a:bodyPr>
          <a:lstStyle/>
          <a:p>
            <a:pPr algn="ctr"/>
            <a:r>
              <a:rPr lang="en-US" sz="2400" b="1" dirty="0" smtClean="0">
                <a:solidFill>
                  <a:schemeClr val="bg1"/>
                </a:solidFill>
              </a:rPr>
              <a:t>Difference &amp; Analytical Engine</a:t>
            </a:r>
            <a:endParaRPr lang="en-US" sz="2400" b="1" dirty="0">
              <a:solidFill>
                <a:schemeClr val="bg1"/>
              </a:solidFill>
            </a:endParaRPr>
          </a:p>
        </p:txBody>
      </p:sp>
    </p:spTree>
    <p:extLst>
      <p:ext uri="{BB962C8B-B14F-4D97-AF65-F5344CB8AC3E}">
        <p14:creationId xmlns:p14="http://schemas.microsoft.com/office/powerpoint/2010/main" val="369558038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700" fill="hold"/>
                                        <p:tgtEl>
                                          <p:spTgt spid="5"/>
                                        </p:tgtEl>
                                        <p:attrNameLst>
                                          <p:attrName>ppt_w</p:attrName>
                                        </p:attrNameLst>
                                      </p:cBhvr>
                                      <p:tavLst>
                                        <p:tav tm="0">
                                          <p:val>
                                            <p:fltVal val="0"/>
                                          </p:val>
                                        </p:tav>
                                        <p:tav tm="100000">
                                          <p:val>
                                            <p:strVal val="#ppt_w"/>
                                          </p:val>
                                        </p:tav>
                                      </p:tavLst>
                                    </p:anim>
                                    <p:anim calcmode="lin" valueType="num">
                                      <p:cBhvr>
                                        <p:cTn id="8" dur="1700" fill="hold"/>
                                        <p:tgtEl>
                                          <p:spTgt spid="5"/>
                                        </p:tgtEl>
                                        <p:attrNameLst>
                                          <p:attrName>ppt_h</p:attrName>
                                        </p:attrNameLst>
                                      </p:cBhvr>
                                      <p:tavLst>
                                        <p:tav tm="0">
                                          <p:val>
                                            <p:fltVal val="0"/>
                                          </p:val>
                                        </p:tav>
                                        <p:tav tm="100000">
                                          <p:val>
                                            <p:strVal val="#ppt_h"/>
                                          </p:val>
                                        </p:tav>
                                      </p:tavLst>
                                    </p:anim>
                                    <p:animEffect transition="in" filter="fade">
                                      <p:cBhvr>
                                        <p:cTn id="9" dur="17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400"/>
                                        <p:tgtEl>
                                          <p:spTgt spid="4"/>
                                        </p:tgtEl>
                                      </p:cBhvr>
                                    </p:animEffect>
                                  </p:childTnLst>
                                </p:cTn>
                              </p:par>
                              <p:par>
                                <p:cTn id="15" presetID="10"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4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4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37" dur="500"/>
                                        <p:tgtEl>
                                          <p:spTgt spid="6">
                                            <p:txEl>
                                              <p:pRg st="0" end="0"/>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6">
                                            <p:txEl>
                                              <p:pRg st="1" end="1"/>
                                            </p:txEl>
                                          </p:spTgt>
                                        </p:tgtEl>
                                        <p:attrNameLst>
                                          <p:attrName>style.visibility</p:attrName>
                                        </p:attrNameLst>
                                      </p:cBhvr>
                                      <p:to>
                                        <p:strVal val="visible"/>
                                      </p:to>
                                    </p:set>
                                    <p:animEffect transition="in" filter="randombar(horizontal)">
                                      <p:cBhvr>
                                        <p:cTn id="40" dur="500"/>
                                        <p:tgtEl>
                                          <p:spTgt spid="6">
                                            <p:txEl>
                                              <p:pRg st="1" end="1"/>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Effect transition="in" filter="randombar(horizontal)">
                                      <p:cBhvr>
                                        <p:cTn id="43" dur="500"/>
                                        <p:tgtEl>
                                          <p:spTgt spid="6">
                                            <p:txEl>
                                              <p:pRg st="2" end="2"/>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randombar(horizontal)">
                                      <p:cBhvr>
                                        <p:cTn id="46" dur="500"/>
                                        <p:tgtEl>
                                          <p:spTgt spid="6">
                                            <p:txEl>
                                              <p:pRg st="3" end="3"/>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animEffect transition="in" filter="randombar(horizontal)">
                                      <p:cBhvr>
                                        <p:cTn id="49" dur="500"/>
                                        <p:tgtEl>
                                          <p:spTgt spid="6">
                                            <p:txEl>
                                              <p:pRg st="4" end="4"/>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Effect transition="in" filter="randombar(horizontal)">
                                      <p:cBhvr>
                                        <p:cTn id="5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416" y="110807"/>
            <a:ext cx="8147538" cy="769441"/>
          </a:xfrm>
          <a:prstGeom prst="rect">
            <a:avLst/>
          </a:prstGeom>
          <a:noFill/>
        </p:spPr>
        <p:txBody>
          <a:bodyPr wrap="square" rtlCol="0">
            <a:spAutoFit/>
          </a:bodyPr>
          <a:lstStyle/>
          <a:p>
            <a:r>
              <a:rPr lang="en-US" sz="4400" b="1" dirty="0" smtClean="0">
                <a:solidFill>
                  <a:srgbClr val="7030A0"/>
                </a:solidFill>
                <a:latin typeface="Arial Rounded MT Bold" pitchFamily="34" charset="0"/>
              </a:rPr>
              <a:t>Fourth Generation </a:t>
            </a:r>
            <a:endParaRPr lang="en-US" sz="4400" b="1" dirty="0">
              <a:solidFill>
                <a:srgbClr val="7030A0"/>
              </a:solidFill>
              <a:latin typeface="Arial Rounded MT Bold" pitchFamily="34" charset="0"/>
            </a:endParaRPr>
          </a:p>
        </p:txBody>
      </p:sp>
      <p:sp>
        <p:nvSpPr>
          <p:cNvPr id="3" name="TextBox 2"/>
          <p:cNvSpPr txBox="1"/>
          <p:nvPr/>
        </p:nvSpPr>
        <p:spPr>
          <a:xfrm>
            <a:off x="515815" y="726831"/>
            <a:ext cx="7514493" cy="5262979"/>
          </a:xfrm>
          <a:prstGeom prst="rect">
            <a:avLst/>
          </a:prstGeom>
          <a:noFill/>
        </p:spPr>
        <p:txBody>
          <a:bodyPr wrap="square" rtlCol="0">
            <a:spAutoFit/>
          </a:bodyPr>
          <a:lstStyle/>
          <a:p>
            <a:pPr marL="457200" indent="-457200" algn="just">
              <a:buFont typeface="+mj-lt"/>
              <a:buAutoNum type="arabicParenR"/>
            </a:pPr>
            <a:r>
              <a:rPr lang="en-US" sz="2800" b="1" dirty="0">
                <a:solidFill>
                  <a:schemeClr val="bg1"/>
                </a:solidFill>
              </a:rPr>
              <a:t>The </a:t>
            </a:r>
            <a:r>
              <a:rPr lang="en-US" sz="2800" b="1" dirty="0" smtClean="0">
                <a:solidFill>
                  <a:schemeClr val="bg1"/>
                </a:solidFill>
              </a:rPr>
              <a:t>fourth </a:t>
            </a:r>
            <a:r>
              <a:rPr lang="en-US" sz="2800" b="1" dirty="0">
                <a:solidFill>
                  <a:schemeClr val="bg1"/>
                </a:solidFill>
              </a:rPr>
              <a:t>generation computers a</a:t>
            </a:r>
            <a:r>
              <a:rPr lang="en-US" sz="2800" b="1" dirty="0" smtClean="0">
                <a:solidFill>
                  <a:schemeClr val="bg1"/>
                </a:solidFill>
              </a:rPr>
              <a:t>re </a:t>
            </a:r>
            <a:r>
              <a:rPr lang="en-US" sz="2800" b="1" dirty="0">
                <a:solidFill>
                  <a:schemeClr val="bg1"/>
                </a:solidFill>
              </a:rPr>
              <a:t>developed </a:t>
            </a:r>
            <a:r>
              <a:rPr lang="en-US" sz="2800" b="1" dirty="0" smtClean="0">
                <a:solidFill>
                  <a:schemeClr val="bg1"/>
                </a:solidFill>
              </a:rPr>
              <a:t>after 1975AD</a:t>
            </a:r>
            <a:r>
              <a:rPr lang="en-US" sz="2800" b="1" dirty="0">
                <a:solidFill>
                  <a:schemeClr val="bg1"/>
                </a:solidFill>
              </a:rPr>
              <a:t>.</a:t>
            </a:r>
          </a:p>
          <a:p>
            <a:pPr marL="457200" indent="-457200" algn="just">
              <a:buFont typeface="+mj-lt"/>
              <a:buAutoNum type="arabicParenR"/>
            </a:pPr>
            <a:r>
              <a:rPr lang="en-US" sz="2800" b="1" dirty="0" smtClean="0">
                <a:solidFill>
                  <a:schemeClr val="bg1"/>
                </a:solidFill>
              </a:rPr>
              <a:t>Microprocessor are </a:t>
            </a:r>
            <a:r>
              <a:rPr lang="en-US" sz="2800" b="1" dirty="0">
                <a:solidFill>
                  <a:schemeClr val="bg1"/>
                </a:solidFill>
              </a:rPr>
              <a:t>used as their main electronic components</a:t>
            </a:r>
            <a:r>
              <a:rPr lang="en-US" sz="2800" b="1" dirty="0" smtClean="0">
                <a:solidFill>
                  <a:schemeClr val="bg1"/>
                </a:solidFill>
              </a:rPr>
              <a:t>. The first microprocessor ‘Intel 4004’ was developed in 1971 AD.</a:t>
            </a:r>
            <a:endParaRPr lang="en-US" sz="2800" b="1" dirty="0">
              <a:solidFill>
                <a:schemeClr val="bg1"/>
              </a:solidFill>
            </a:endParaRPr>
          </a:p>
          <a:p>
            <a:pPr marL="457200" indent="-457200" algn="just">
              <a:buFont typeface="+mj-lt"/>
              <a:buAutoNum type="arabicParenR"/>
            </a:pPr>
            <a:r>
              <a:rPr lang="en-US" sz="2800" b="1" dirty="0">
                <a:solidFill>
                  <a:schemeClr val="bg1"/>
                </a:solidFill>
              </a:rPr>
              <a:t>They </a:t>
            </a:r>
            <a:r>
              <a:rPr lang="en-US" sz="2800" b="1" dirty="0" smtClean="0">
                <a:solidFill>
                  <a:schemeClr val="bg1"/>
                </a:solidFill>
              </a:rPr>
              <a:t>can </a:t>
            </a:r>
            <a:r>
              <a:rPr lang="en-US" sz="2800" b="1" dirty="0">
                <a:solidFill>
                  <a:schemeClr val="bg1"/>
                </a:solidFill>
              </a:rPr>
              <a:t>perform tasks in </a:t>
            </a:r>
            <a:r>
              <a:rPr lang="en-US" sz="2800" b="1" dirty="0" smtClean="0">
                <a:solidFill>
                  <a:schemeClr val="bg1"/>
                </a:solidFill>
              </a:rPr>
              <a:t>picosecond.</a:t>
            </a:r>
            <a:endParaRPr lang="en-US" sz="2800" b="1" dirty="0">
              <a:solidFill>
                <a:schemeClr val="bg1"/>
              </a:solidFill>
            </a:endParaRPr>
          </a:p>
          <a:p>
            <a:pPr marL="457200" indent="-457200" algn="just">
              <a:buFont typeface="+mj-lt"/>
              <a:buAutoNum type="arabicParenR"/>
            </a:pPr>
            <a:r>
              <a:rPr lang="en-US" sz="2800" b="1" dirty="0" smtClean="0">
                <a:solidFill>
                  <a:schemeClr val="bg1"/>
                </a:solidFill>
              </a:rPr>
              <a:t>Programs are written in high language.</a:t>
            </a:r>
            <a:endParaRPr lang="en-US" sz="2800" b="1" dirty="0">
              <a:solidFill>
                <a:schemeClr val="bg1"/>
              </a:solidFill>
            </a:endParaRPr>
          </a:p>
          <a:p>
            <a:pPr marL="457200" indent="-457200" algn="just">
              <a:buFont typeface="+mj-lt"/>
              <a:buAutoNum type="arabicParenR"/>
            </a:pPr>
            <a:r>
              <a:rPr lang="en-US" sz="2800" b="1" dirty="0" smtClean="0">
                <a:solidFill>
                  <a:schemeClr val="bg1"/>
                </a:solidFill>
              </a:rPr>
              <a:t>They are totally generally purpose and user friendly.</a:t>
            </a:r>
            <a:endParaRPr lang="en-US" sz="2800" b="1" dirty="0">
              <a:solidFill>
                <a:schemeClr val="bg1"/>
              </a:solidFill>
            </a:endParaRPr>
          </a:p>
          <a:p>
            <a:pPr marL="457200" indent="-457200" algn="just">
              <a:buFont typeface="+mj-lt"/>
              <a:buAutoNum type="arabicParenR"/>
            </a:pPr>
            <a:r>
              <a:rPr lang="en-US" sz="2800" b="1" dirty="0" smtClean="0">
                <a:solidFill>
                  <a:schemeClr val="bg1"/>
                </a:solidFill>
              </a:rPr>
              <a:t>Macintosh, IT system, </a:t>
            </a:r>
            <a:r>
              <a:rPr lang="en-US" sz="2800" b="1" dirty="0">
                <a:solidFill>
                  <a:schemeClr val="bg1"/>
                </a:solidFill>
              </a:rPr>
              <a:t>etc. are some examples of 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1969" y="3469349"/>
            <a:ext cx="2658209" cy="2250830"/>
          </a:xfrm>
          <a:prstGeom prst="rect">
            <a:avLst/>
          </a:prstGeom>
          <a:ln>
            <a:noFill/>
          </a:ln>
          <a:effectLst>
            <a:softEdge rad="112500"/>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4955" y="495527"/>
            <a:ext cx="1875692" cy="2400072"/>
          </a:xfrm>
          <a:prstGeom prst="rect">
            <a:avLst/>
          </a:prstGeom>
          <a:ln>
            <a:noFill/>
          </a:ln>
          <a:effectLst>
            <a:softEdge rad="112500"/>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0987" y="495526"/>
            <a:ext cx="1863968" cy="2400073"/>
          </a:xfrm>
          <a:prstGeom prst="rect">
            <a:avLst/>
          </a:prstGeom>
          <a:ln>
            <a:noFill/>
          </a:ln>
          <a:effectLst>
            <a:softEdge rad="112500"/>
          </a:effectLst>
        </p:spPr>
      </p:pic>
      <p:sp>
        <p:nvSpPr>
          <p:cNvPr id="7" name="TextBox 6"/>
          <p:cNvSpPr txBox="1"/>
          <p:nvPr/>
        </p:nvSpPr>
        <p:spPr>
          <a:xfrm>
            <a:off x="7620000" y="2895598"/>
            <a:ext cx="4572000" cy="461665"/>
          </a:xfrm>
          <a:prstGeom prst="rect">
            <a:avLst/>
          </a:prstGeom>
          <a:noFill/>
        </p:spPr>
        <p:txBody>
          <a:bodyPr wrap="square" rtlCol="0">
            <a:spAutoFit/>
          </a:bodyPr>
          <a:lstStyle/>
          <a:p>
            <a:pPr algn="ctr"/>
            <a:r>
              <a:rPr lang="en-US" sz="2400" b="1" dirty="0" smtClean="0">
                <a:solidFill>
                  <a:schemeClr val="bg1"/>
                </a:solidFill>
              </a:rPr>
              <a:t>Microprocessor &amp; Intel 4004</a:t>
            </a:r>
            <a:endParaRPr lang="en-US" sz="2400" b="1" dirty="0">
              <a:solidFill>
                <a:schemeClr val="bg1"/>
              </a:solidFill>
            </a:endParaRPr>
          </a:p>
        </p:txBody>
      </p:sp>
      <p:sp>
        <p:nvSpPr>
          <p:cNvPr id="8" name="TextBox 7"/>
          <p:cNvSpPr txBox="1"/>
          <p:nvPr/>
        </p:nvSpPr>
        <p:spPr>
          <a:xfrm>
            <a:off x="8721969" y="5720179"/>
            <a:ext cx="2658209" cy="369332"/>
          </a:xfrm>
          <a:prstGeom prst="rect">
            <a:avLst/>
          </a:prstGeom>
          <a:noFill/>
        </p:spPr>
        <p:txBody>
          <a:bodyPr wrap="square" rtlCol="0">
            <a:spAutoFit/>
          </a:bodyPr>
          <a:lstStyle/>
          <a:p>
            <a:pPr algn="ctr"/>
            <a:r>
              <a:rPr lang="en-US" b="1" dirty="0" smtClean="0">
                <a:solidFill>
                  <a:schemeClr val="bg1"/>
                </a:solidFill>
              </a:rPr>
              <a:t>Macintosh</a:t>
            </a:r>
            <a:endParaRPr lang="en-US" b="1" dirty="0">
              <a:solidFill>
                <a:schemeClr val="bg1"/>
              </a:solidFill>
            </a:endParaRPr>
          </a:p>
        </p:txBody>
      </p:sp>
    </p:spTree>
    <p:extLst>
      <p:ext uri="{BB962C8B-B14F-4D97-AF65-F5344CB8AC3E}">
        <p14:creationId xmlns:p14="http://schemas.microsoft.com/office/powerpoint/2010/main" val="425798332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300" fill="hold"/>
                                        <p:tgtEl>
                                          <p:spTgt spid="2"/>
                                        </p:tgtEl>
                                        <p:attrNameLst>
                                          <p:attrName>ppt_w</p:attrName>
                                        </p:attrNameLst>
                                      </p:cBhvr>
                                      <p:tavLst>
                                        <p:tav tm="0">
                                          <p:val>
                                            <p:fltVal val="0"/>
                                          </p:val>
                                        </p:tav>
                                        <p:tav tm="100000">
                                          <p:val>
                                            <p:strVal val="#ppt_w"/>
                                          </p:val>
                                        </p:tav>
                                      </p:tavLst>
                                    </p:anim>
                                    <p:anim calcmode="lin" valueType="num">
                                      <p:cBhvr>
                                        <p:cTn id="8" dur="1300" fill="hold"/>
                                        <p:tgtEl>
                                          <p:spTgt spid="2"/>
                                        </p:tgtEl>
                                        <p:attrNameLst>
                                          <p:attrName>ppt_h</p:attrName>
                                        </p:attrNameLst>
                                      </p:cBhvr>
                                      <p:tavLst>
                                        <p:tav tm="0">
                                          <p:val>
                                            <p:fltVal val="0"/>
                                          </p:val>
                                        </p:tav>
                                        <p:tav tm="100000">
                                          <p:val>
                                            <p:strVal val="#ppt_h"/>
                                          </p:val>
                                        </p:tav>
                                      </p:tavLst>
                                    </p:anim>
                                    <p:animEffect transition="in" filter="fade">
                                      <p:cBhvr>
                                        <p:cTn id="9" dur="13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400"/>
                                        <p:tgtEl>
                                          <p:spTgt spid="4"/>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4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4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7" dur="500"/>
                                        <p:tgtEl>
                                          <p:spTgt spid="3">
                                            <p:txEl>
                                              <p:pRg st="0" end="0"/>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40" dur="500"/>
                                        <p:tgtEl>
                                          <p:spTgt spid="3">
                                            <p:txEl>
                                              <p:pRg st="1" end="1"/>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43" dur="500"/>
                                        <p:tgtEl>
                                          <p:spTgt spid="3">
                                            <p:txEl>
                                              <p:pRg st="2" end="2"/>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6" dur="500"/>
                                        <p:tgtEl>
                                          <p:spTgt spid="3">
                                            <p:txEl>
                                              <p:pRg st="3" end="3"/>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49" dur="500"/>
                                        <p:tgtEl>
                                          <p:spTgt spid="3">
                                            <p:txEl>
                                              <p:pRg st="4" end="4"/>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5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2686" y="116115"/>
            <a:ext cx="6995886" cy="769441"/>
          </a:xfrm>
          <a:prstGeom prst="rect">
            <a:avLst/>
          </a:prstGeom>
          <a:noFill/>
        </p:spPr>
        <p:txBody>
          <a:bodyPr wrap="square" rtlCol="0">
            <a:spAutoFit/>
          </a:bodyPr>
          <a:lstStyle/>
          <a:p>
            <a:r>
              <a:rPr lang="en-US" sz="4400" b="1" dirty="0" smtClean="0">
                <a:solidFill>
                  <a:srgbClr val="7030A0"/>
                </a:solidFill>
                <a:latin typeface="Arial Rounded MT Bold" pitchFamily="34" charset="0"/>
              </a:rPr>
              <a:t>Fifth Generation </a:t>
            </a:r>
            <a:endParaRPr lang="en-US" sz="4400" b="1" dirty="0">
              <a:solidFill>
                <a:srgbClr val="7030A0"/>
              </a:solidFill>
              <a:latin typeface="Arial Rounded MT Bold" pitchFamily="34" charset="0"/>
            </a:endParaRPr>
          </a:p>
        </p:txBody>
      </p:sp>
      <p:sp>
        <p:nvSpPr>
          <p:cNvPr id="7" name="Rectangle 6"/>
          <p:cNvSpPr/>
          <p:nvPr/>
        </p:nvSpPr>
        <p:spPr>
          <a:xfrm>
            <a:off x="442686" y="781761"/>
            <a:ext cx="7794172" cy="4524315"/>
          </a:xfrm>
          <a:prstGeom prst="rect">
            <a:avLst/>
          </a:prstGeom>
        </p:spPr>
        <p:txBody>
          <a:bodyPr wrap="square">
            <a:spAutoFit/>
          </a:bodyPr>
          <a:lstStyle/>
          <a:p>
            <a:pPr marL="457200" indent="-457200" algn="just">
              <a:buClr>
                <a:schemeClr val="bg1"/>
              </a:buClr>
              <a:buFont typeface="+mj-lt"/>
              <a:buAutoNum type="arabicParenR"/>
            </a:pPr>
            <a:r>
              <a:rPr lang="en-US" sz="3200" b="1" dirty="0">
                <a:solidFill>
                  <a:schemeClr val="bg1"/>
                </a:solidFill>
              </a:rPr>
              <a:t>The </a:t>
            </a:r>
            <a:r>
              <a:rPr lang="en-US" sz="3200" b="1" dirty="0" smtClean="0">
                <a:solidFill>
                  <a:schemeClr val="bg1"/>
                </a:solidFill>
              </a:rPr>
              <a:t>fifth </a:t>
            </a:r>
            <a:r>
              <a:rPr lang="en-US" sz="3200" b="1" dirty="0">
                <a:solidFill>
                  <a:schemeClr val="bg1"/>
                </a:solidFill>
              </a:rPr>
              <a:t>generation computers </a:t>
            </a:r>
            <a:r>
              <a:rPr lang="en-US" sz="3200" b="1" dirty="0" smtClean="0">
                <a:solidFill>
                  <a:schemeClr val="bg1"/>
                </a:solidFill>
              </a:rPr>
              <a:t>are still in the development stage.</a:t>
            </a:r>
            <a:endParaRPr lang="en-US" sz="3200" b="1" dirty="0">
              <a:solidFill>
                <a:schemeClr val="bg1"/>
              </a:solidFill>
            </a:endParaRPr>
          </a:p>
          <a:p>
            <a:pPr marL="457200" indent="-457200" algn="just">
              <a:buClr>
                <a:schemeClr val="bg1"/>
              </a:buClr>
              <a:buFont typeface="+mj-lt"/>
              <a:buAutoNum type="arabicParenR"/>
            </a:pPr>
            <a:r>
              <a:rPr lang="en-US" sz="3200" b="1" dirty="0" smtClean="0">
                <a:solidFill>
                  <a:schemeClr val="bg1"/>
                </a:solidFill>
              </a:rPr>
              <a:t>They will be based on bio-chips.</a:t>
            </a:r>
            <a:endParaRPr lang="en-US" sz="3200" b="1" dirty="0">
              <a:solidFill>
                <a:schemeClr val="bg1"/>
              </a:solidFill>
            </a:endParaRPr>
          </a:p>
          <a:p>
            <a:pPr marL="457200" indent="-457200" algn="just">
              <a:buClr>
                <a:schemeClr val="bg1"/>
              </a:buClr>
              <a:buFont typeface="+mj-lt"/>
              <a:buAutoNum type="arabicParenR"/>
            </a:pPr>
            <a:r>
              <a:rPr lang="en-US" sz="3200" b="1" dirty="0">
                <a:solidFill>
                  <a:schemeClr val="bg1"/>
                </a:solidFill>
              </a:rPr>
              <a:t>They could perform tasks in </a:t>
            </a:r>
            <a:r>
              <a:rPr lang="en-US" sz="3200" b="1" dirty="0" smtClean="0">
                <a:solidFill>
                  <a:schemeClr val="bg1"/>
                </a:solidFill>
              </a:rPr>
              <a:t>femtoseconds</a:t>
            </a:r>
            <a:r>
              <a:rPr lang="en-US" sz="3200" b="1" dirty="0">
                <a:solidFill>
                  <a:schemeClr val="bg1"/>
                </a:solidFill>
              </a:rPr>
              <a:t>.</a:t>
            </a:r>
          </a:p>
          <a:p>
            <a:pPr marL="457200" indent="-457200" algn="just">
              <a:buClr>
                <a:schemeClr val="bg1"/>
              </a:buClr>
              <a:buFont typeface="+mj-lt"/>
              <a:buAutoNum type="arabicParenR"/>
            </a:pPr>
            <a:r>
              <a:rPr lang="en-US" sz="3200" b="1" dirty="0">
                <a:solidFill>
                  <a:schemeClr val="bg1"/>
                </a:solidFill>
              </a:rPr>
              <a:t>They used </a:t>
            </a:r>
            <a:r>
              <a:rPr lang="en-US" sz="3200" b="1" dirty="0" smtClean="0">
                <a:solidFill>
                  <a:schemeClr val="bg1"/>
                </a:solidFill>
              </a:rPr>
              <a:t>artificial </a:t>
            </a:r>
            <a:r>
              <a:rPr lang="en-US" sz="3200" b="1" dirty="0">
                <a:solidFill>
                  <a:schemeClr val="bg1"/>
                </a:solidFill>
              </a:rPr>
              <a:t>language </a:t>
            </a:r>
            <a:r>
              <a:rPr lang="en-US" sz="3200" b="1" dirty="0" smtClean="0">
                <a:solidFill>
                  <a:schemeClr val="bg1"/>
                </a:solidFill>
              </a:rPr>
              <a:t>and able to understand human language.</a:t>
            </a:r>
          </a:p>
          <a:p>
            <a:pPr marL="457200" indent="-457200" algn="just">
              <a:buClr>
                <a:schemeClr val="bg1"/>
              </a:buClr>
              <a:buFont typeface="+mj-lt"/>
              <a:buAutoNum type="arabicParenR"/>
            </a:pPr>
            <a:r>
              <a:rPr lang="en-US" sz="3200" b="1" dirty="0" smtClean="0">
                <a:solidFill>
                  <a:schemeClr val="bg1"/>
                </a:solidFill>
              </a:rPr>
              <a:t>They will have multiprocessor and parallel processing capacity.</a:t>
            </a:r>
            <a:endParaRPr lang="en-US" sz="3200" b="1" dirty="0">
              <a:solidFill>
                <a:schemeClr val="bg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086" y="116115"/>
            <a:ext cx="2888344" cy="2627764"/>
          </a:xfrm>
          <a:prstGeom prst="rect">
            <a:avLst/>
          </a:prstGeom>
          <a:ln>
            <a:noFill/>
          </a:ln>
          <a:effectLst>
            <a:softEdge rad="112500"/>
          </a:effectLst>
        </p:spPr>
      </p:pic>
      <p:sp>
        <p:nvSpPr>
          <p:cNvPr id="9" name="TextBox 8"/>
          <p:cNvSpPr txBox="1"/>
          <p:nvPr/>
        </p:nvSpPr>
        <p:spPr>
          <a:xfrm>
            <a:off x="8723086" y="2743879"/>
            <a:ext cx="2888344" cy="523220"/>
          </a:xfrm>
          <a:prstGeom prst="rect">
            <a:avLst/>
          </a:prstGeom>
          <a:noFill/>
        </p:spPr>
        <p:txBody>
          <a:bodyPr wrap="square" rtlCol="0">
            <a:spAutoFit/>
          </a:bodyPr>
          <a:lstStyle/>
          <a:p>
            <a:pPr algn="ctr"/>
            <a:r>
              <a:rPr lang="en-US" sz="2800" b="1" dirty="0" smtClean="0">
                <a:solidFill>
                  <a:schemeClr val="bg1"/>
                </a:solidFill>
              </a:rPr>
              <a:t>Biochip</a:t>
            </a:r>
            <a:endParaRPr lang="en-US" sz="2800" b="1" dirty="0">
              <a:solidFill>
                <a:schemeClr val="bg1"/>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1851" y="3267099"/>
            <a:ext cx="3170814" cy="2958534"/>
          </a:xfrm>
          <a:prstGeom prst="rect">
            <a:avLst/>
          </a:prstGeom>
          <a:ln>
            <a:noFill/>
          </a:ln>
          <a:effectLst>
            <a:softEdge rad="112500"/>
          </a:effectLst>
        </p:spPr>
      </p:pic>
      <p:sp>
        <p:nvSpPr>
          <p:cNvPr id="3" name="TextBox 2"/>
          <p:cNvSpPr txBox="1"/>
          <p:nvPr/>
        </p:nvSpPr>
        <p:spPr>
          <a:xfrm>
            <a:off x="8864321" y="6140407"/>
            <a:ext cx="2888344" cy="523220"/>
          </a:xfrm>
          <a:prstGeom prst="rect">
            <a:avLst/>
          </a:prstGeom>
          <a:noFill/>
        </p:spPr>
        <p:txBody>
          <a:bodyPr wrap="square" rtlCol="0">
            <a:spAutoFit/>
          </a:bodyPr>
          <a:lstStyle/>
          <a:p>
            <a:pPr algn="ctr"/>
            <a:r>
              <a:rPr lang="en-US" sz="2800" b="1" dirty="0" smtClean="0">
                <a:solidFill>
                  <a:schemeClr val="bg1"/>
                </a:solidFill>
              </a:rPr>
              <a:t>Robot</a:t>
            </a:r>
            <a:endParaRPr lang="en-US" sz="2800" b="1" dirty="0">
              <a:solidFill>
                <a:schemeClr val="bg1"/>
              </a:solidFill>
            </a:endParaRPr>
          </a:p>
        </p:txBody>
      </p:sp>
    </p:spTree>
    <p:extLst>
      <p:ext uri="{BB962C8B-B14F-4D97-AF65-F5344CB8AC3E}">
        <p14:creationId xmlns:p14="http://schemas.microsoft.com/office/powerpoint/2010/main" val="14436246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par>
                                <p:cTn id="15" presetID="16" presetClass="entr" presetSubtype="21"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randombar(horizontal)">
                                      <p:cBhvr>
                                        <p:cTn id="34" dur="500"/>
                                        <p:tgtEl>
                                          <p:spTgt spid="7">
                                            <p:txEl>
                                              <p:pRg st="0" end="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37" dur="500"/>
                                        <p:tgtEl>
                                          <p:spTgt spid="7">
                                            <p:txEl>
                                              <p:pRg st="1" end="1"/>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7">
                                            <p:txEl>
                                              <p:pRg st="2" end="2"/>
                                            </p:txEl>
                                          </p:spTgt>
                                        </p:tgtEl>
                                        <p:attrNameLst>
                                          <p:attrName>style.visibility</p:attrName>
                                        </p:attrNameLst>
                                      </p:cBhvr>
                                      <p:to>
                                        <p:strVal val="visible"/>
                                      </p:to>
                                    </p:set>
                                    <p:animEffect transition="in" filter="randombar(horizontal)">
                                      <p:cBhvr>
                                        <p:cTn id="40" dur="500"/>
                                        <p:tgtEl>
                                          <p:spTgt spid="7">
                                            <p:txEl>
                                              <p:pRg st="2" end="2"/>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randombar(horizontal)">
                                      <p:cBhvr>
                                        <p:cTn id="43" dur="500"/>
                                        <p:tgtEl>
                                          <p:spTgt spid="7">
                                            <p:txEl>
                                              <p:pRg st="3" end="3"/>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7">
                                            <p:txEl>
                                              <p:pRg st="4" end="4"/>
                                            </p:txEl>
                                          </p:spTgt>
                                        </p:tgtEl>
                                        <p:attrNameLst>
                                          <p:attrName>style.visibility</p:attrName>
                                        </p:attrNameLst>
                                      </p:cBhvr>
                                      <p:to>
                                        <p:strVal val="visible"/>
                                      </p:to>
                                    </p:set>
                                    <p:animEffect transition="in" filter="randombar(horizontal)">
                                      <p:cBhvr>
                                        <p:cTn id="46"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0" y="-35169"/>
            <a:ext cx="5881162" cy="769441"/>
          </a:xfrm>
          <a:prstGeom prst="rect">
            <a:avLst/>
          </a:prstGeom>
          <a:noFill/>
        </p:spPr>
        <p:txBody>
          <a:bodyPr wrap="none" lIns="91440" tIns="45720" rIns="91440" bIns="45720">
            <a:spAutoFit/>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Artificial Intelligence</a:t>
            </a:r>
            <a:endParaRPr lang="en-US" sz="4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TextBox 6"/>
          <p:cNvSpPr txBox="1"/>
          <p:nvPr/>
        </p:nvSpPr>
        <p:spPr>
          <a:xfrm>
            <a:off x="4715858" y="519291"/>
            <a:ext cx="7440805" cy="6186309"/>
          </a:xfrm>
          <a:prstGeom prst="rect">
            <a:avLst/>
          </a:prstGeom>
          <a:noFill/>
        </p:spPr>
        <p:txBody>
          <a:bodyPr wrap="square" rtlCol="0">
            <a:spAutoFit/>
          </a:bodyPr>
          <a:lstStyle/>
          <a:p>
            <a:pPr algn="just"/>
            <a:r>
              <a:rPr lang="en-US" sz="3600" dirty="0" smtClean="0">
                <a:solidFill>
                  <a:schemeClr val="bg1"/>
                </a:solidFill>
              </a:rPr>
              <a:t>Artificial intelligence is the ability that understand natural language and capable of thinking itself. It is the </a:t>
            </a:r>
            <a:r>
              <a:rPr lang="en-US" sz="3600" dirty="0">
                <a:solidFill>
                  <a:schemeClr val="bg1"/>
                </a:solidFill>
              </a:rPr>
              <a:t>t</a:t>
            </a:r>
            <a:r>
              <a:rPr lang="en-US" sz="3600" dirty="0" smtClean="0">
                <a:solidFill>
                  <a:schemeClr val="bg1"/>
                </a:solidFill>
              </a:rPr>
              <a:t>echnique or software that enables computer to mimic human behavior in many ways. It makes computer capable of reasoning capabilities through a problem to reach a conclusion. AI is also known as  rule based system.  Robots are well known forms of AI.</a:t>
            </a:r>
            <a:endParaRPr lang="en-US" sz="3600" dirty="0">
              <a:solidFill>
                <a:schemeClr val="bg1"/>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880" y="734271"/>
            <a:ext cx="3134555" cy="2878173"/>
          </a:xfrm>
          <a:prstGeom prst="rect">
            <a:avLst/>
          </a:prstGeom>
          <a:ln>
            <a:noFill/>
          </a:ln>
          <a:effectLst>
            <a:softEdge rad="112500"/>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880" y="3612445"/>
            <a:ext cx="3134555" cy="3093155"/>
          </a:xfrm>
          <a:prstGeom prst="rect">
            <a:avLst/>
          </a:prstGeom>
          <a:ln>
            <a:noFill/>
          </a:ln>
          <a:effectLst>
            <a:softEdge rad="112500"/>
          </a:effectLst>
        </p:spPr>
      </p:pic>
    </p:spTree>
    <p:extLst>
      <p:ext uri="{BB962C8B-B14F-4D97-AF65-F5344CB8AC3E}">
        <p14:creationId xmlns:p14="http://schemas.microsoft.com/office/powerpoint/2010/main" val="329121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amond(in)">
                                      <p:cBhvr>
                                        <p:cTn id="19" dur="2000"/>
                                        <p:tgtEl>
                                          <p:spTgt spid="2"/>
                                        </p:tgtEl>
                                      </p:cBhvr>
                                    </p:animEffect>
                                  </p:childTnLst>
                                </p:cTn>
                              </p:par>
                              <p:par>
                                <p:cTn id="20" presetID="8"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amond(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62498817"/>
              </p:ext>
            </p:extLst>
          </p:nvPr>
        </p:nvGraphicFramePr>
        <p:xfrm>
          <a:off x="638629" y="185785"/>
          <a:ext cx="10856685" cy="6418216"/>
        </p:xfrm>
        <a:graphic>
          <a:graphicData uri="http://schemas.openxmlformats.org/drawingml/2006/table">
            <a:tbl>
              <a:tblPr firstRow="1" bandRow="1">
                <a:tableStyleId>{93296810-A885-4BE3-A3E7-6D5BEEA58F35}</a:tableStyleId>
              </a:tblPr>
              <a:tblGrid>
                <a:gridCol w="2171337"/>
                <a:gridCol w="2171337"/>
                <a:gridCol w="2171337"/>
                <a:gridCol w="2171337"/>
                <a:gridCol w="2171337"/>
              </a:tblGrid>
              <a:tr h="1033571">
                <a:tc>
                  <a:txBody>
                    <a:bodyPr/>
                    <a:lstStyle/>
                    <a:p>
                      <a:pPr algn="ctr"/>
                      <a:r>
                        <a:rPr lang="en-US" sz="2600" dirty="0" smtClean="0">
                          <a:solidFill>
                            <a:schemeClr val="bg1"/>
                          </a:solidFill>
                        </a:rPr>
                        <a:t>Generation</a:t>
                      </a:r>
                      <a:endParaRPr lang="en-US" sz="2600" dirty="0">
                        <a:solidFill>
                          <a:schemeClr val="bg1"/>
                        </a:solidFill>
                      </a:endParaRPr>
                    </a:p>
                  </a:txBody>
                  <a:tcPr marL="45720" marR="45720" anchor="ctr"/>
                </a:tc>
                <a:tc>
                  <a:txBody>
                    <a:bodyPr/>
                    <a:lstStyle/>
                    <a:p>
                      <a:pPr algn="ctr"/>
                      <a:r>
                        <a:rPr lang="en-US" sz="2700" dirty="0" smtClean="0">
                          <a:solidFill>
                            <a:schemeClr val="bg1"/>
                          </a:solidFill>
                        </a:rPr>
                        <a:t>Speed</a:t>
                      </a:r>
                      <a:endParaRPr lang="en-US" sz="2700" dirty="0">
                        <a:solidFill>
                          <a:schemeClr val="bg1"/>
                        </a:solidFill>
                      </a:endParaRPr>
                    </a:p>
                  </a:txBody>
                  <a:tcPr anchor="ctr"/>
                </a:tc>
                <a:tc>
                  <a:txBody>
                    <a:bodyPr/>
                    <a:lstStyle/>
                    <a:p>
                      <a:pPr algn="ctr"/>
                      <a:r>
                        <a:rPr lang="en-US" sz="2500" dirty="0" smtClean="0">
                          <a:solidFill>
                            <a:schemeClr val="bg1"/>
                          </a:solidFill>
                        </a:rPr>
                        <a:t>Electronic</a:t>
                      </a:r>
                    </a:p>
                    <a:p>
                      <a:pPr algn="ctr"/>
                      <a:r>
                        <a:rPr lang="en-US" sz="2500" dirty="0" smtClean="0">
                          <a:solidFill>
                            <a:schemeClr val="bg1"/>
                          </a:solidFill>
                        </a:rPr>
                        <a:t>component</a:t>
                      </a:r>
                      <a:endParaRPr lang="en-US" sz="2500" dirty="0">
                        <a:solidFill>
                          <a:schemeClr val="bg1"/>
                        </a:solidFill>
                      </a:endParaRPr>
                    </a:p>
                  </a:txBody>
                  <a:tcPr anchor="ctr"/>
                </a:tc>
                <a:tc>
                  <a:txBody>
                    <a:bodyPr/>
                    <a:lstStyle/>
                    <a:p>
                      <a:pPr algn="ctr"/>
                      <a:r>
                        <a:rPr lang="en-US" sz="2800" b="1" dirty="0" smtClean="0">
                          <a:solidFill>
                            <a:schemeClr val="bg1"/>
                          </a:solidFill>
                        </a:rPr>
                        <a:t>Storage device</a:t>
                      </a:r>
                      <a:endParaRPr lang="en-US" sz="2800" b="1" dirty="0">
                        <a:solidFill>
                          <a:schemeClr val="bg1"/>
                        </a:solidFill>
                      </a:endParaRPr>
                    </a:p>
                  </a:txBody>
                  <a:tcPr anchor="ctr"/>
                </a:tc>
                <a:tc>
                  <a:txBody>
                    <a:bodyPr/>
                    <a:lstStyle/>
                    <a:p>
                      <a:pPr algn="ctr"/>
                      <a:r>
                        <a:rPr lang="en-US" sz="2800" b="1" dirty="0" smtClean="0">
                          <a:solidFill>
                            <a:schemeClr val="bg1"/>
                          </a:solidFill>
                        </a:rPr>
                        <a:t>Computer language</a:t>
                      </a:r>
                      <a:endParaRPr lang="en-US" sz="2800" b="1" dirty="0">
                        <a:solidFill>
                          <a:schemeClr val="bg1"/>
                        </a:solidFill>
                      </a:endParaRPr>
                    </a:p>
                  </a:txBody>
                  <a:tcPr anchor="ctr"/>
                </a:tc>
              </a:tr>
              <a:tr h="1033571">
                <a:tc>
                  <a:txBody>
                    <a:bodyPr/>
                    <a:lstStyle/>
                    <a:p>
                      <a:pPr algn="ctr"/>
                      <a:r>
                        <a:rPr lang="en-US" sz="2400" b="0" i="1" dirty="0" smtClean="0">
                          <a:solidFill>
                            <a:schemeClr val="bg1"/>
                          </a:solidFill>
                        </a:rPr>
                        <a:t>First</a:t>
                      </a:r>
                      <a:endParaRPr lang="en-US" sz="2400" b="0" i="1" dirty="0">
                        <a:solidFill>
                          <a:schemeClr val="bg1"/>
                        </a:solidFill>
                      </a:endParaRPr>
                    </a:p>
                  </a:txBody>
                  <a:tcPr anchor="ctr"/>
                </a:tc>
                <a:tc>
                  <a:txBody>
                    <a:bodyPr/>
                    <a:lstStyle/>
                    <a:p>
                      <a:pPr algn="ctr"/>
                      <a:r>
                        <a:rPr lang="en-US" sz="2400" b="0" i="1" dirty="0" smtClean="0">
                          <a:solidFill>
                            <a:schemeClr val="bg1"/>
                          </a:solidFill>
                        </a:rPr>
                        <a:t>Millisecond</a:t>
                      </a:r>
                      <a:endParaRPr lang="en-US" sz="2400" b="0" i="1" dirty="0">
                        <a:solidFill>
                          <a:schemeClr val="bg1"/>
                        </a:solidFill>
                      </a:endParaRPr>
                    </a:p>
                  </a:txBody>
                  <a:tcPr anchor="ctr"/>
                </a:tc>
                <a:tc>
                  <a:txBody>
                    <a:bodyPr/>
                    <a:lstStyle/>
                    <a:p>
                      <a:pPr algn="ctr"/>
                      <a:r>
                        <a:rPr lang="en-US" sz="2400" b="0" i="1" dirty="0" smtClean="0">
                          <a:solidFill>
                            <a:schemeClr val="bg1"/>
                          </a:solidFill>
                        </a:rPr>
                        <a:t>Vacuum</a:t>
                      </a:r>
                      <a:r>
                        <a:rPr lang="en-US" sz="2400" b="0" i="1" baseline="0" dirty="0" smtClean="0">
                          <a:solidFill>
                            <a:schemeClr val="bg1"/>
                          </a:solidFill>
                        </a:rPr>
                        <a:t> tubes </a:t>
                      </a:r>
                      <a:endParaRPr lang="en-US" sz="2400" b="0" i="1" dirty="0">
                        <a:solidFill>
                          <a:schemeClr val="bg1"/>
                        </a:solidFill>
                      </a:endParaRPr>
                    </a:p>
                  </a:txBody>
                  <a:tcPr anchor="ctr"/>
                </a:tc>
                <a:tc>
                  <a:txBody>
                    <a:bodyPr/>
                    <a:lstStyle/>
                    <a:p>
                      <a:pPr algn="ctr"/>
                      <a:r>
                        <a:rPr lang="en-US" sz="2400" b="0" i="1" dirty="0" smtClean="0">
                          <a:solidFill>
                            <a:schemeClr val="bg1"/>
                          </a:solidFill>
                        </a:rPr>
                        <a:t>Punched Cards</a:t>
                      </a:r>
                      <a:endParaRPr lang="en-US" sz="2400" b="0" i="1" dirty="0">
                        <a:solidFill>
                          <a:schemeClr val="bg1"/>
                        </a:solidFill>
                      </a:endParaRPr>
                    </a:p>
                  </a:txBody>
                  <a:tcPr anchor="ctr"/>
                </a:tc>
                <a:tc>
                  <a:txBody>
                    <a:bodyPr/>
                    <a:lstStyle/>
                    <a:p>
                      <a:pPr algn="ctr"/>
                      <a:r>
                        <a:rPr lang="en-US" sz="2400" b="0" i="1" dirty="0" smtClean="0">
                          <a:solidFill>
                            <a:schemeClr val="bg1"/>
                          </a:solidFill>
                        </a:rPr>
                        <a:t>Machine Language</a:t>
                      </a:r>
                      <a:endParaRPr lang="en-US" sz="2400" b="0" i="1" dirty="0">
                        <a:solidFill>
                          <a:schemeClr val="bg1"/>
                        </a:solidFill>
                      </a:endParaRPr>
                    </a:p>
                  </a:txBody>
                  <a:tcPr anchor="ctr"/>
                </a:tc>
              </a:tr>
              <a:tr h="1033571">
                <a:tc>
                  <a:txBody>
                    <a:bodyPr/>
                    <a:lstStyle/>
                    <a:p>
                      <a:pPr algn="ctr"/>
                      <a:r>
                        <a:rPr lang="en-US" sz="2400" b="0" i="1" dirty="0" smtClean="0">
                          <a:solidFill>
                            <a:schemeClr val="bg1"/>
                          </a:solidFill>
                        </a:rPr>
                        <a:t>Second</a:t>
                      </a:r>
                      <a:endParaRPr lang="en-US" sz="2400" b="0" i="1" dirty="0">
                        <a:solidFill>
                          <a:schemeClr val="bg1"/>
                        </a:solidFill>
                      </a:endParaRPr>
                    </a:p>
                  </a:txBody>
                  <a:tcPr anchor="ctr"/>
                </a:tc>
                <a:tc>
                  <a:txBody>
                    <a:bodyPr/>
                    <a:lstStyle/>
                    <a:p>
                      <a:pPr algn="ctr"/>
                      <a:r>
                        <a:rPr lang="en-US" sz="2400" b="0" i="1" dirty="0" smtClean="0">
                          <a:solidFill>
                            <a:schemeClr val="bg1"/>
                          </a:solidFill>
                        </a:rPr>
                        <a:t>Microsecond</a:t>
                      </a:r>
                      <a:endParaRPr lang="en-US" sz="2400" b="0" i="1" dirty="0">
                        <a:solidFill>
                          <a:schemeClr val="bg1"/>
                        </a:solidFill>
                      </a:endParaRPr>
                    </a:p>
                  </a:txBody>
                  <a:tcPr anchor="ctr"/>
                </a:tc>
                <a:tc>
                  <a:txBody>
                    <a:bodyPr/>
                    <a:lstStyle/>
                    <a:p>
                      <a:pPr algn="ctr"/>
                      <a:r>
                        <a:rPr lang="en-US" sz="2400" b="0" i="1" dirty="0" smtClean="0">
                          <a:solidFill>
                            <a:schemeClr val="bg1"/>
                          </a:solidFill>
                        </a:rPr>
                        <a:t>Transistors</a:t>
                      </a:r>
                      <a:endParaRPr lang="en-US" sz="2400" b="0" i="1" dirty="0">
                        <a:solidFill>
                          <a:schemeClr val="bg1"/>
                        </a:solidFill>
                      </a:endParaRPr>
                    </a:p>
                  </a:txBody>
                  <a:tcPr anchor="ctr"/>
                </a:tc>
                <a:tc>
                  <a:txBody>
                    <a:bodyPr/>
                    <a:lstStyle/>
                    <a:p>
                      <a:pPr algn="ctr"/>
                      <a:r>
                        <a:rPr lang="en-US" sz="2400" b="0" i="1" dirty="0" smtClean="0">
                          <a:solidFill>
                            <a:schemeClr val="bg1"/>
                          </a:solidFill>
                        </a:rPr>
                        <a:t>Magnetic</a:t>
                      </a:r>
                      <a:r>
                        <a:rPr lang="en-US" sz="2400" b="0" i="1" baseline="0" dirty="0" smtClean="0">
                          <a:solidFill>
                            <a:schemeClr val="bg1"/>
                          </a:solidFill>
                        </a:rPr>
                        <a:t> tapes</a:t>
                      </a:r>
                      <a:endParaRPr lang="en-US" sz="2400" b="0" i="1" dirty="0">
                        <a:solidFill>
                          <a:schemeClr val="bg1"/>
                        </a:solidFill>
                      </a:endParaRPr>
                    </a:p>
                  </a:txBody>
                  <a:tcPr anchor="ctr"/>
                </a:tc>
                <a:tc>
                  <a:txBody>
                    <a:bodyPr/>
                    <a:lstStyle/>
                    <a:p>
                      <a:pPr algn="ctr"/>
                      <a:r>
                        <a:rPr lang="en-US" sz="2400" b="0" i="1" dirty="0" smtClean="0">
                          <a:solidFill>
                            <a:schemeClr val="bg1"/>
                          </a:solidFill>
                        </a:rPr>
                        <a:t>Assembly language</a:t>
                      </a:r>
                      <a:endParaRPr lang="en-US" sz="2400" b="0" i="1" dirty="0">
                        <a:solidFill>
                          <a:schemeClr val="bg1"/>
                        </a:solidFill>
                      </a:endParaRPr>
                    </a:p>
                  </a:txBody>
                  <a:tcPr anchor="ctr"/>
                </a:tc>
              </a:tr>
              <a:tr h="1033571">
                <a:tc>
                  <a:txBody>
                    <a:bodyPr/>
                    <a:lstStyle/>
                    <a:p>
                      <a:pPr algn="ctr"/>
                      <a:r>
                        <a:rPr lang="en-US" sz="2400" b="0" i="1" dirty="0" smtClean="0">
                          <a:solidFill>
                            <a:schemeClr val="bg1"/>
                          </a:solidFill>
                        </a:rPr>
                        <a:t>Third</a:t>
                      </a:r>
                      <a:endParaRPr lang="en-US" sz="2400" b="0" i="1" dirty="0">
                        <a:solidFill>
                          <a:schemeClr val="bg1"/>
                        </a:solidFill>
                      </a:endParaRPr>
                    </a:p>
                  </a:txBody>
                  <a:tcPr anchor="ctr"/>
                </a:tc>
                <a:tc>
                  <a:txBody>
                    <a:bodyPr/>
                    <a:lstStyle/>
                    <a:p>
                      <a:pPr algn="ctr"/>
                      <a:r>
                        <a:rPr lang="en-US" sz="2400" b="0" i="1" dirty="0" smtClean="0">
                          <a:solidFill>
                            <a:schemeClr val="bg1"/>
                          </a:solidFill>
                        </a:rPr>
                        <a:t>Nanosecond</a:t>
                      </a:r>
                      <a:endParaRPr lang="en-US" sz="2400" b="0" i="1" dirty="0">
                        <a:solidFill>
                          <a:schemeClr val="bg1"/>
                        </a:solidFill>
                      </a:endParaRPr>
                    </a:p>
                  </a:txBody>
                  <a:tcPr anchor="ctr"/>
                </a:tc>
                <a:tc>
                  <a:txBody>
                    <a:bodyPr/>
                    <a:lstStyle/>
                    <a:p>
                      <a:pPr algn="ctr"/>
                      <a:r>
                        <a:rPr lang="en-US" sz="2400" b="0" i="1" dirty="0" smtClean="0">
                          <a:solidFill>
                            <a:schemeClr val="bg1"/>
                          </a:solidFill>
                        </a:rPr>
                        <a:t>ICs</a:t>
                      </a:r>
                      <a:endParaRPr lang="en-US" sz="2400" b="0" i="1" dirty="0">
                        <a:solidFill>
                          <a:schemeClr val="bg1"/>
                        </a:solidFill>
                      </a:endParaRPr>
                    </a:p>
                  </a:txBody>
                  <a:tcPr anchor="ctr"/>
                </a:tc>
                <a:tc>
                  <a:txBody>
                    <a:bodyPr/>
                    <a:lstStyle/>
                    <a:p>
                      <a:pPr algn="ctr"/>
                      <a:r>
                        <a:rPr lang="en-US" sz="2400" b="0" i="1" dirty="0" smtClean="0">
                          <a:solidFill>
                            <a:schemeClr val="bg1"/>
                          </a:solidFill>
                        </a:rPr>
                        <a:t>Magnetic disks</a:t>
                      </a:r>
                      <a:endParaRPr lang="en-US" sz="2400" b="0" i="1" dirty="0">
                        <a:solidFill>
                          <a:schemeClr val="bg1"/>
                        </a:solidFill>
                      </a:endParaRPr>
                    </a:p>
                  </a:txBody>
                  <a:tcPr anchor="ctr"/>
                </a:tc>
                <a:tc>
                  <a:txBody>
                    <a:bodyPr/>
                    <a:lstStyle/>
                    <a:p>
                      <a:pPr algn="ctr"/>
                      <a:r>
                        <a:rPr lang="en-US" sz="2400" b="0" i="1" dirty="0" smtClean="0">
                          <a:solidFill>
                            <a:schemeClr val="bg1"/>
                          </a:solidFill>
                        </a:rPr>
                        <a:t>High level language</a:t>
                      </a:r>
                      <a:endParaRPr lang="en-US" sz="2400" b="0" i="1" dirty="0">
                        <a:solidFill>
                          <a:schemeClr val="bg1"/>
                        </a:solidFill>
                      </a:endParaRPr>
                    </a:p>
                  </a:txBody>
                  <a:tcPr anchor="ctr"/>
                </a:tc>
              </a:tr>
              <a:tr h="1250361">
                <a:tc>
                  <a:txBody>
                    <a:bodyPr/>
                    <a:lstStyle/>
                    <a:p>
                      <a:pPr algn="ctr"/>
                      <a:r>
                        <a:rPr lang="en-US" sz="2400" b="0" i="1" dirty="0" smtClean="0">
                          <a:solidFill>
                            <a:schemeClr val="bg1"/>
                          </a:solidFill>
                        </a:rPr>
                        <a:t>Fourth</a:t>
                      </a:r>
                      <a:endParaRPr lang="en-US" sz="2400" b="0" i="1" dirty="0">
                        <a:solidFill>
                          <a:schemeClr val="bg1"/>
                        </a:solidFill>
                      </a:endParaRPr>
                    </a:p>
                  </a:txBody>
                  <a:tcPr anchor="ctr"/>
                </a:tc>
                <a:tc>
                  <a:txBody>
                    <a:bodyPr/>
                    <a:lstStyle/>
                    <a:p>
                      <a:pPr algn="ctr"/>
                      <a:r>
                        <a:rPr lang="en-US" sz="2400" b="0" i="1" dirty="0" smtClean="0">
                          <a:solidFill>
                            <a:schemeClr val="bg1"/>
                          </a:solidFill>
                        </a:rPr>
                        <a:t>Picosecond</a:t>
                      </a:r>
                      <a:endParaRPr lang="en-US" sz="2400" b="0" i="1" dirty="0">
                        <a:solidFill>
                          <a:schemeClr val="bg1"/>
                        </a:solidFill>
                      </a:endParaRPr>
                    </a:p>
                  </a:txBody>
                  <a:tcPr anchor="ctr"/>
                </a:tc>
                <a:tc>
                  <a:txBody>
                    <a:bodyPr/>
                    <a:lstStyle/>
                    <a:p>
                      <a:pPr algn="ctr"/>
                      <a:r>
                        <a:rPr lang="en-US" sz="2200" b="0" i="1" dirty="0" smtClean="0">
                          <a:solidFill>
                            <a:schemeClr val="bg1"/>
                          </a:solidFill>
                        </a:rPr>
                        <a:t>Microprocessors</a:t>
                      </a:r>
                      <a:endParaRPr lang="en-US" sz="2200" b="0" i="1" dirty="0">
                        <a:solidFill>
                          <a:schemeClr val="bg1"/>
                        </a:solidFill>
                      </a:endParaRPr>
                    </a:p>
                  </a:txBody>
                  <a:tcPr anchor="ctr"/>
                </a:tc>
                <a:tc>
                  <a:txBody>
                    <a:bodyPr/>
                    <a:lstStyle/>
                    <a:p>
                      <a:pPr algn="ctr"/>
                      <a:r>
                        <a:rPr lang="en-US" sz="2400" b="0" i="1" dirty="0" smtClean="0">
                          <a:solidFill>
                            <a:schemeClr val="bg1"/>
                          </a:solidFill>
                        </a:rPr>
                        <a:t>Magnetic, optical,</a:t>
                      </a:r>
                      <a:r>
                        <a:rPr lang="en-US" sz="2400" b="0" i="1" baseline="0" dirty="0" smtClean="0">
                          <a:solidFill>
                            <a:schemeClr val="bg1"/>
                          </a:solidFill>
                        </a:rPr>
                        <a:t> flash disks</a:t>
                      </a:r>
                      <a:endParaRPr lang="en-US" sz="2400" b="0" i="1" dirty="0">
                        <a:solidFill>
                          <a:schemeClr val="bg1"/>
                        </a:solidFill>
                      </a:endParaRPr>
                    </a:p>
                  </a:txBody>
                  <a:tcPr anchor="ctr"/>
                </a:tc>
                <a:tc>
                  <a:txBody>
                    <a:bodyPr/>
                    <a:lstStyle/>
                    <a:p>
                      <a:pPr algn="ctr"/>
                      <a:r>
                        <a:rPr lang="en-US" sz="2400" b="0" i="1" dirty="0" smtClean="0">
                          <a:solidFill>
                            <a:schemeClr val="bg1"/>
                          </a:solidFill>
                        </a:rPr>
                        <a:t>High level language</a:t>
                      </a:r>
                      <a:endParaRPr lang="en-US" sz="2400" b="0" i="1" dirty="0">
                        <a:solidFill>
                          <a:schemeClr val="bg1"/>
                        </a:solidFill>
                      </a:endParaRPr>
                    </a:p>
                  </a:txBody>
                  <a:tcPr anchor="ctr"/>
                </a:tc>
              </a:tr>
              <a:tr h="1033571">
                <a:tc>
                  <a:txBody>
                    <a:bodyPr/>
                    <a:lstStyle/>
                    <a:p>
                      <a:pPr algn="ctr"/>
                      <a:r>
                        <a:rPr lang="en-US" sz="2400" b="0" i="1" dirty="0" smtClean="0">
                          <a:solidFill>
                            <a:schemeClr val="bg1"/>
                          </a:solidFill>
                        </a:rPr>
                        <a:t>Fifth</a:t>
                      </a:r>
                      <a:endParaRPr lang="en-US" sz="2400" b="0" i="1" dirty="0">
                        <a:solidFill>
                          <a:schemeClr val="bg1"/>
                        </a:solidFill>
                      </a:endParaRPr>
                    </a:p>
                  </a:txBody>
                  <a:tcPr anchor="ctr"/>
                </a:tc>
                <a:tc>
                  <a:txBody>
                    <a:bodyPr/>
                    <a:lstStyle/>
                    <a:p>
                      <a:pPr algn="ctr"/>
                      <a:r>
                        <a:rPr lang="en-US" sz="2400" b="0" i="1" dirty="0" smtClean="0">
                          <a:solidFill>
                            <a:schemeClr val="bg1"/>
                          </a:solidFill>
                        </a:rPr>
                        <a:t>Femtosecond</a:t>
                      </a:r>
                      <a:endParaRPr lang="en-US" sz="2400" b="0" i="1" dirty="0">
                        <a:solidFill>
                          <a:schemeClr val="bg1"/>
                        </a:solidFill>
                      </a:endParaRPr>
                    </a:p>
                  </a:txBody>
                  <a:tcPr anchor="ctr"/>
                </a:tc>
                <a:tc>
                  <a:txBody>
                    <a:bodyPr/>
                    <a:lstStyle/>
                    <a:p>
                      <a:pPr algn="ctr"/>
                      <a:r>
                        <a:rPr lang="en-US" sz="2400" b="0" i="1" dirty="0" smtClean="0">
                          <a:solidFill>
                            <a:schemeClr val="bg1"/>
                          </a:solidFill>
                        </a:rPr>
                        <a:t>Bio chips</a:t>
                      </a:r>
                      <a:endParaRPr lang="en-US" sz="2400" b="0" i="1" dirty="0">
                        <a:solidFill>
                          <a:schemeClr val="bg1"/>
                        </a:solidFill>
                      </a:endParaRPr>
                    </a:p>
                  </a:txBody>
                  <a:tcPr anchor="ctr"/>
                </a:tc>
                <a:tc>
                  <a:txBody>
                    <a:bodyPr/>
                    <a:lstStyle/>
                    <a:p>
                      <a:pPr algn="ctr"/>
                      <a:r>
                        <a:rPr lang="en-US" sz="2400" b="0" i="1" dirty="0" smtClean="0">
                          <a:solidFill>
                            <a:schemeClr val="bg1"/>
                          </a:solidFill>
                        </a:rPr>
                        <a:t>Super</a:t>
                      </a:r>
                      <a:r>
                        <a:rPr lang="en-US" sz="2400" b="0" i="1" baseline="0" dirty="0" smtClean="0">
                          <a:solidFill>
                            <a:schemeClr val="bg1"/>
                          </a:solidFill>
                        </a:rPr>
                        <a:t> conductor</a:t>
                      </a:r>
                      <a:endParaRPr lang="en-US" sz="2400" b="0" i="1" dirty="0">
                        <a:solidFill>
                          <a:schemeClr val="bg1"/>
                        </a:solidFill>
                      </a:endParaRPr>
                    </a:p>
                  </a:txBody>
                  <a:tcPr anchor="ctr"/>
                </a:tc>
                <a:tc>
                  <a:txBody>
                    <a:bodyPr/>
                    <a:lstStyle/>
                    <a:p>
                      <a:pPr algn="ctr"/>
                      <a:r>
                        <a:rPr lang="en-US" sz="2400" b="0" i="1" dirty="0" smtClean="0">
                          <a:solidFill>
                            <a:schemeClr val="bg1"/>
                          </a:solidFill>
                        </a:rPr>
                        <a:t>Natural language</a:t>
                      </a:r>
                      <a:endParaRPr lang="en-US" sz="2400" b="0" i="1" dirty="0">
                        <a:solidFill>
                          <a:schemeClr val="bg1"/>
                        </a:solidFill>
                      </a:endParaRPr>
                    </a:p>
                  </a:txBody>
                  <a:tcPr anchor="ctr"/>
                </a:tc>
              </a:tr>
            </a:tbl>
          </a:graphicData>
        </a:graphic>
      </p:graphicFrame>
    </p:spTree>
    <p:extLst>
      <p:ext uri="{BB962C8B-B14F-4D97-AF65-F5344CB8AC3E}">
        <p14:creationId xmlns:p14="http://schemas.microsoft.com/office/powerpoint/2010/main" val="4878856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760</TotalTime>
  <Words>539</Words>
  <Application>Microsoft Office PowerPoint</Application>
  <PresentationFormat>Widescreen</PresentationFormat>
  <Paragraphs>95</Paragraphs>
  <Slides>12</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Algerian</vt:lpstr>
      <vt:lpstr>Arial</vt:lpstr>
      <vt:lpstr>Arial Rounded MT Bold</vt:lpstr>
      <vt:lpstr>Bauhaus 93</vt:lpstr>
      <vt:lpstr>Calibri</vt:lpstr>
      <vt:lpstr>Constantia</vt:lpstr>
      <vt:lpstr>Tw Cen MT</vt:lpstr>
      <vt:lpstr>Wingdings</vt:lpstr>
      <vt:lpstr>Wingdings 2</vt:lpstr>
      <vt:lpstr>Paper</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Linux</dc:creator>
  <cp:lastModifiedBy>Microsoft account</cp:lastModifiedBy>
  <cp:revision>89</cp:revision>
  <dcterms:created xsi:type="dcterms:W3CDTF">2015-12-12T04:47:57Z</dcterms:created>
  <dcterms:modified xsi:type="dcterms:W3CDTF">2017-12-20T13:21:12Z</dcterms:modified>
</cp:coreProperties>
</file>