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0"/>
  </p:notesMasterIdLst>
  <p:sldIdLst>
    <p:sldId id="256" r:id="rId2"/>
    <p:sldId id="276" r:id="rId3"/>
    <p:sldId id="257" r:id="rId4"/>
    <p:sldId id="260" r:id="rId5"/>
    <p:sldId id="262" r:id="rId6"/>
    <p:sldId id="266" r:id="rId7"/>
    <p:sldId id="258" r:id="rId8"/>
    <p:sldId id="259" r:id="rId9"/>
    <p:sldId id="267" r:id="rId10"/>
    <p:sldId id="268" r:id="rId11"/>
    <p:sldId id="269" r:id="rId12"/>
    <p:sldId id="273" r:id="rId13"/>
    <p:sldId id="270" r:id="rId14"/>
    <p:sldId id="271" r:id="rId15"/>
    <p:sldId id="272" r:id="rId16"/>
    <p:sldId id="274" r:id="rId17"/>
    <p:sldId id="27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1DBA1-62F9-43DE-8741-E1266F28327B}" type="datetimeFigureOut">
              <a:rPr lang="en-IN" smtClean="0"/>
              <a:t>03-05-2024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BF6C2-6AE9-42B2-9823-01B85764858E}" type="slidenum">
              <a:rPr lang="en-IN" smtClean="0"/>
              <a:t>‹#›</a:t>
            </a:fld>
            <a:endParaRPr lang="en-IN" dirty="0"/>
          </a:p>
        </p:txBody>
      </p:sp>
    </p:spTree>
    <p:extLst>
      <p:ext uri="{BB962C8B-B14F-4D97-AF65-F5344CB8AC3E}">
        <p14:creationId xmlns:p14="http://schemas.microsoft.com/office/powerpoint/2010/main" val="16522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382677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273372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53932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333944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2054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49822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179437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27026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62652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213484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BFCF7-9DA6-4A84-A43D-747FFFB44514}" type="datetimeFigureOut">
              <a:rPr lang="en-IN" smtClean="0"/>
              <a:t>03-05-2024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B61261-4755-481D-97CB-AE8A140367FF}" type="slidenum">
              <a:rPr lang="en-IN" smtClean="0"/>
              <a:t>‹#›</a:t>
            </a:fld>
            <a:endParaRPr lang="en-IN" dirty="0"/>
          </a:p>
        </p:txBody>
      </p:sp>
    </p:spTree>
    <p:extLst>
      <p:ext uri="{BB962C8B-B14F-4D97-AF65-F5344CB8AC3E}">
        <p14:creationId xmlns:p14="http://schemas.microsoft.com/office/powerpoint/2010/main" val="346927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BFCF7-9DA6-4A84-A43D-747FFFB44514}" type="datetimeFigureOut">
              <a:rPr lang="en-IN" smtClean="0"/>
              <a:t>03-05-2024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61261-4755-481D-97CB-AE8A140367FF}" type="slidenum">
              <a:rPr lang="en-IN" smtClean="0"/>
              <a:t>‹#›</a:t>
            </a:fld>
            <a:endParaRPr lang="en-IN" dirty="0"/>
          </a:p>
        </p:txBody>
      </p:sp>
    </p:spTree>
    <p:extLst>
      <p:ext uri="{BB962C8B-B14F-4D97-AF65-F5344CB8AC3E}">
        <p14:creationId xmlns:p14="http://schemas.microsoft.com/office/powerpoint/2010/main" val="96011897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eeksforgeeks.org/python-measure-similarity-between-two-sentences-using-cosine-similarit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00" y="339635"/>
            <a:ext cx="10248900" cy="2285999"/>
          </a:xfrm>
        </p:spPr>
        <p:txBody>
          <a:bodyPr>
            <a:normAutofit fontScale="90000"/>
          </a:bodyPr>
          <a:lstStyle/>
          <a:p>
            <a:r>
              <a:rPr lang="en-US" b="1" dirty="0" smtClean="0"/>
              <a:t>Introduction to Movie Recommendation Systems</a:t>
            </a:r>
            <a:br>
              <a:rPr lang="en-US" b="1" dirty="0" smtClean="0"/>
            </a:br>
            <a:endParaRPr lang="en-IN" dirty="0"/>
          </a:p>
        </p:txBody>
      </p:sp>
      <p:sp>
        <p:nvSpPr>
          <p:cNvPr id="3" name="Subtitle 2"/>
          <p:cNvSpPr>
            <a:spLocks noGrp="1"/>
          </p:cNvSpPr>
          <p:nvPr>
            <p:ph type="subTitle" idx="1"/>
          </p:nvPr>
        </p:nvSpPr>
        <p:spPr>
          <a:xfrm>
            <a:off x="177800" y="2364377"/>
            <a:ext cx="10860314" cy="2360023"/>
          </a:xfrm>
        </p:spPr>
        <p:txBody>
          <a:bodyPr>
            <a:normAutofit/>
          </a:bodyPr>
          <a:lstStyle/>
          <a:p>
            <a:r>
              <a:rPr lang="en-US" sz="2800" b="1" i="1" u="sng" dirty="0" smtClean="0"/>
              <a:t>A movie recommendation system is a type of filtering system designed to suggest movies to users based on their preferences, past viewing history, and behavior. These systems use various algorithms and data processing techniques to analyze large datasets of movies and user interactions to generate personalized recommendations.</a:t>
            </a:r>
            <a:endParaRPr lang="en-IN" sz="2800" b="1" i="1" u="sng" dirty="0"/>
          </a:p>
        </p:txBody>
      </p:sp>
    </p:spTree>
    <p:extLst>
      <p:ext uri="{BB962C8B-B14F-4D97-AF65-F5344CB8AC3E}">
        <p14:creationId xmlns:p14="http://schemas.microsoft.com/office/powerpoint/2010/main" val="3652916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29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5584"/>
          </a:xfrm>
        </p:spPr>
        <p:txBody>
          <a:bodyPr>
            <a:normAutofit fontScale="90000"/>
          </a:bodyPr>
          <a:lstStyle/>
          <a:p>
            <a:r>
              <a:rPr lang="en-IN" dirty="0" smtClean="0"/>
              <a:t>Concept of Stemming and Lemmatization</a:t>
            </a:r>
            <a:endParaRPr lang="en-IN" dirty="0"/>
          </a:p>
        </p:txBody>
      </p:sp>
      <p:sp>
        <p:nvSpPr>
          <p:cNvPr id="3" name="Content Placeholder 2"/>
          <p:cNvSpPr>
            <a:spLocks noGrp="1"/>
          </p:cNvSpPr>
          <p:nvPr>
            <p:ph idx="1"/>
          </p:nvPr>
        </p:nvSpPr>
        <p:spPr>
          <a:xfrm>
            <a:off x="838200" y="953589"/>
            <a:ext cx="10515600" cy="5223374"/>
          </a:xfrm>
        </p:spPr>
        <p:txBody>
          <a:bodyPr/>
          <a:lstStyle/>
          <a:p>
            <a:r>
              <a:rPr lang="en-US" dirty="0"/>
              <a:t>NLTK (Natural Language Toolkit) is a Python library that provides tools and resources for natural language processing. </a:t>
            </a:r>
            <a:endParaRPr lang="en-US" dirty="0" smtClean="0"/>
          </a:p>
          <a:p>
            <a:r>
              <a:rPr lang="en-US" dirty="0" smtClean="0"/>
              <a:t>In this we can use 2 techniques :</a:t>
            </a:r>
          </a:p>
          <a:p>
            <a:r>
              <a:rPr lang="en-US" dirty="0" smtClean="0"/>
              <a:t>In our Project we are going to do stemming  on the basis of “title” column.</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4582835"/>
              </p:ext>
            </p:extLst>
          </p:nvPr>
        </p:nvGraphicFramePr>
        <p:xfrm>
          <a:off x="1397725" y="3422469"/>
          <a:ext cx="8895806" cy="2682240"/>
        </p:xfrm>
        <a:graphic>
          <a:graphicData uri="http://schemas.openxmlformats.org/drawingml/2006/table">
            <a:tbl>
              <a:tblPr firstRow="1" bandRow="1">
                <a:tableStyleId>{5C22544A-7EE6-4342-B048-85BDC9FD1C3A}</a:tableStyleId>
              </a:tblPr>
              <a:tblGrid>
                <a:gridCol w="4447903">
                  <a:extLst>
                    <a:ext uri="{9D8B030D-6E8A-4147-A177-3AD203B41FA5}">
                      <a16:colId xmlns:a16="http://schemas.microsoft.com/office/drawing/2014/main" val="807390190"/>
                    </a:ext>
                  </a:extLst>
                </a:gridCol>
                <a:gridCol w="4447903">
                  <a:extLst>
                    <a:ext uri="{9D8B030D-6E8A-4147-A177-3AD203B41FA5}">
                      <a16:colId xmlns:a16="http://schemas.microsoft.com/office/drawing/2014/main" val="3037644749"/>
                    </a:ext>
                  </a:extLst>
                </a:gridCol>
              </a:tblGrid>
              <a:tr h="680357">
                <a:tc>
                  <a:txBody>
                    <a:bodyPr/>
                    <a:lstStyle/>
                    <a:p>
                      <a:r>
                        <a:rPr lang="en-US" sz="4400" dirty="0" smtClean="0"/>
                        <a:t>Stemming</a:t>
                      </a:r>
                      <a:endParaRPr lang="en-IN" sz="4400" dirty="0"/>
                    </a:p>
                  </a:txBody>
                  <a:tcPr/>
                </a:tc>
                <a:tc>
                  <a:txBody>
                    <a:bodyPr/>
                    <a:lstStyle/>
                    <a:p>
                      <a:r>
                        <a:rPr lang="en-US" sz="3600" dirty="0" smtClean="0"/>
                        <a:t>Lemmatization</a:t>
                      </a:r>
                      <a:endParaRPr lang="en-IN" sz="3600" dirty="0"/>
                    </a:p>
                  </a:txBody>
                  <a:tcPr/>
                </a:tc>
                <a:extLst>
                  <a:ext uri="{0D108BD9-81ED-4DB2-BD59-A6C34878D82A}">
                    <a16:rowId xmlns:a16="http://schemas.microsoft.com/office/drawing/2014/main" val="2325723332"/>
                  </a:ext>
                </a:extLst>
              </a:tr>
              <a:tr h="326571">
                <a:tc>
                  <a:txBody>
                    <a:bodyPr/>
                    <a:lstStyle/>
                    <a:p>
                      <a:r>
                        <a:rPr lang="en-US" dirty="0" smtClean="0"/>
                        <a:t>1.Simpler</a:t>
                      </a:r>
                      <a:r>
                        <a:rPr lang="en-US" baseline="0" dirty="0" smtClean="0"/>
                        <a:t> and Faster.</a:t>
                      </a:r>
                      <a:endParaRPr lang="en-IN" dirty="0"/>
                    </a:p>
                  </a:txBody>
                  <a:tcPr/>
                </a:tc>
                <a:tc>
                  <a:txBody>
                    <a:bodyPr/>
                    <a:lstStyle/>
                    <a:p>
                      <a:r>
                        <a:rPr lang="en-US" dirty="0" smtClean="0"/>
                        <a:t>1.More</a:t>
                      </a:r>
                      <a:r>
                        <a:rPr lang="en-US" baseline="0" dirty="0" smtClean="0"/>
                        <a:t> accurate but slower.</a:t>
                      </a:r>
                      <a:endParaRPr lang="en-IN" dirty="0"/>
                    </a:p>
                  </a:txBody>
                  <a:tcPr/>
                </a:tc>
                <a:extLst>
                  <a:ext uri="{0D108BD9-81ED-4DB2-BD59-A6C34878D82A}">
                    <a16:rowId xmlns:a16="http://schemas.microsoft.com/office/drawing/2014/main" val="633044478"/>
                  </a:ext>
                </a:extLst>
              </a:tr>
              <a:tr h="571500">
                <a:tc>
                  <a:txBody>
                    <a:bodyPr/>
                    <a:lstStyle/>
                    <a:p>
                      <a:r>
                        <a:rPr lang="en-US" dirty="0" smtClean="0"/>
                        <a:t>2.Operates on single word without knowledge of context.</a:t>
                      </a:r>
                      <a:endParaRPr lang="en-IN" dirty="0"/>
                    </a:p>
                  </a:txBody>
                  <a:tcPr/>
                </a:tc>
                <a:tc>
                  <a:txBody>
                    <a:bodyPr/>
                    <a:lstStyle/>
                    <a:p>
                      <a:r>
                        <a:rPr lang="en-US" dirty="0" smtClean="0"/>
                        <a:t>2.Can leverage context to find the correct lemma of word.</a:t>
                      </a:r>
                      <a:endParaRPr lang="en-IN" dirty="0"/>
                    </a:p>
                  </a:txBody>
                  <a:tcPr/>
                </a:tc>
                <a:extLst>
                  <a:ext uri="{0D108BD9-81ED-4DB2-BD59-A6C34878D82A}">
                    <a16:rowId xmlns:a16="http://schemas.microsoft.com/office/drawing/2014/main" val="3161900178"/>
                  </a:ext>
                </a:extLst>
              </a:tr>
              <a:tr h="816428">
                <a:tc>
                  <a:txBody>
                    <a:bodyPr/>
                    <a:lstStyle/>
                    <a:p>
                      <a:r>
                        <a:rPr lang="en-US" dirty="0" smtClean="0"/>
                        <a:t>3.Eg  having -  hav</a:t>
                      </a:r>
                      <a:endParaRPr lang="en-IN" dirty="0" smtClean="0"/>
                    </a:p>
                    <a:p>
                      <a:r>
                        <a:rPr lang="en-US" dirty="0" smtClean="0"/>
                        <a:t>(gives output without recognizing the word).</a:t>
                      </a:r>
                      <a:endParaRPr lang="en-IN" dirty="0"/>
                    </a:p>
                  </a:txBody>
                  <a:tcPr/>
                </a:tc>
                <a:tc>
                  <a:txBody>
                    <a:bodyPr/>
                    <a:lstStyle/>
                    <a:p>
                      <a:r>
                        <a:rPr lang="en-US" dirty="0" smtClean="0"/>
                        <a:t>3.Eg having – have </a:t>
                      </a:r>
                    </a:p>
                    <a:p>
                      <a:r>
                        <a:rPr lang="en-US" dirty="0" smtClean="0"/>
                        <a:t>(gives the</a:t>
                      </a:r>
                      <a:r>
                        <a:rPr lang="en-US" baseline="0" dirty="0" smtClean="0"/>
                        <a:t> output knowing the meaning of the word).</a:t>
                      </a:r>
                      <a:endParaRPr lang="en-IN" dirty="0"/>
                    </a:p>
                  </a:txBody>
                  <a:tcPr/>
                </a:tc>
                <a:extLst>
                  <a:ext uri="{0D108BD9-81ED-4DB2-BD59-A6C34878D82A}">
                    <a16:rowId xmlns:a16="http://schemas.microsoft.com/office/drawing/2014/main" val="1523342797"/>
                  </a:ext>
                </a:extLst>
              </a:tr>
            </a:tbl>
          </a:graphicData>
        </a:graphic>
      </p:graphicFrame>
    </p:spTree>
    <p:extLst>
      <p:ext uri="{BB962C8B-B14F-4D97-AF65-F5344CB8AC3E}">
        <p14:creationId xmlns:p14="http://schemas.microsoft.com/office/powerpoint/2010/main" val="3217022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US" dirty="0" smtClean="0"/>
              <a:t>Vactorization and Bag of words algorithm </a:t>
            </a:r>
            <a:endParaRPr lang="en-IN" dirty="0"/>
          </a:p>
        </p:txBody>
      </p:sp>
      <p:sp>
        <p:nvSpPr>
          <p:cNvPr id="3" name="Content Placeholder 2"/>
          <p:cNvSpPr>
            <a:spLocks noGrp="1"/>
          </p:cNvSpPr>
          <p:nvPr>
            <p:ph idx="1"/>
          </p:nvPr>
        </p:nvSpPr>
        <p:spPr>
          <a:xfrm>
            <a:off x="838200" y="1018903"/>
            <a:ext cx="10515600" cy="5158060"/>
          </a:xfrm>
        </p:spPr>
        <p:txBody>
          <a:bodyPr>
            <a:normAutofit fontScale="70000" lnSpcReduction="20000"/>
          </a:bodyPr>
          <a:lstStyle/>
          <a:p>
            <a:r>
              <a:rPr lang="en-US" b="1" dirty="0"/>
              <a:t>To convert the text data into numerical </a:t>
            </a:r>
            <a:r>
              <a:rPr lang="en-US" b="1" dirty="0" smtClean="0"/>
              <a:t>data in the form of 0’s and 1’s, </a:t>
            </a:r>
            <a:r>
              <a:rPr lang="en-US" b="1" dirty="0"/>
              <a:t>we </a:t>
            </a:r>
            <a:r>
              <a:rPr lang="en-US" b="1" dirty="0" smtClean="0"/>
              <a:t>have  </a:t>
            </a:r>
            <a:r>
              <a:rPr lang="en-US" b="1" dirty="0"/>
              <a:t>smart ways which are known as </a:t>
            </a:r>
            <a:r>
              <a:rPr lang="en-US" b="1" dirty="0" smtClean="0"/>
              <a:t>vectorization.</a:t>
            </a:r>
          </a:p>
          <a:p>
            <a:endParaRPr lang="en-US" dirty="0" smtClean="0"/>
          </a:p>
          <a:p>
            <a:r>
              <a:rPr lang="en-US" dirty="0" smtClean="0"/>
              <a:t>“</a:t>
            </a:r>
            <a:r>
              <a:rPr lang="en-US" b="1" dirty="0" smtClean="0"/>
              <a:t>Bag of Words</a:t>
            </a:r>
            <a:r>
              <a:rPr lang="en-US" dirty="0" smtClean="0"/>
              <a:t>”</a:t>
            </a:r>
            <a:r>
              <a:rPr lang="en-US" dirty="0"/>
              <a:t> </a:t>
            </a:r>
          </a:p>
          <a:p>
            <a:pPr marL="0" indent="0">
              <a:buNone/>
            </a:pPr>
            <a:r>
              <a:rPr lang="en-US" dirty="0" smtClean="0"/>
              <a:t>  </a:t>
            </a:r>
            <a:r>
              <a:rPr lang="en-US" b="1" dirty="0" smtClean="0"/>
              <a:t>Algorithm </a:t>
            </a:r>
            <a:r>
              <a:rPr lang="en-US" b="1" dirty="0"/>
              <a:t>take vectors of numbers as input, therefore we need to convert documents to </a:t>
            </a:r>
            <a:r>
              <a:rPr lang="en-US" b="1" dirty="0" smtClean="0"/>
              <a:t> fixed-length </a:t>
            </a:r>
            <a:r>
              <a:rPr lang="en-US" b="1" dirty="0"/>
              <a:t>vectors of numbers</a:t>
            </a:r>
            <a:r>
              <a:rPr lang="en-US" b="1" dirty="0" smtClean="0"/>
              <a:t>.</a:t>
            </a:r>
          </a:p>
          <a:p>
            <a:pPr marL="0" indent="0">
              <a:buNone/>
            </a:pPr>
            <a:endParaRPr lang="en-US" b="1" dirty="0" smtClean="0"/>
          </a:p>
          <a:p>
            <a:pPr fontAlgn="base"/>
            <a:r>
              <a:rPr lang="en-US" b="1" dirty="0"/>
              <a:t>The bag-of-words model is simple to understand and implement and has seen great success in problems such as language modeling and document </a:t>
            </a:r>
            <a:r>
              <a:rPr lang="en-US" b="1" dirty="0" smtClean="0"/>
              <a:t>classification.</a:t>
            </a:r>
          </a:p>
          <a:p>
            <a:pPr fontAlgn="base"/>
            <a:endParaRPr lang="en-US" b="1" dirty="0"/>
          </a:p>
          <a:p>
            <a:pPr fontAlgn="base"/>
            <a:r>
              <a:rPr lang="en-US" b="1" dirty="0"/>
              <a:t>Term </a:t>
            </a:r>
            <a:r>
              <a:rPr lang="en-US" b="1" dirty="0" smtClean="0"/>
              <a:t>Frequency(TF)</a:t>
            </a:r>
            <a:r>
              <a:rPr lang="en-US" dirty="0" smtClean="0"/>
              <a:t>: </a:t>
            </a:r>
          </a:p>
          <a:p>
            <a:pPr marL="0" indent="0" fontAlgn="base">
              <a:buNone/>
            </a:pPr>
            <a:r>
              <a:rPr lang="en-US" b="1" dirty="0" smtClean="0"/>
              <a:t>     is </a:t>
            </a:r>
            <a:r>
              <a:rPr lang="en-US" b="1" dirty="0"/>
              <a:t>a scoring of the frequency of the word in the current document</a:t>
            </a:r>
            <a:r>
              <a:rPr lang="en-US" b="1" dirty="0" smtClean="0"/>
              <a:t>.</a:t>
            </a:r>
          </a:p>
          <a:p>
            <a:pPr fontAlgn="base"/>
            <a:endParaRPr lang="en-US" dirty="0" smtClean="0"/>
          </a:p>
          <a:p>
            <a:pPr fontAlgn="base"/>
            <a:r>
              <a:rPr lang="en-US" b="1" dirty="0" smtClean="0"/>
              <a:t>Inverse </a:t>
            </a:r>
            <a:r>
              <a:rPr lang="en-US" b="1" dirty="0"/>
              <a:t>Document </a:t>
            </a:r>
            <a:r>
              <a:rPr lang="en-US" b="1" dirty="0" smtClean="0"/>
              <a:t>Frequency(IDF)</a:t>
            </a:r>
            <a:r>
              <a:rPr lang="en-US" dirty="0" smtClean="0"/>
              <a:t>:</a:t>
            </a:r>
          </a:p>
          <a:p>
            <a:pPr marL="0" indent="0" fontAlgn="base">
              <a:buNone/>
            </a:pPr>
            <a:r>
              <a:rPr lang="en-US" b="1" dirty="0" smtClean="0"/>
              <a:t>    is </a:t>
            </a:r>
            <a:r>
              <a:rPr lang="en-US" b="1" dirty="0"/>
              <a:t>a scoring of how rare the word is across documents</a:t>
            </a:r>
            <a:r>
              <a:rPr lang="en-US" b="1" dirty="0" smtClean="0"/>
              <a:t>.</a:t>
            </a:r>
            <a:r>
              <a:rPr lang="en-US" b="1" dirty="0"/>
              <a:t/>
            </a:r>
            <a:br>
              <a:rPr lang="en-US" b="1" dirty="0"/>
            </a:br>
            <a:r>
              <a:rPr lang="en-US" dirty="0"/>
              <a:t/>
            </a:r>
            <a:br>
              <a:rPr lang="en-US" dirty="0"/>
            </a:br>
            <a:endParaRPr lang="en-US" dirty="0" smtClean="0"/>
          </a:p>
          <a:p>
            <a:endParaRPr lang="en-US" dirty="0" smtClean="0"/>
          </a:p>
          <a:p>
            <a:endParaRPr lang="en-IN" dirty="0"/>
          </a:p>
        </p:txBody>
      </p:sp>
    </p:spTree>
    <p:extLst>
      <p:ext uri="{BB962C8B-B14F-4D97-AF65-F5344CB8AC3E}">
        <p14:creationId xmlns:p14="http://schemas.microsoft.com/office/powerpoint/2010/main" val="1033165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a:blipFill dpi="0" rotWithShape="1">
            <a:blip r:embed="rId2">
              <a:alphaModFix amt="37000"/>
            </a:blip>
            <a:srcRect/>
            <a:stretch>
              <a:fillRect/>
            </a:stretch>
          </a:blipFill>
        </p:spPr>
        <p:txBody>
          <a:bodyPr/>
          <a:lstStyle/>
          <a:p>
            <a:pPr fontAlgn="base"/>
            <a:r>
              <a:rPr lang="en-US" b="1" dirty="0"/>
              <a:t>The cosine similarity is beneficial because even if the two similar data objects are far apart by the Euclidean distance because of the size, they could still have a smaller angle between them</a:t>
            </a:r>
            <a:r>
              <a:rPr lang="en-US" b="1" dirty="0" smtClean="0"/>
              <a:t>.</a:t>
            </a:r>
          </a:p>
          <a:p>
            <a:pPr marL="0" indent="0" fontAlgn="base">
              <a:buNone/>
            </a:pPr>
            <a:endParaRPr lang="en-US" b="1" dirty="0" smtClean="0"/>
          </a:p>
          <a:p>
            <a:pPr fontAlgn="base"/>
            <a:r>
              <a:rPr lang="en-US" b="1" dirty="0" smtClean="0"/>
              <a:t> Smaller </a:t>
            </a:r>
            <a:r>
              <a:rPr lang="en-US" b="1" dirty="0"/>
              <a:t>the angle, higher the similarity</a:t>
            </a:r>
            <a:r>
              <a:rPr lang="en-US" b="1" dirty="0" smtClean="0"/>
              <a:t>.</a:t>
            </a:r>
          </a:p>
          <a:p>
            <a:pPr fontAlgn="base"/>
            <a:endParaRPr lang="en-US" b="1" dirty="0" smtClean="0"/>
          </a:p>
        </p:txBody>
      </p:sp>
    </p:spTree>
    <p:extLst>
      <p:ext uri="{BB962C8B-B14F-4D97-AF65-F5344CB8AC3E}">
        <p14:creationId xmlns:p14="http://schemas.microsoft.com/office/powerpoint/2010/main" val="1864462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1072"/>
          </a:xfrm>
        </p:spPr>
        <p:txBody>
          <a:bodyPr>
            <a:normAutofit/>
          </a:bodyPr>
          <a:lstStyle/>
          <a:p>
            <a:pPr fontAlgn="base"/>
            <a:r>
              <a:rPr lang="en-IN" b="1" dirty="0"/>
              <a:t>Using Cosine </a:t>
            </a:r>
            <a:r>
              <a:rPr lang="en-IN" b="1" dirty="0" smtClean="0"/>
              <a:t>Similarity</a:t>
            </a:r>
            <a:r>
              <a:rPr lang="en-IN" b="1" dirty="0"/>
              <a:t/>
            </a:r>
            <a:br>
              <a:rPr lang="en-IN" b="1" dirty="0"/>
            </a:br>
            <a:r>
              <a:rPr lang="en-US" sz="2400" b="1" dirty="0"/>
              <a:t>Cosine similarity</a:t>
            </a:r>
            <a:r>
              <a:rPr lang="en-US" sz="2400" dirty="0"/>
              <a:t> is a metric, helpful in determining, how similar the data objects are irrespective of their size.</a:t>
            </a:r>
            <a:endParaRPr lang="en-IN"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00" y="1940226"/>
            <a:ext cx="6870700" cy="3889074"/>
          </a:xfrm>
        </p:spPr>
      </p:pic>
    </p:spTree>
    <p:extLst>
      <p:ext uri="{BB962C8B-B14F-4D97-AF65-F5344CB8AC3E}">
        <p14:creationId xmlns:p14="http://schemas.microsoft.com/office/powerpoint/2010/main" val="3527627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892"/>
          </a:xfrm>
        </p:spPr>
        <p:txBody>
          <a:bodyPr>
            <a:normAutofit fontScale="90000"/>
          </a:bodyPr>
          <a:lstStyle/>
          <a:p>
            <a:endParaRPr lang="en-IN" dirty="0"/>
          </a:p>
        </p:txBody>
      </p:sp>
      <p:sp>
        <p:nvSpPr>
          <p:cNvPr id="3" name="Content Placeholder 2"/>
          <p:cNvSpPr>
            <a:spLocks noGrp="1"/>
          </p:cNvSpPr>
          <p:nvPr>
            <p:ph idx="1"/>
          </p:nvPr>
        </p:nvSpPr>
        <p:spPr>
          <a:xfrm>
            <a:off x="685800" y="1300162"/>
            <a:ext cx="10515600" cy="5341938"/>
          </a:xfrm>
        </p:spPr>
        <p:txBody>
          <a:bodyPr>
            <a:normAutofit lnSpcReduction="10000"/>
          </a:bodyPr>
          <a:lstStyle/>
          <a:p>
            <a:r>
              <a:rPr lang="en-US" sz="2400" b="1" dirty="0"/>
              <a:t>Cosine similarity</a:t>
            </a:r>
            <a:r>
              <a:rPr lang="en-US" sz="2400" dirty="0"/>
              <a:t> is a metric, helpful in determining, how similar the data objects are irrespective of their size. </a:t>
            </a:r>
            <a:endParaRPr lang="en-US" sz="2400" dirty="0" smtClean="0"/>
          </a:p>
          <a:p>
            <a:r>
              <a:rPr lang="en-US" sz="2400" dirty="0" smtClean="0"/>
              <a:t>We </a:t>
            </a:r>
            <a:r>
              <a:rPr lang="en-US" sz="2400" dirty="0"/>
              <a:t>can measure the </a:t>
            </a:r>
            <a:r>
              <a:rPr lang="en-US" sz="2400" u="sng" dirty="0">
                <a:hlinkClick r:id="rId2"/>
              </a:rPr>
              <a:t>similarity between two sentences in Python</a:t>
            </a:r>
            <a:r>
              <a:rPr lang="en-US" sz="2400" dirty="0"/>
              <a:t> using Cosine Similarity. In cosine similarity, data objects in a dataset are treated as a vector. The formula to find the cosine similarity between two vectors is </a:t>
            </a:r>
            <a:r>
              <a:rPr lang="en-US" sz="2400" dirty="0" smtClean="0"/>
              <a:t>–</a:t>
            </a:r>
          </a:p>
          <a:p>
            <a:r>
              <a:rPr lang="en-US" sz="2400" dirty="0" smtClean="0"/>
              <a:t>“|| ||” represents cosine similarities between two vectors</a:t>
            </a:r>
            <a:r>
              <a:rPr lang="en-US" dirty="0" smtClean="0"/>
              <a:t>.</a:t>
            </a:r>
            <a:endParaRPr lang="en-US" dirty="0"/>
          </a:p>
          <a:p>
            <a:r>
              <a:rPr lang="en-US" sz="2400" b="1" dirty="0"/>
              <a:t>x . y</a:t>
            </a:r>
            <a:r>
              <a:rPr lang="en-US" sz="2400" dirty="0"/>
              <a:t> = product (dot) of the vectors ‘x’ and ‘y’.</a:t>
            </a:r>
          </a:p>
          <a:p>
            <a:r>
              <a:rPr lang="en-US" sz="2400" b="1" dirty="0"/>
              <a:t>||x|| </a:t>
            </a:r>
            <a:r>
              <a:rPr lang="en-US" sz="2400" dirty="0"/>
              <a:t>and</a:t>
            </a:r>
            <a:r>
              <a:rPr lang="en-US" sz="2400" b="1" dirty="0"/>
              <a:t> ||y||</a:t>
            </a:r>
            <a:r>
              <a:rPr lang="en-US" sz="2400" dirty="0"/>
              <a:t> = length (magnitude) of the two </a:t>
            </a:r>
            <a:endParaRPr lang="en-US" sz="2400" dirty="0" smtClean="0"/>
          </a:p>
          <a:p>
            <a:pPr marL="0" indent="0">
              <a:buNone/>
            </a:pPr>
            <a:r>
              <a:rPr lang="en-US" sz="2400" dirty="0" smtClean="0"/>
              <a:t>vectors </a:t>
            </a:r>
            <a:r>
              <a:rPr lang="en-US" sz="2400" dirty="0"/>
              <a:t>‘x’ and ‘y</a:t>
            </a:r>
            <a:r>
              <a:rPr lang="en-US" sz="2400" dirty="0" smtClean="0"/>
              <a:t>’.</a:t>
            </a:r>
          </a:p>
          <a:p>
            <a:r>
              <a:rPr lang="en-US" sz="2400" dirty="0" smtClean="0"/>
              <a:t>||x|| x ||y|| = regular product of two vectors “x”</a:t>
            </a:r>
          </a:p>
          <a:p>
            <a:pPr marL="0" indent="0">
              <a:buNone/>
            </a:pPr>
            <a:r>
              <a:rPr lang="en-US" sz="2400" dirty="0" smtClean="0"/>
              <a:t>And “y”.</a:t>
            </a:r>
          </a:p>
          <a:p>
            <a:r>
              <a:rPr lang="en-IN" sz="2400" dirty="0" smtClean="0"/>
              <a:t>Eg .take </a:t>
            </a:r>
            <a:r>
              <a:rPr lang="en-IN" sz="2400" dirty="0"/>
              <a:t> </a:t>
            </a:r>
            <a:r>
              <a:rPr lang="en-IN" sz="2400" b="1" dirty="0"/>
              <a:t>x = { 3, 2, 0, 5 </a:t>
            </a:r>
            <a:r>
              <a:rPr lang="en-IN" sz="2400" b="1" dirty="0" smtClean="0"/>
              <a:t>}  and </a:t>
            </a:r>
            <a:r>
              <a:rPr lang="es-ES" sz="2400" b="1" dirty="0"/>
              <a:t>y = { 1, 0, 0, 0 </a:t>
            </a:r>
            <a:r>
              <a:rPr lang="es-ES" sz="2400" b="1" dirty="0" smtClean="0"/>
              <a:t>} and </a:t>
            </a:r>
          </a:p>
          <a:p>
            <a:pPr marL="0" indent="0">
              <a:buNone/>
            </a:pPr>
            <a:r>
              <a:rPr lang="es-ES" sz="2400" b="1" dirty="0"/>
              <a:t>c</a:t>
            </a:r>
            <a:r>
              <a:rPr lang="es-ES" sz="2400" b="1" dirty="0" smtClean="0"/>
              <a:t>alculate according to given formula.</a:t>
            </a:r>
            <a:r>
              <a:rPr lang="es-ES" dirty="0"/>
              <a:t> </a:t>
            </a:r>
            <a:endParaRPr lang="es-ES" dirty="0" smtClean="0"/>
          </a:p>
          <a:p>
            <a:endParaRPr lang="en-IN" dirty="0"/>
          </a:p>
        </p:txBody>
      </p:sp>
      <p:sp>
        <p:nvSpPr>
          <p:cNvPr id="8" name="AutoShape 5" descr="S_C"/>
          <p:cNvSpPr>
            <a:spLocks noChangeAspect="1" noChangeArrowheads="1"/>
          </p:cNvSpPr>
          <p:nvPr/>
        </p:nvSpPr>
        <p:spPr bwMode="auto">
          <a:xfrm>
            <a:off x="84138" y="84138"/>
            <a:ext cx="2952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6" descr="\times"/>
          <p:cNvSpPr>
            <a:spLocks noChangeAspect="1" noChangeArrowheads="1"/>
          </p:cNvSpPr>
          <p:nvPr/>
        </p:nvSpPr>
        <p:spPr bwMode="auto">
          <a:xfrm>
            <a:off x="2446338" y="84138"/>
            <a:ext cx="133350"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100" y="4292600"/>
            <a:ext cx="3873500" cy="2046287"/>
          </a:xfrm>
          <a:prstGeom prst="rect">
            <a:avLst/>
          </a:prstGeom>
        </p:spPr>
      </p:pic>
      <p:sp>
        <p:nvSpPr>
          <p:cNvPr id="24" name="AutoShape 20" descr="\times"/>
          <p:cNvSpPr>
            <a:spLocks noChangeAspect="1" noChangeArrowheads="1"/>
          </p:cNvSpPr>
          <p:nvPr/>
        </p:nvSpPr>
        <p:spPr bwMode="auto">
          <a:xfrm>
            <a:off x="425450" y="-60325"/>
            <a:ext cx="133350" cy="123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899001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900" y="393700"/>
            <a:ext cx="10515600" cy="838200"/>
          </a:xfrm>
        </p:spPr>
        <p:txBody>
          <a:bodyPr/>
          <a:lstStyle/>
          <a:p>
            <a:r>
              <a:rPr lang="en-IN" dirty="0" smtClean="0"/>
              <a:t>Calculations :</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1" y="1675899"/>
            <a:ext cx="4686300" cy="3480301"/>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90127"/>
            <a:ext cx="6426200" cy="5877745"/>
          </a:xfrm>
          <a:prstGeom prst="rect">
            <a:avLst/>
          </a:prstGeom>
        </p:spPr>
      </p:pic>
    </p:spTree>
    <p:extLst>
      <p:ext uri="{BB962C8B-B14F-4D97-AF65-F5344CB8AC3E}">
        <p14:creationId xmlns:p14="http://schemas.microsoft.com/office/powerpoint/2010/main" val="4047132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1"/>
            <a:ext cx="10515600" cy="901700"/>
          </a:xfrm>
        </p:spPr>
        <p:txBody>
          <a:bodyPr>
            <a:noAutofit/>
          </a:bodyPr>
          <a:lstStyle/>
          <a:p>
            <a:r>
              <a:rPr lang="en-IN" sz="2800" dirty="0" smtClean="0"/>
              <a:t>Creating a </a:t>
            </a:r>
            <a:r>
              <a:rPr lang="en-IN" sz="2800" b="1" dirty="0" smtClean="0"/>
              <a:t>cosine_similarity model </a:t>
            </a:r>
            <a:r>
              <a:rPr lang="en-IN" sz="2800" dirty="0" smtClean="0"/>
              <a:t>to check the Accuracy for movies recommendation </a:t>
            </a:r>
            <a:endParaRPr lang="en-IN" sz="2800" dirty="0"/>
          </a:p>
        </p:txBody>
      </p:sp>
      <p:sp>
        <p:nvSpPr>
          <p:cNvPr id="3" name="Content Placeholder 2"/>
          <p:cNvSpPr>
            <a:spLocks noGrp="1"/>
          </p:cNvSpPr>
          <p:nvPr>
            <p:ph idx="1"/>
          </p:nvPr>
        </p:nvSpPr>
        <p:spPr>
          <a:xfrm>
            <a:off x="838200" y="1016000"/>
            <a:ext cx="10515600" cy="5160963"/>
          </a:xfrm>
        </p:spPr>
        <p:txBody>
          <a:bodyPr>
            <a:normAutofit fontScale="92500" lnSpcReduction="10000"/>
          </a:bodyPr>
          <a:lstStyle/>
          <a:p>
            <a:r>
              <a:rPr lang="en-IN" dirty="0" smtClean="0"/>
              <a:t>Importing a required library for data modelling: </a:t>
            </a:r>
          </a:p>
          <a:p>
            <a:pPr marL="0" indent="0">
              <a:buNone/>
            </a:pPr>
            <a:r>
              <a:rPr lang="en-IN" sz="2400" b="1" dirty="0" smtClean="0"/>
              <a:t>    from sklearn.metrics.pairwise import cosine_similarity</a:t>
            </a:r>
          </a:p>
          <a:p>
            <a:endParaRPr lang="en-IN" sz="2400" dirty="0" smtClean="0"/>
          </a:p>
          <a:p>
            <a:r>
              <a:rPr lang="en-IN" sz="2400" dirty="0" smtClean="0"/>
              <a:t>Do cosine_similarity according to vectors.</a:t>
            </a:r>
          </a:p>
          <a:p>
            <a:endParaRPr lang="en-IN" sz="2400" dirty="0" smtClean="0"/>
          </a:p>
          <a:p>
            <a:r>
              <a:rPr lang="en-IN" sz="2400" dirty="0" smtClean="0"/>
              <a:t>And sort it and enumerate it(according to serial-wise indexing).</a:t>
            </a:r>
          </a:p>
          <a:p>
            <a:endParaRPr lang="en-IN" sz="2400" dirty="0" smtClean="0"/>
          </a:p>
          <a:p>
            <a:r>
              <a:rPr lang="en-IN" sz="2400" dirty="0" smtClean="0"/>
              <a:t>After this our model will recommend movies according our title which we are given for searching .</a:t>
            </a:r>
          </a:p>
          <a:p>
            <a:endParaRPr lang="en-IN" sz="2400" dirty="0" smtClean="0"/>
          </a:p>
          <a:p>
            <a:r>
              <a:rPr lang="en-IN" sz="2400" dirty="0" smtClean="0"/>
              <a:t>eg .. recommend(“movie_name”)</a:t>
            </a:r>
          </a:p>
          <a:p>
            <a:endParaRPr lang="en-IN" sz="2400" dirty="0" smtClean="0"/>
          </a:p>
          <a:p>
            <a:r>
              <a:rPr lang="en-IN" sz="2400" dirty="0" smtClean="0"/>
              <a:t>Our model is recommending  movies according to the “title”.</a:t>
            </a:r>
          </a:p>
          <a:p>
            <a:endParaRPr lang="en-IN" sz="2400" dirty="0" smtClean="0"/>
          </a:p>
          <a:p>
            <a:endParaRPr lang="en-IN" sz="2400" dirty="0"/>
          </a:p>
        </p:txBody>
      </p:sp>
    </p:spTree>
    <p:extLst>
      <p:ext uri="{BB962C8B-B14F-4D97-AF65-F5344CB8AC3E}">
        <p14:creationId xmlns:p14="http://schemas.microsoft.com/office/powerpoint/2010/main" val="2234229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8"/>
            <a:ext cx="10515600" cy="771344"/>
          </a:xfrm>
        </p:spPr>
        <p:txBody>
          <a:bodyPr/>
          <a:lstStyle/>
          <a:p>
            <a:r>
              <a:rPr lang="en-US" dirty="0" smtClean="0"/>
              <a:t>Visualization using </a:t>
            </a:r>
            <a:r>
              <a:rPr lang="en-US" dirty="0" smtClean="0"/>
              <a:t>PowerBI</a:t>
            </a:r>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767" y="992777"/>
            <a:ext cx="11142616" cy="577721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326100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Big Thank You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4811"/>
            <a:ext cx="10515600" cy="4292966"/>
          </a:xfrm>
        </p:spPr>
      </p:pic>
    </p:spTree>
    <p:extLst>
      <p:ext uri="{BB962C8B-B14F-4D97-AF65-F5344CB8AC3E}">
        <p14:creationId xmlns:p14="http://schemas.microsoft.com/office/powerpoint/2010/main" val="4267655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H="1">
            <a:off x="524434" y="336175"/>
            <a:ext cx="10875083" cy="1102659"/>
          </a:xfrm>
        </p:spPr>
        <p:txBody>
          <a:bodyPr>
            <a:noAutofit/>
          </a:bodyPr>
          <a:lstStyle/>
          <a:p>
            <a:endParaRPr lang="en-IN" dirty="0">
              <a:noFill/>
            </a:endParaRPr>
          </a:p>
        </p:txBody>
      </p:sp>
      <p:sp>
        <p:nvSpPr>
          <p:cNvPr id="3" name="Content Placeholder 2"/>
          <p:cNvSpPr>
            <a:spLocks noGrp="1"/>
          </p:cNvSpPr>
          <p:nvPr>
            <p:ph sz="half" idx="1"/>
          </p:nvPr>
        </p:nvSpPr>
        <p:spPr/>
        <p:txBody>
          <a:bodyPr>
            <a:normAutofit/>
          </a:bodyPr>
          <a:lstStyle/>
          <a:p>
            <a:pPr marL="0" indent="0">
              <a:buNone/>
            </a:pPr>
            <a:r>
              <a:rPr lang="en-IN" sz="4000" b="1" dirty="0"/>
              <a:t>Batch Members                                </a:t>
            </a:r>
            <a:r>
              <a:rPr lang="en-IN" sz="4000" b="1" dirty="0" smtClean="0"/>
              <a:t> </a:t>
            </a:r>
            <a:endParaRPr lang="en-IN" sz="4000" b="1" dirty="0"/>
          </a:p>
          <a:p>
            <a:pPr marL="0" indent="0">
              <a:buNone/>
            </a:pPr>
            <a:r>
              <a:rPr lang="en-IN" dirty="0"/>
              <a:t>Sahil </a:t>
            </a:r>
            <a:r>
              <a:rPr lang="en-IN" dirty="0" smtClean="0"/>
              <a:t>Mane</a:t>
            </a:r>
            <a:endParaRPr lang="en-IN" dirty="0"/>
          </a:p>
          <a:p>
            <a:pPr marL="0" indent="0">
              <a:buNone/>
            </a:pPr>
            <a:r>
              <a:rPr lang="en-IN" dirty="0" smtClean="0"/>
              <a:t>Samiksha Surve</a:t>
            </a:r>
          </a:p>
          <a:p>
            <a:pPr marL="0" indent="0">
              <a:buNone/>
            </a:pPr>
            <a:r>
              <a:rPr lang="en-IN" dirty="0" smtClean="0"/>
              <a:t>Balkrushna </a:t>
            </a:r>
            <a:r>
              <a:rPr lang="en-IN" dirty="0"/>
              <a:t>Padule                                                         Bhagyashree Neware</a:t>
            </a:r>
          </a:p>
        </p:txBody>
      </p:sp>
      <p:sp>
        <p:nvSpPr>
          <p:cNvPr id="4" name="Content Placeholder 3"/>
          <p:cNvSpPr>
            <a:spLocks noGrp="1"/>
          </p:cNvSpPr>
          <p:nvPr>
            <p:ph sz="half" idx="2"/>
          </p:nvPr>
        </p:nvSpPr>
        <p:spPr/>
        <p:txBody>
          <a:bodyPr>
            <a:normAutofit/>
          </a:bodyPr>
          <a:lstStyle/>
          <a:p>
            <a:pPr marL="0" indent="0">
              <a:buNone/>
            </a:pPr>
            <a:r>
              <a:rPr lang="en-IN" sz="4000" b="1" dirty="0"/>
              <a:t>Guided By </a:t>
            </a:r>
            <a:r>
              <a:rPr lang="en-IN" sz="4000" b="1" dirty="0" smtClean="0"/>
              <a:t> </a:t>
            </a:r>
            <a:endParaRPr lang="en-IN" sz="4000" b="1" dirty="0"/>
          </a:p>
          <a:p>
            <a:pPr marL="0" indent="0">
              <a:buNone/>
            </a:pPr>
            <a:r>
              <a:rPr lang="en-IN" dirty="0" smtClean="0"/>
              <a:t>Ritviz </a:t>
            </a:r>
            <a:r>
              <a:rPr lang="en-IN" dirty="0"/>
              <a:t>Singh Sir (Trainer)</a:t>
            </a:r>
          </a:p>
          <a:p>
            <a:pPr marL="0" indent="0">
              <a:buNone/>
            </a:pPr>
            <a:r>
              <a:rPr lang="en-IN" dirty="0" smtClean="0"/>
              <a:t>Shiv </a:t>
            </a:r>
            <a:r>
              <a:rPr lang="en-IN" dirty="0"/>
              <a:t>Patel Sir  (Trainer)</a:t>
            </a:r>
          </a:p>
          <a:p>
            <a:pPr marL="0" indent="0">
              <a:buNone/>
            </a:pPr>
            <a:r>
              <a:rPr lang="en-IN" dirty="0" smtClean="0"/>
              <a:t>Google(Search </a:t>
            </a:r>
            <a:r>
              <a:rPr lang="en-IN" dirty="0"/>
              <a:t>Engine) </a:t>
            </a:r>
          </a:p>
          <a:p>
            <a:pPr marL="0" indent="0">
              <a:buNone/>
            </a:pPr>
            <a:r>
              <a:rPr lang="en-IN" dirty="0" smtClean="0"/>
              <a:t>YouTube(Video </a:t>
            </a:r>
            <a:r>
              <a:rPr lang="en-IN" dirty="0"/>
              <a:t>Sharing Website</a:t>
            </a:r>
            <a:r>
              <a:rPr lang="en-IN" dirty="0" smtClean="0"/>
              <a:t>)                                                                                      </a:t>
            </a:r>
            <a:r>
              <a:rPr lang="en-IN" dirty="0"/>
              <a:t>ChatGPT(Open AI Tool)</a:t>
            </a:r>
          </a:p>
        </p:txBody>
      </p:sp>
    </p:spTree>
    <p:extLst>
      <p:ext uri="{BB962C8B-B14F-4D97-AF65-F5344CB8AC3E}">
        <p14:creationId xmlns:p14="http://schemas.microsoft.com/office/powerpoint/2010/main" val="179710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A</a:t>
            </a:r>
            <a:r>
              <a:rPr lang="en-US" sz="3600" b="1" dirty="0" smtClean="0"/>
              <a:t> basic introduction to how a movie recommendation system typically works: (with steps)</a:t>
            </a:r>
            <a:endParaRPr lang="en-IN" sz="3600" b="1" dirty="0"/>
          </a:p>
        </p:txBody>
      </p:sp>
      <p:sp>
        <p:nvSpPr>
          <p:cNvPr id="3" name="Content Placeholder 2"/>
          <p:cNvSpPr>
            <a:spLocks noGrp="1"/>
          </p:cNvSpPr>
          <p:nvPr>
            <p:ph idx="1"/>
          </p:nvPr>
        </p:nvSpPr>
        <p:spPr>
          <a:xfrm>
            <a:off x="613954" y="1554480"/>
            <a:ext cx="10739846" cy="4622483"/>
          </a:xfrm>
        </p:spPr>
        <p:txBody>
          <a:bodyPr>
            <a:normAutofit/>
          </a:bodyPr>
          <a:lstStyle/>
          <a:p>
            <a:pPr marL="0" indent="0">
              <a:buNone/>
            </a:pPr>
            <a:r>
              <a:rPr lang="en-IN" dirty="0" smtClean="0"/>
              <a:t>Step 1 : </a:t>
            </a:r>
            <a:r>
              <a:rPr lang="en-IN" b="1" dirty="0" smtClean="0"/>
              <a:t>Data Collection:</a:t>
            </a:r>
          </a:p>
          <a:p>
            <a:r>
              <a:rPr lang="en-US" b="1" i="1" u="sng" dirty="0" smtClean="0"/>
              <a:t>The system gathers data on movies, including information such as Budget , genre, home page,id,keywords,original_language,original_title,overview,popularity … etc</a:t>
            </a:r>
          </a:p>
          <a:p>
            <a:r>
              <a:rPr lang="en-US" dirty="0" smtClean="0"/>
              <a:t>   This data is usually obtained from online databases like “ Kaggle ”.</a:t>
            </a:r>
          </a:p>
          <a:p>
            <a:r>
              <a:rPr lang="en-US" b="1" dirty="0" smtClean="0"/>
              <a:t>User Interaction Data</a:t>
            </a:r>
            <a:r>
              <a:rPr lang="en-US" dirty="0" smtClean="0"/>
              <a:t>:</a:t>
            </a:r>
          </a:p>
          <a:p>
            <a:r>
              <a:rPr lang="en-US" dirty="0" smtClean="0"/>
              <a:t> </a:t>
            </a:r>
            <a:r>
              <a:rPr lang="en-US" b="1" i="1" u="sng" dirty="0" smtClean="0"/>
              <a:t>The system also collects data on user interactions, such as movies watched, ratings given, reviews written, and browsing history. This data helps build user profiles and understand their preferences.</a:t>
            </a:r>
          </a:p>
          <a:p>
            <a:endParaRPr lang="en-US" b="1" i="1" u="sng" dirty="0" smtClean="0"/>
          </a:p>
          <a:p>
            <a:pPr marL="0" indent="0">
              <a:buNone/>
            </a:pPr>
            <a:endParaRPr lang="en-IN" dirty="0"/>
          </a:p>
        </p:txBody>
      </p:sp>
    </p:spTree>
    <p:extLst>
      <p:ext uri="{BB962C8B-B14F-4D97-AF65-F5344CB8AC3E}">
        <p14:creationId xmlns:p14="http://schemas.microsoft.com/office/powerpoint/2010/main" val="3099776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50838"/>
            <a:ext cx="10515600" cy="222704"/>
          </a:xfrm>
        </p:spPr>
        <p:txBody>
          <a:bodyPr>
            <a:normAutofit fontScale="90000"/>
          </a:bodyPr>
          <a:lstStyle/>
          <a:p>
            <a:r>
              <a:rPr lang="en-IN" dirty="0" smtClean="0"/>
              <a:t>How we use filtering :</a:t>
            </a:r>
            <a:endParaRPr lang="en-IN" dirty="0"/>
          </a:p>
        </p:txBody>
      </p:sp>
      <p:sp>
        <p:nvSpPr>
          <p:cNvPr id="3" name="Content Placeholder 2"/>
          <p:cNvSpPr>
            <a:spLocks noGrp="1"/>
          </p:cNvSpPr>
          <p:nvPr>
            <p:ph idx="1"/>
          </p:nvPr>
        </p:nvSpPr>
        <p:spPr>
          <a:xfrm>
            <a:off x="838200" y="783771"/>
            <a:ext cx="10515600" cy="5393192"/>
          </a:xfrm>
        </p:spPr>
        <p:txBody>
          <a:bodyPr>
            <a:normAutofit fontScale="92500"/>
          </a:bodyPr>
          <a:lstStyle/>
          <a:p>
            <a:r>
              <a:rPr lang="en-US" b="1" dirty="0" smtClean="0"/>
              <a:t>Feature selection</a:t>
            </a:r>
            <a:r>
              <a:rPr lang="en-US" dirty="0" smtClean="0"/>
              <a:t>: The system analyzes the collected data to extract relevant features that can be used to describe both movies and users. These features could include genre preferences, actor preferences, director preferences, rating patterns, and more.</a:t>
            </a:r>
          </a:p>
          <a:p>
            <a:r>
              <a:rPr lang="en-US" b="1" dirty="0" smtClean="0"/>
              <a:t>Algorithm Selection</a:t>
            </a:r>
            <a:r>
              <a:rPr lang="en-US" dirty="0" smtClean="0"/>
              <a:t>: Various recommendation algorithms are applied to match users with movies. These algorithms include:</a:t>
            </a:r>
          </a:p>
          <a:p>
            <a:r>
              <a:rPr lang="en-US" b="1" dirty="0" smtClean="0"/>
              <a:t>Content-based Filtering</a:t>
            </a:r>
            <a:r>
              <a:rPr lang="en-US" dirty="0" smtClean="0"/>
              <a:t>: Recommends movies similar to those a user has liked in the past, based on features like genre, cast, or plot.</a:t>
            </a:r>
          </a:p>
          <a:p>
            <a:r>
              <a:rPr lang="en-US" b="1" dirty="0" smtClean="0"/>
              <a:t>Collaborative Filtering</a:t>
            </a:r>
            <a:r>
              <a:rPr lang="en-US" dirty="0" smtClean="0"/>
              <a:t>: Recommends movies based on the preferences of users with similar tastes. This can be further divided into:</a:t>
            </a:r>
          </a:p>
          <a:p>
            <a:pPr lvl="1"/>
            <a:r>
              <a:rPr lang="en-US" b="1" dirty="0" smtClean="0"/>
              <a:t>User-based Collaborative Filtering</a:t>
            </a:r>
            <a:r>
              <a:rPr lang="en-US" dirty="0" smtClean="0"/>
              <a:t>: Recommends movies liked by users who have similar preferences to the target user.</a:t>
            </a:r>
          </a:p>
          <a:p>
            <a:pPr lvl="1"/>
            <a:r>
              <a:rPr lang="en-US" b="1" dirty="0" smtClean="0"/>
              <a:t>Item-based Collaborative Filtering</a:t>
            </a:r>
            <a:r>
              <a:rPr lang="en-US" dirty="0" smtClean="0"/>
              <a:t>: Recommends movies similar to those already liked by the target user.</a:t>
            </a:r>
          </a:p>
          <a:p>
            <a:endParaRPr lang="en-US" dirty="0" smtClean="0"/>
          </a:p>
        </p:txBody>
      </p:sp>
    </p:spTree>
    <p:extLst>
      <p:ext uri="{BB962C8B-B14F-4D97-AF65-F5344CB8AC3E}">
        <p14:creationId xmlns:p14="http://schemas.microsoft.com/office/powerpoint/2010/main" val="332031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8829"/>
          </a:xfrm>
          <a:pattFill prst="pct5">
            <a:fgClr>
              <a:schemeClr val="accent1"/>
            </a:fgClr>
            <a:bgClr>
              <a:schemeClr val="bg1"/>
            </a:bgClr>
          </a:pattFill>
        </p:spPr>
        <p:txBody>
          <a:bodyPr>
            <a:normAutofit fontScale="90000"/>
          </a:bodyPr>
          <a:lstStyle/>
          <a:p>
            <a:r>
              <a:rPr lang="en-IN" dirty="0" smtClean="0"/>
              <a:t>Data Pre-processing steps :</a:t>
            </a:r>
            <a:endParaRPr lang="en-IN" dirty="0"/>
          </a:p>
        </p:txBody>
      </p:sp>
      <p:sp>
        <p:nvSpPr>
          <p:cNvPr id="3" name="Content Placeholder 2"/>
          <p:cNvSpPr>
            <a:spLocks noGrp="1"/>
          </p:cNvSpPr>
          <p:nvPr>
            <p:ph idx="1"/>
          </p:nvPr>
        </p:nvSpPr>
        <p:spPr>
          <a:xfrm>
            <a:off x="838200" y="718457"/>
            <a:ext cx="10515600" cy="5458506"/>
          </a:xfrm>
        </p:spPr>
        <p:txBody>
          <a:bodyPr/>
          <a:lstStyle/>
          <a:p>
            <a:r>
              <a:rPr lang="en-IN" dirty="0" smtClean="0"/>
              <a:t>Step 2: </a:t>
            </a:r>
            <a:r>
              <a:rPr lang="en-IN" b="1" dirty="0" smtClean="0"/>
              <a:t>Data Preprocessing</a:t>
            </a:r>
          </a:p>
          <a:p>
            <a:pPr marL="0" indent="0">
              <a:buNone/>
            </a:pPr>
            <a:r>
              <a:rPr lang="en-US" b="1" dirty="0" smtClean="0"/>
              <a:t>1.Merging </a:t>
            </a:r>
            <a:r>
              <a:rPr lang="en-US" b="1" dirty="0"/>
              <a:t>Datasets</a:t>
            </a:r>
            <a:r>
              <a:rPr lang="en-US" dirty="0"/>
              <a:t>: You're merging two datasets, one containing information about movies and the other containing credits, using the "title" column as the common key.</a:t>
            </a:r>
            <a:endParaRPr lang="en-US" b="1" dirty="0"/>
          </a:p>
          <a:p>
            <a:pPr marL="0" indent="0">
              <a:buNone/>
            </a:pPr>
            <a:r>
              <a:rPr lang="en-US" b="1" dirty="0" smtClean="0"/>
              <a:t>2.Selecting </a:t>
            </a:r>
            <a:r>
              <a:rPr lang="en-US" b="1" dirty="0"/>
              <a:t>Required Columns</a:t>
            </a:r>
            <a:r>
              <a:rPr lang="en-US" dirty="0"/>
              <a:t>: After merging, you're selecting only the columns you need from the merged dataset</a:t>
            </a:r>
            <a:r>
              <a:rPr lang="en-US" dirty="0" smtClean="0"/>
              <a:t>.</a:t>
            </a:r>
          </a:p>
          <a:p>
            <a:pPr marL="0" indent="0">
              <a:buNone/>
            </a:pPr>
            <a:r>
              <a:rPr lang="en-US" b="1" dirty="0"/>
              <a:t>3. Converting Strings to Lists</a:t>
            </a:r>
            <a:r>
              <a:rPr lang="en-US" dirty="0"/>
              <a:t>: You're converting certain columns containing </a:t>
            </a:r>
            <a:r>
              <a:rPr lang="en-US" dirty="0" smtClean="0"/>
              <a:t>stringified </a:t>
            </a:r>
            <a:r>
              <a:rPr lang="en-US" dirty="0"/>
              <a:t>lists into actual lists of names using a conversion function. This includes columns like "genres", "keywords", and "cast</a:t>
            </a:r>
            <a:r>
              <a:rPr lang="en-US" dirty="0" smtClean="0"/>
              <a:t>".</a:t>
            </a:r>
          </a:p>
          <a:p>
            <a:pPr marL="0" indent="0">
              <a:buNone/>
            </a:pPr>
            <a:r>
              <a:rPr lang="en-US" b="1" dirty="0" smtClean="0"/>
              <a:t>4.</a:t>
            </a:r>
            <a:r>
              <a:rPr lang="en-US" altLang="en-US" b="1" dirty="0">
                <a:latin typeface="Arial" panose="020B0604020202020204" pitchFamily="34" charset="0"/>
              </a:rPr>
              <a:t> Limiting Cast Entries</a:t>
            </a:r>
            <a:r>
              <a:rPr lang="en-US" altLang="en-US" dirty="0">
                <a:latin typeface="Arial" panose="020B0604020202020204" pitchFamily="34" charset="0"/>
              </a:rPr>
              <a:t>: You're limiting the number of cast entries to three using a function called </a:t>
            </a:r>
            <a:r>
              <a:rPr lang="en-US" altLang="en-US" sz="1200" dirty="0" smtClean="0">
                <a:latin typeface="Arial Unicode MS"/>
              </a:rPr>
              <a:t>Convert3.</a:t>
            </a:r>
            <a:endParaRPr lang="en-IN" b="1" dirty="0"/>
          </a:p>
          <a:p>
            <a:endParaRPr lang="en-IN" dirty="0" smtClean="0"/>
          </a:p>
          <a:p>
            <a:endParaRPr lang="en-IN" dirty="0" smtClean="0"/>
          </a:p>
          <a:p>
            <a:endParaRPr lang="en-IN" dirty="0" smtClean="0"/>
          </a:p>
          <a:p>
            <a:endParaRPr lang="en-IN" dirty="0" smtClean="0"/>
          </a:p>
        </p:txBody>
      </p:sp>
      <p:sp>
        <p:nvSpPr>
          <p:cNvPr id="8" name="Rectangle 5"/>
          <p:cNvSpPr>
            <a:spLocks noChangeArrowheads="1"/>
          </p:cNvSpPr>
          <p:nvPr/>
        </p:nvSpPr>
        <p:spPr bwMode="auto">
          <a:xfrm>
            <a:off x="0" y="9779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884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1457"/>
          </a:xfrm>
        </p:spPr>
        <p:txBody>
          <a:bodyPr>
            <a:normAutofit fontScale="90000"/>
          </a:bodyPr>
          <a:lstStyle/>
          <a:p>
            <a:endParaRPr lang="en-IN" dirty="0"/>
          </a:p>
        </p:txBody>
      </p:sp>
      <p:sp>
        <p:nvSpPr>
          <p:cNvPr id="3" name="Content Placeholder 2"/>
          <p:cNvSpPr>
            <a:spLocks noGrp="1"/>
          </p:cNvSpPr>
          <p:nvPr>
            <p:ph idx="1"/>
          </p:nvPr>
        </p:nvSpPr>
        <p:spPr>
          <a:xfrm>
            <a:off x="838200" y="845127"/>
            <a:ext cx="10515600" cy="5331836"/>
          </a:xfrm>
        </p:spPr>
        <p:txBody>
          <a:bodyPr/>
          <a:lstStyle/>
          <a:p>
            <a:pPr marL="0" indent="0">
              <a:buNone/>
            </a:pPr>
            <a:r>
              <a:rPr lang="en-US" b="1" dirty="0" smtClean="0"/>
              <a:t>5.Fetching </a:t>
            </a:r>
            <a:r>
              <a:rPr lang="en-US" b="1" dirty="0"/>
              <a:t>Director from Crew</a:t>
            </a:r>
            <a:r>
              <a:rPr lang="en-US" dirty="0"/>
              <a:t>: You're extracting the director's name from the "crew" column and adding it to the dataset</a:t>
            </a:r>
            <a:r>
              <a:rPr lang="en-US" dirty="0" smtClean="0"/>
              <a:t>.</a:t>
            </a:r>
          </a:p>
          <a:p>
            <a:pPr marL="0" indent="0">
              <a:buNone/>
            </a:pPr>
            <a:endParaRPr lang="en-US" dirty="0" smtClean="0"/>
          </a:p>
          <a:p>
            <a:pPr marL="0" indent="0">
              <a:buNone/>
            </a:pPr>
            <a:r>
              <a:rPr lang="en-US" b="1" dirty="0" smtClean="0"/>
              <a:t>6.Tokenizing </a:t>
            </a:r>
            <a:r>
              <a:rPr lang="en-US" b="1" dirty="0"/>
              <a:t>Overview</a:t>
            </a:r>
            <a:r>
              <a:rPr lang="en-US" dirty="0"/>
              <a:t>: You're tokenizing the "overview" column by splitting each string into a list of substrings based on whitespace</a:t>
            </a:r>
            <a:r>
              <a:rPr lang="en-US" dirty="0" smtClean="0"/>
              <a:t>.</a:t>
            </a:r>
          </a:p>
          <a:p>
            <a:pPr marL="0" indent="0">
              <a:buNone/>
            </a:pPr>
            <a:endParaRPr lang="en-US" dirty="0"/>
          </a:p>
          <a:p>
            <a:pPr marL="0" indent="0">
              <a:buNone/>
            </a:pPr>
            <a:r>
              <a:rPr lang="en-US" b="1" dirty="0" smtClean="0"/>
              <a:t>7.Removing </a:t>
            </a:r>
            <a:r>
              <a:rPr lang="en-US" b="1" dirty="0"/>
              <a:t>Spaces and Combining Columns</a:t>
            </a:r>
            <a:r>
              <a:rPr lang="en-US" dirty="0"/>
              <a:t>: You're removing spaces between entities in certain columns like "genres", "keywords", "cast", and "crew", and then combining these columns into a single column called "tags" by concatenating them into a sentence format.</a:t>
            </a:r>
          </a:p>
        </p:txBody>
      </p:sp>
    </p:spTree>
    <p:extLst>
      <p:ext uri="{BB962C8B-B14F-4D97-AF65-F5344CB8AC3E}">
        <p14:creationId xmlns:p14="http://schemas.microsoft.com/office/powerpoint/2010/main" val="1346801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8646"/>
          </a:xfrm>
        </p:spPr>
        <p:txBody>
          <a:bodyPr>
            <a:normAutofit fontScale="90000"/>
          </a:bodyPr>
          <a:lstStyle/>
          <a:p>
            <a:endParaRPr lang="en-IN" dirty="0"/>
          </a:p>
        </p:txBody>
      </p:sp>
      <p:sp>
        <p:nvSpPr>
          <p:cNvPr id="3" name="Content Placeholder 2"/>
          <p:cNvSpPr>
            <a:spLocks noGrp="1"/>
          </p:cNvSpPr>
          <p:nvPr>
            <p:ph idx="1"/>
          </p:nvPr>
        </p:nvSpPr>
        <p:spPr>
          <a:xfrm>
            <a:off x="838200" y="783772"/>
            <a:ext cx="10515600" cy="5393191"/>
          </a:xfrm>
          <a:blipFill dpi="0" rotWithShape="1">
            <a:blip r:embed="rId2">
              <a:alphaModFix amt="40000"/>
            </a:blip>
            <a:srcRect/>
            <a:stretch>
              <a:fillRect/>
            </a:stretch>
          </a:blipFill>
        </p:spPr>
        <p:txBody>
          <a:bodyPr>
            <a:normAutofit fontScale="77500" lnSpcReduction="20000"/>
          </a:bodyPr>
          <a:lstStyle/>
          <a:p>
            <a:pPr marL="0" indent="0">
              <a:buNone/>
            </a:pPr>
            <a:r>
              <a:rPr lang="en-US" dirty="0" smtClean="0"/>
              <a:t>Step 2: </a:t>
            </a:r>
            <a:r>
              <a:rPr lang="en-US" b="1" dirty="0" smtClean="0"/>
              <a:t>Data Producing:</a:t>
            </a:r>
          </a:p>
          <a:p>
            <a:r>
              <a:rPr lang="en-US" b="1" dirty="0" smtClean="0"/>
              <a:t>Producing data with Kafka involves sending messages, typically referred to as "records" or "events," to Kafka topics. Kafka is a distributed streaming platform that is commonly used for building real-time data pipelines and streaming applications. Here's a general overview of how you can produce data with Kafka.</a:t>
            </a:r>
          </a:p>
          <a:p>
            <a:endParaRPr lang="en-IN" b="1" dirty="0" smtClean="0"/>
          </a:p>
          <a:p>
            <a:r>
              <a:rPr lang="en-IN" dirty="0" smtClean="0"/>
              <a:t>Step 3 :</a:t>
            </a:r>
            <a:r>
              <a:rPr lang="en-US" b="1" dirty="0" smtClean="0"/>
              <a:t>Consume Data</a:t>
            </a:r>
            <a:r>
              <a:rPr lang="en-US" dirty="0" smtClean="0"/>
              <a:t>:</a:t>
            </a:r>
          </a:p>
          <a:p>
            <a:pPr marL="0" indent="0">
              <a:buNone/>
            </a:pPr>
            <a:r>
              <a:rPr lang="en-US" dirty="0" smtClean="0"/>
              <a:t> </a:t>
            </a:r>
            <a:r>
              <a:rPr lang="en-US" b="1" dirty="0" smtClean="0"/>
              <a:t>Set up Kafka consumers to read the data from the Kafka topics. These consumers will process the data and prepare it for storage in Amazon S3. </a:t>
            </a:r>
          </a:p>
          <a:p>
            <a:pPr marL="0" indent="0">
              <a:buNone/>
            </a:pPr>
            <a:endParaRPr lang="en-US" b="1" dirty="0" smtClean="0"/>
          </a:p>
          <a:p>
            <a:r>
              <a:rPr lang="en-IN" dirty="0" smtClean="0"/>
              <a:t>Step 4:</a:t>
            </a:r>
            <a:r>
              <a:rPr lang="en-US" b="1" dirty="0" smtClean="0"/>
              <a:t>Prepare Data for S3</a:t>
            </a:r>
            <a:r>
              <a:rPr lang="en-US" dirty="0"/>
              <a:t> </a:t>
            </a:r>
            <a:r>
              <a:rPr lang="en-US" b="1" dirty="0" smtClean="0"/>
              <a:t>for data warehousing:</a:t>
            </a:r>
          </a:p>
          <a:p>
            <a:endParaRPr lang="en-US" b="1" dirty="0" smtClean="0"/>
          </a:p>
          <a:p>
            <a:pPr marL="0" indent="0">
              <a:buNone/>
            </a:pPr>
            <a:r>
              <a:rPr lang="en-US" b="1" dirty="0" smtClean="0"/>
              <a:t>In our consumer application, we formatted  the data as desired for storage in Amazon S3. This may involve transforming the data into a suitable format such as JSON, Parquet, or CSV.</a:t>
            </a:r>
          </a:p>
          <a:p>
            <a:pPr marL="0" indent="0">
              <a:buNone/>
            </a:pPr>
            <a:r>
              <a:rPr lang="en-US" b="1" dirty="0"/>
              <a:t> </a:t>
            </a:r>
            <a:endParaRPr lang="en-US" b="1" dirty="0" smtClean="0"/>
          </a:p>
          <a:p>
            <a:pPr marL="0" indent="0">
              <a:buNone/>
            </a:pPr>
            <a:endParaRPr lang="en-US" dirty="0" smtClean="0"/>
          </a:p>
          <a:p>
            <a:endParaRPr lang="en-IN" dirty="0"/>
          </a:p>
        </p:txBody>
      </p:sp>
    </p:spTree>
    <p:extLst>
      <p:ext uri="{BB962C8B-B14F-4D97-AF65-F5344CB8AC3E}">
        <p14:creationId xmlns:p14="http://schemas.microsoft.com/office/powerpoint/2010/main" val="1169323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rmAutofit fontScale="90000"/>
          </a:bodyPr>
          <a:lstStyle/>
          <a:p>
            <a:endParaRPr lang="en-IN" dirty="0"/>
          </a:p>
        </p:txBody>
      </p:sp>
      <p:sp>
        <p:nvSpPr>
          <p:cNvPr id="3" name="Content Placeholder 2"/>
          <p:cNvSpPr>
            <a:spLocks noGrp="1"/>
          </p:cNvSpPr>
          <p:nvPr>
            <p:ph idx="1"/>
          </p:nvPr>
        </p:nvSpPr>
        <p:spPr>
          <a:xfrm>
            <a:off x="838200" y="927463"/>
            <a:ext cx="10515600" cy="5249500"/>
          </a:xfrm>
          <a:blipFill>
            <a:blip r:embed="rId2">
              <a:alphaModFix amt="40000"/>
            </a:blip>
            <a:stretch>
              <a:fillRect/>
            </a:stretch>
          </a:blipFill>
        </p:spPr>
        <p:txBody>
          <a:bodyPr/>
          <a:lstStyle/>
          <a:p>
            <a:r>
              <a:rPr lang="en-US" b="1" dirty="0" smtClean="0"/>
              <a:t>Step 5 : ETL (Extract , Transform and Load )</a:t>
            </a:r>
          </a:p>
          <a:p>
            <a:pPr marL="0" indent="0">
              <a:buNone/>
            </a:pPr>
            <a:r>
              <a:rPr lang="en-US" dirty="0" smtClean="0"/>
              <a:t>Once you've stored the data from your movie recommendation system into Amazon S3, you can set up an ETL (Extract, Transform, Load) pipeline using AWS Glue to process the data and make it  queryable using Amazon Athena. Here's how you can achieve this:</a:t>
            </a:r>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49957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NLP(Natural Language Processing)</a:t>
            </a:r>
            <a:endParaRPr lang="en-IN" dirty="0"/>
          </a:p>
        </p:txBody>
      </p:sp>
      <p:sp>
        <p:nvSpPr>
          <p:cNvPr id="3" name="Content Placeholder 2"/>
          <p:cNvSpPr>
            <a:spLocks noGrp="1"/>
          </p:cNvSpPr>
          <p:nvPr>
            <p:ph idx="1"/>
          </p:nvPr>
        </p:nvSpPr>
        <p:spPr>
          <a:blipFill dpi="0" rotWithShape="1">
            <a:blip r:embed="rId2">
              <a:alphaModFix amt="46000"/>
            </a:blip>
            <a:srcRect/>
            <a:stretch>
              <a:fillRect/>
            </a:stretch>
          </a:blipFill>
        </p:spPr>
        <p:txBody>
          <a:bodyPr/>
          <a:lstStyle/>
          <a:p>
            <a:r>
              <a:rPr lang="en-US" b="1" dirty="0"/>
              <a:t>Natural language processing (NLP) is a subfield of Artificial Intelligence (AI</a:t>
            </a:r>
            <a:r>
              <a:rPr lang="en-US" b="1" dirty="0" smtClean="0"/>
              <a:t>).</a:t>
            </a:r>
          </a:p>
          <a:p>
            <a:r>
              <a:rPr lang="en-US" b="1" dirty="0"/>
              <a:t>Natural language processing (NLP) is a field of computer science and artificial intelligence that aims to make computers understand human language.</a:t>
            </a:r>
            <a:endParaRPr lang="en-US" b="1" dirty="0" smtClean="0"/>
          </a:p>
          <a:p>
            <a:r>
              <a:rPr lang="en-US" b="1" dirty="0"/>
              <a:t>NLP is used in a wide range of applications, including machine translation, sentiment analysis, speech recognition, chatbots, and text classification. </a:t>
            </a:r>
          </a:p>
          <a:p>
            <a:endParaRPr lang="en-IN" dirty="0"/>
          </a:p>
        </p:txBody>
      </p:sp>
    </p:spTree>
    <p:extLst>
      <p:ext uri="{BB962C8B-B14F-4D97-AF65-F5344CB8AC3E}">
        <p14:creationId xmlns:p14="http://schemas.microsoft.com/office/powerpoint/2010/main" val="3882262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700</TotalTime>
  <Words>1048</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Calibri</vt:lpstr>
      <vt:lpstr>Calibri Light</vt:lpstr>
      <vt:lpstr>Office Theme</vt:lpstr>
      <vt:lpstr>Introduction to Movie Recommendation Systems </vt:lpstr>
      <vt:lpstr>PowerPoint Presentation</vt:lpstr>
      <vt:lpstr>A basic introduction to how a movie recommendation system typically works: (with steps)</vt:lpstr>
      <vt:lpstr>How we use filtering :</vt:lpstr>
      <vt:lpstr>Data Pre-processing steps :</vt:lpstr>
      <vt:lpstr>PowerPoint Presentation</vt:lpstr>
      <vt:lpstr>PowerPoint Presentation</vt:lpstr>
      <vt:lpstr>PowerPoint Presentation</vt:lpstr>
      <vt:lpstr>NLP(Natural Language Processing)</vt:lpstr>
      <vt:lpstr>Concept of Stemming and Lemmatization</vt:lpstr>
      <vt:lpstr>Vactorization and Bag of words algorithm </vt:lpstr>
      <vt:lpstr>Advantages</vt:lpstr>
      <vt:lpstr>Using Cosine Similarity Cosine similarity is a metric, helpful in determining, how similar the data objects are irrespective of their size.</vt:lpstr>
      <vt:lpstr>PowerPoint Presentation</vt:lpstr>
      <vt:lpstr>Calculations :</vt:lpstr>
      <vt:lpstr>Creating a cosine_similarity model to check the Accuracy for movies recommendation </vt:lpstr>
      <vt:lpstr>Visualization using PowerBI  </vt:lpstr>
      <vt:lpstr>A Big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Movie Recommendation Systems</dc:title>
  <dc:creator>dell</dc:creator>
  <cp:lastModifiedBy>dell</cp:lastModifiedBy>
  <cp:revision>42</cp:revision>
  <dcterms:created xsi:type="dcterms:W3CDTF">2024-04-25T10:18:41Z</dcterms:created>
  <dcterms:modified xsi:type="dcterms:W3CDTF">2024-05-03T03:39:37Z</dcterms:modified>
</cp:coreProperties>
</file>