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notesMasterIdLst>
    <p:notesMasterId r:id="rId15"/>
  </p:notesMasterIdLst>
  <p:sldIdLst>
    <p:sldId id="273" r:id="rId2"/>
    <p:sldId id="256" r:id="rId3"/>
    <p:sldId id="275" r:id="rId4"/>
    <p:sldId id="276" r:id="rId5"/>
    <p:sldId id="258" r:id="rId6"/>
    <p:sldId id="259" r:id="rId7"/>
    <p:sldId id="261" r:id="rId8"/>
    <p:sldId id="262" r:id="rId9"/>
    <p:sldId id="263" r:id="rId10"/>
    <p:sldId id="272" r:id="rId11"/>
    <p:sldId id="277"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53"/>
    <p:restoredTop sz="94807"/>
  </p:normalViewPr>
  <p:slideViewPr>
    <p:cSldViewPr>
      <p:cViewPr varScale="1">
        <p:scale>
          <a:sx n="65" d="100"/>
          <a:sy n="65" d="100"/>
        </p:scale>
        <p:origin x="1072" y="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1E225-DBC0-5044-BC59-219FDFEF6BB8}" type="datetimeFigureOut">
              <a:rPr lang="en-US" smtClean="0"/>
              <a:t>4/11/2024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B221AD-8FDB-8F4F-B8A1-FF3750828EAF}" type="slidenum">
              <a:rPr lang="en-US" smtClean="0"/>
              <a:t>‹#›</a:t>
            </a:fld>
            <a:endParaRPr lang="en-US"/>
          </a:p>
        </p:txBody>
      </p:sp>
    </p:spTree>
    <p:extLst>
      <p:ext uri="{BB962C8B-B14F-4D97-AF65-F5344CB8AC3E}">
        <p14:creationId xmlns:p14="http://schemas.microsoft.com/office/powerpoint/2010/main" val="417239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B221AD-8FDB-8F4F-B8A1-FF3750828EAF}" type="slidenum">
              <a:rPr lang="en-US" smtClean="0"/>
              <a:t>2</a:t>
            </a:fld>
            <a:endParaRPr lang="en-US"/>
          </a:p>
        </p:txBody>
      </p:sp>
    </p:spTree>
    <p:extLst>
      <p:ext uri="{BB962C8B-B14F-4D97-AF65-F5344CB8AC3E}">
        <p14:creationId xmlns:p14="http://schemas.microsoft.com/office/powerpoint/2010/main" val="20918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B221AD-8FDB-8F4F-B8A1-FF3750828EAF}" type="slidenum">
              <a:rPr lang="en-US" smtClean="0"/>
              <a:t>10</a:t>
            </a:fld>
            <a:endParaRPr lang="en-US"/>
          </a:p>
        </p:txBody>
      </p:sp>
    </p:spTree>
    <p:extLst>
      <p:ext uri="{BB962C8B-B14F-4D97-AF65-F5344CB8AC3E}">
        <p14:creationId xmlns:p14="http://schemas.microsoft.com/office/powerpoint/2010/main" val="2419667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50A85C9-AA77-4A83-B508-718B3427794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10177-F86E-4572-8FD1-5987FA845BE2}" type="slidenum">
              <a:rPr lang="en-US" smtClean="0"/>
              <a:t>‹#›</a:t>
            </a:fld>
            <a:endParaRPr lang="en-US"/>
          </a:p>
        </p:txBody>
      </p:sp>
    </p:spTree>
    <p:extLst>
      <p:ext uri="{BB962C8B-B14F-4D97-AF65-F5344CB8AC3E}">
        <p14:creationId xmlns:p14="http://schemas.microsoft.com/office/powerpoint/2010/main" val="2059070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0A85C9-AA77-4A83-B508-718B3427794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10177-F86E-4572-8FD1-5987FA845BE2}" type="slidenum">
              <a:rPr lang="en-US" smtClean="0"/>
              <a:t>‹#›</a:t>
            </a:fld>
            <a:endParaRPr lang="en-US"/>
          </a:p>
        </p:txBody>
      </p:sp>
    </p:spTree>
    <p:extLst>
      <p:ext uri="{BB962C8B-B14F-4D97-AF65-F5344CB8AC3E}">
        <p14:creationId xmlns:p14="http://schemas.microsoft.com/office/powerpoint/2010/main" val="78376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0A85C9-AA77-4A83-B508-718B3427794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10177-F86E-4572-8FD1-5987FA845BE2}"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0014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0A85C9-AA77-4A83-B508-718B3427794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10177-F86E-4572-8FD1-5987FA845BE2}" type="slidenum">
              <a:rPr lang="en-US" smtClean="0"/>
              <a:t>‹#›</a:t>
            </a:fld>
            <a:endParaRPr lang="en-US"/>
          </a:p>
        </p:txBody>
      </p:sp>
    </p:spTree>
    <p:extLst>
      <p:ext uri="{BB962C8B-B14F-4D97-AF65-F5344CB8AC3E}">
        <p14:creationId xmlns:p14="http://schemas.microsoft.com/office/powerpoint/2010/main" val="717856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0A85C9-AA77-4A83-B508-718B3427794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10177-F86E-4572-8FD1-5987FA845BE2}"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99941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0A85C9-AA77-4A83-B508-718B3427794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10177-F86E-4572-8FD1-5987FA845BE2}" type="slidenum">
              <a:rPr lang="en-US" smtClean="0"/>
              <a:t>‹#›</a:t>
            </a:fld>
            <a:endParaRPr lang="en-US"/>
          </a:p>
        </p:txBody>
      </p:sp>
    </p:spTree>
    <p:extLst>
      <p:ext uri="{BB962C8B-B14F-4D97-AF65-F5344CB8AC3E}">
        <p14:creationId xmlns:p14="http://schemas.microsoft.com/office/powerpoint/2010/main" val="1608469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0A85C9-AA77-4A83-B508-718B3427794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10177-F86E-4572-8FD1-5987FA845BE2}" type="slidenum">
              <a:rPr lang="en-US" smtClean="0"/>
              <a:t>‹#›</a:t>
            </a:fld>
            <a:endParaRPr lang="en-US"/>
          </a:p>
        </p:txBody>
      </p:sp>
    </p:spTree>
    <p:extLst>
      <p:ext uri="{BB962C8B-B14F-4D97-AF65-F5344CB8AC3E}">
        <p14:creationId xmlns:p14="http://schemas.microsoft.com/office/powerpoint/2010/main" val="4033801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0A85C9-AA77-4A83-B508-718B3427794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10177-F86E-4572-8FD1-5987FA845BE2}" type="slidenum">
              <a:rPr lang="en-US" smtClean="0"/>
              <a:t>‹#›</a:t>
            </a:fld>
            <a:endParaRPr lang="en-US"/>
          </a:p>
        </p:txBody>
      </p:sp>
    </p:spTree>
    <p:extLst>
      <p:ext uri="{BB962C8B-B14F-4D97-AF65-F5344CB8AC3E}">
        <p14:creationId xmlns:p14="http://schemas.microsoft.com/office/powerpoint/2010/main" val="1978284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0A85C9-AA77-4A83-B508-718B3427794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10177-F86E-4572-8FD1-5987FA845BE2}" type="slidenum">
              <a:rPr lang="en-US" smtClean="0"/>
              <a:t>‹#›</a:t>
            </a:fld>
            <a:endParaRPr lang="en-US"/>
          </a:p>
        </p:txBody>
      </p:sp>
    </p:spTree>
    <p:extLst>
      <p:ext uri="{BB962C8B-B14F-4D97-AF65-F5344CB8AC3E}">
        <p14:creationId xmlns:p14="http://schemas.microsoft.com/office/powerpoint/2010/main" val="3914539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0A85C9-AA77-4A83-B508-718B3427794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10177-F86E-4572-8FD1-5987FA845BE2}" type="slidenum">
              <a:rPr lang="en-US" smtClean="0"/>
              <a:t>‹#›</a:t>
            </a:fld>
            <a:endParaRPr lang="en-US"/>
          </a:p>
        </p:txBody>
      </p:sp>
    </p:spTree>
    <p:extLst>
      <p:ext uri="{BB962C8B-B14F-4D97-AF65-F5344CB8AC3E}">
        <p14:creationId xmlns:p14="http://schemas.microsoft.com/office/powerpoint/2010/main" val="2840070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0A85C9-AA77-4A83-B508-718B34277947}"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910177-F86E-4572-8FD1-5987FA845BE2}" type="slidenum">
              <a:rPr lang="en-US" smtClean="0"/>
              <a:t>‹#›</a:t>
            </a:fld>
            <a:endParaRPr lang="en-US"/>
          </a:p>
        </p:txBody>
      </p:sp>
    </p:spTree>
    <p:extLst>
      <p:ext uri="{BB962C8B-B14F-4D97-AF65-F5344CB8AC3E}">
        <p14:creationId xmlns:p14="http://schemas.microsoft.com/office/powerpoint/2010/main" val="2354729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0A85C9-AA77-4A83-B508-718B34277947}" type="datetimeFigureOut">
              <a:rPr lang="en-US" smtClean="0"/>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910177-F86E-4572-8FD1-5987FA845BE2}" type="slidenum">
              <a:rPr lang="en-US" smtClean="0"/>
              <a:t>‹#›</a:t>
            </a:fld>
            <a:endParaRPr lang="en-US"/>
          </a:p>
        </p:txBody>
      </p:sp>
    </p:spTree>
    <p:extLst>
      <p:ext uri="{BB962C8B-B14F-4D97-AF65-F5344CB8AC3E}">
        <p14:creationId xmlns:p14="http://schemas.microsoft.com/office/powerpoint/2010/main" val="1597077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0A85C9-AA77-4A83-B508-718B34277947}" type="datetimeFigureOut">
              <a:rPr lang="en-US" smtClean="0"/>
              <a:t>4/11/2024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910177-F86E-4572-8FD1-5987FA845BE2}" type="slidenum">
              <a:rPr lang="en-US" smtClean="0"/>
              <a:t>‹#›</a:t>
            </a:fld>
            <a:endParaRPr lang="en-US"/>
          </a:p>
        </p:txBody>
      </p:sp>
    </p:spTree>
    <p:extLst>
      <p:ext uri="{BB962C8B-B14F-4D97-AF65-F5344CB8AC3E}">
        <p14:creationId xmlns:p14="http://schemas.microsoft.com/office/powerpoint/2010/main" val="1973649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0A85C9-AA77-4A83-B508-718B34277947}" type="datetimeFigureOut">
              <a:rPr lang="en-US" smtClean="0"/>
              <a:t>4/11/2024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910177-F86E-4572-8FD1-5987FA845BE2}" type="slidenum">
              <a:rPr lang="en-US" smtClean="0"/>
              <a:t>‹#›</a:t>
            </a:fld>
            <a:endParaRPr lang="en-US"/>
          </a:p>
        </p:txBody>
      </p:sp>
    </p:spTree>
    <p:extLst>
      <p:ext uri="{BB962C8B-B14F-4D97-AF65-F5344CB8AC3E}">
        <p14:creationId xmlns:p14="http://schemas.microsoft.com/office/powerpoint/2010/main" val="2263033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0A85C9-AA77-4A83-B508-718B34277947}"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910177-F86E-4572-8FD1-5987FA845BE2}" type="slidenum">
              <a:rPr lang="en-US" smtClean="0"/>
              <a:t>‹#›</a:t>
            </a:fld>
            <a:endParaRPr lang="en-US"/>
          </a:p>
        </p:txBody>
      </p:sp>
    </p:spTree>
    <p:extLst>
      <p:ext uri="{BB962C8B-B14F-4D97-AF65-F5344CB8AC3E}">
        <p14:creationId xmlns:p14="http://schemas.microsoft.com/office/powerpoint/2010/main" val="96550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0A85C9-AA77-4A83-B508-718B34277947}"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910177-F86E-4572-8FD1-5987FA845BE2}" type="slidenum">
              <a:rPr lang="en-US" smtClean="0"/>
              <a:t>‹#›</a:t>
            </a:fld>
            <a:endParaRPr lang="en-US"/>
          </a:p>
        </p:txBody>
      </p:sp>
    </p:spTree>
    <p:extLst>
      <p:ext uri="{BB962C8B-B14F-4D97-AF65-F5344CB8AC3E}">
        <p14:creationId xmlns:p14="http://schemas.microsoft.com/office/powerpoint/2010/main" val="795276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0A85C9-AA77-4A83-B508-718B34277947}" type="datetimeFigureOut">
              <a:rPr lang="en-US" smtClean="0"/>
              <a:t>4/11/2024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6910177-F86E-4572-8FD1-5987FA845BE2}" type="slidenum">
              <a:rPr lang="en-US" smtClean="0"/>
              <a:t>‹#›</a:t>
            </a:fld>
            <a:endParaRPr lang="en-US"/>
          </a:p>
        </p:txBody>
      </p:sp>
    </p:spTree>
    <p:extLst>
      <p:ext uri="{BB962C8B-B14F-4D97-AF65-F5344CB8AC3E}">
        <p14:creationId xmlns:p14="http://schemas.microsoft.com/office/powerpoint/2010/main" val="3688531810"/>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FD8D49-B497-E646-9C8F-3B7CEC8C9939}"/>
              </a:ext>
            </a:extLst>
          </p:cNvPr>
          <p:cNvSpPr>
            <a:spLocks noGrp="1"/>
          </p:cNvSpPr>
          <p:nvPr>
            <p:ph type="title"/>
          </p:nvPr>
        </p:nvSpPr>
        <p:spPr>
          <a:xfrm>
            <a:off x="1066800" y="609600"/>
            <a:ext cx="7162800" cy="1738090"/>
          </a:xfrm>
        </p:spPr>
        <p:txBody>
          <a:bodyPr>
            <a:normAutofit/>
          </a:bodyPr>
          <a:lstStyle/>
          <a:p>
            <a:r>
              <a:rPr lang="en-US" dirty="0" smtClean="0">
                <a:latin typeface="Times New Roman" panose="02020603050405020304" pitchFamily="18" charset="0"/>
                <a:cs typeface="Times New Roman" panose="02020603050405020304" pitchFamily="18" charset="0"/>
              </a:rPr>
              <a:t>The Evolving Consumer journey: How Online Shopping Reshaped Customer Behavior in Nepal</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9894A0C-DEB0-A648-8856-48CA58AFB969}"/>
              </a:ext>
            </a:extLst>
          </p:cNvPr>
          <p:cNvSpPr>
            <a:spLocks noGrp="1"/>
          </p:cNvSpPr>
          <p:nvPr>
            <p:ph idx="1"/>
          </p:nvPr>
        </p:nvSpPr>
        <p:spPr>
          <a:xfrm>
            <a:off x="5029200" y="3581400"/>
            <a:ext cx="3581400" cy="2667000"/>
          </a:xfrm>
        </p:spPr>
        <p:txBody>
          <a:bodyPr>
            <a:normAutofit fontScale="92500" lnSpcReduction="20000"/>
          </a:bodyPr>
          <a:lstStyle/>
          <a:p>
            <a:pPr marL="0" indent="0">
              <a:buNone/>
            </a:pPr>
            <a:r>
              <a:rPr lang="en-US" sz="2000" u="sng" dirty="0">
                <a:latin typeface="Times New Roman" panose="02020603050405020304" pitchFamily="18" charset="0"/>
                <a:cs typeface="Times New Roman" panose="02020603050405020304" pitchFamily="18" charset="0"/>
              </a:rPr>
              <a:t>Prepared</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by</a:t>
            </a:r>
            <a:r>
              <a:rPr lang="en-US" sz="2000" dirty="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Sameer </a:t>
            </a:r>
            <a:r>
              <a:rPr lang="en-US" sz="2000" dirty="0" err="1" smtClean="0">
                <a:latin typeface="Times New Roman" panose="02020603050405020304" pitchFamily="18" charset="0"/>
                <a:cs typeface="Times New Roman" panose="02020603050405020304" pitchFamily="18" charset="0"/>
              </a:rPr>
              <a:t>Taja</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err="1" smtClean="0">
                <a:latin typeface="Times New Roman" panose="02020603050405020304" pitchFamily="18" charset="0"/>
                <a:cs typeface="Times New Roman" panose="02020603050405020304" pitchFamily="18" charset="0"/>
              </a:rPr>
              <a:t>Pratistha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Dulal</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err="1" smtClean="0">
                <a:latin typeface="Times New Roman" panose="02020603050405020304" pitchFamily="18" charset="0"/>
                <a:cs typeface="Times New Roman" panose="02020603050405020304" pitchFamily="18" charset="0"/>
              </a:rPr>
              <a:t>Pragya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Dulal</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err="1" smtClean="0">
                <a:latin typeface="Times New Roman" panose="02020603050405020304" pitchFamily="18" charset="0"/>
                <a:cs typeface="Times New Roman" panose="02020603050405020304" pitchFamily="18" charset="0"/>
              </a:rPr>
              <a:t>Apekshya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Adhikari</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err="1" smtClean="0">
                <a:latin typeface="Times New Roman" panose="02020603050405020304" pitchFamily="18" charset="0"/>
                <a:cs typeface="Times New Roman" panose="02020603050405020304" pitchFamily="18" charset="0"/>
              </a:rPr>
              <a:t>Prabina</a:t>
            </a:r>
            <a:r>
              <a:rPr lang="en-US" sz="2000" dirty="0" smtClean="0">
                <a:latin typeface="Times New Roman" panose="02020603050405020304" pitchFamily="18" charset="0"/>
                <a:cs typeface="Times New Roman" panose="02020603050405020304" pitchFamily="18" charset="0"/>
              </a:rPr>
              <a:t> Shrestha</a:t>
            </a:r>
          </a:p>
          <a:p>
            <a:pPr marL="0" indent="0">
              <a:buNone/>
            </a:pPr>
            <a:r>
              <a:rPr lang="en-US" sz="2000" dirty="0" err="1" smtClean="0">
                <a:latin typeface="Times New Roman" panose="02020603050405020304" pitchFamily="18" charset="0"/>
                <a:cs typeface="Times New Roman" panose="02020603050405020304" pitchFamily="18" charset="0"/>
              </a:rPr>
              <a:t>Priyansi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Shakya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Tharu</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07356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EF5C48-FF39-DB42-BA32-7CFD6C804595}"/>
              </a:ext>
            </a:extLst>
          </p:cNvPr>
          <p:cNvSpPr>
            <a:spLocks noGrp="1"/>
          </p:cNvSpPr>
          <p:nvPr>
            <p:ph type="title"/>
          </p:nvPr>
        </p:nvSpPr>
        <p:spPr/>
        <p:txBody>
          <a:bodyPr/>
          <a:lstStyle/>
          <a:p>
            <a:r>
              <a:rPr lang="en-US" dirty="0"/>
              <a:t>Delimitation</a:t>
            </a:r>
          </a:p>
        </p:txBody>
      </p:sp>
      <p:sp>
        <p:nvSpPr>
          <p:cNvPr id="3" name="Content Placeholder 2">
            <a:extLst>
              <a:ext uri="{FF2B5EF4-FFF2-40B4-BE49-F238E27FC236}">
                <a16:creationId xmlns:a16="http://schemas.microsoft.com/office/drawing/2014/main" xmlns="" id="{4A36C774-24A1-E345-8250-FDE692D10B9F}"/>
              </a:ext>
            </a:extLst>
          </p:cNvPr>
          <p:cNvSpPr>
            <a:spLocks noGrp="1"/>
          </p:cNvSpPr>
          <p:nvPr>
            <p:ph idx="1"/>
          </p:nvPr>
        </p:nvSpPr>
        <p:spPr>
          <a:xfrm>
            <a:off x="1447800" y="1371600"/>
            <a:ext cx="7162799" cy="5105400"/>
          </a:xfrm>
        </p:spPr>
        <p:txBody>
          <a:bodyPr>
            <a:normAutofit fontScale="77500" lnSpcReduction="20000"/>
          </a:bodyPr>
          <a:lstStyle/>
          <a:p>
            <a:pPr>
              <a:lnSpc>
                <a:spcPct val="120000"/>
              </a:lnSpc>
            </a:pPr>
            <a:r>
              <a:rPr lang="en-US" sz="2100" b="1" dirty="0">
                <a:latin typeface="Times New Roman" panose="02020603050405020304" pitchFamily="18" charset="0"/>
                <a:cs typeface="Times New Roman" panose="02020603050405020304" pitchFamily="18" charset="0"/>
              </a:rPr>
              <a:t>Geographic Focus</a:t>
            </a:r>
            <a:r>
              <a:rPr lang="en-US" sz="2100" dirty="0">
                <a:latin typeface="Times New Roman" panose="02020603050405020304" pitchFamily="18" charset="0"/>
                <a:cs typeface="Times New Roman" panose="02020603050405020304" pitchFamily="18" charset="0"/>
              </a:rPr>
              <a:t>: Kathmandu, the capital of Nepal, is the main focus of the study. It does not cover further Nepalese cities or regions. As a result, the findings could not adequately reflect the variety of situations.</a:t>
            </a:r>
          </a:p>
          <a:p>
            <a:pPr>
              <a:lnSpc>
                <a:spcPct val="120000"/>
              </a:lnSpc>
            </a:pPr>
            <a:r>
              <a:rPr lang="en-US" sz="2100" b="1" dirty="0">
                <a:latin typeface="Times New Roman" panose="02020603050405020304" pitchFamily="18" charset="0"/>
                <a:cs typeface="Times New Roman" panose="02020603050405020304" pitchFamily="18" charset="0"/>
              </a:rPr>
              <a:t>Language Constraints</a:t>
            </a:r>
            <a:r>
              <a:rPr lang="en-US" sz="2100" dirty="0">
                <a:latin typeface="Times New Roman" panose="02020603050405020304" pitchFamily="18" charset="0"/>
                <a:cs typeface="Times New Roman" panose="02020603050405020304" pitchFamily="18" charset="0"/>
              </a:rPr>
              <a:t>: The two main languages used for data collection and participant interactions are English and Nepali. This language restriction may prevent customers or freelancers who are not fluent in these languages.</a:t>
            </a:r>
          </a:p>
          <a:p>
            <a:pPr>
              <a:lnSpc>
                <a:spcPct val="120000"/>
              </a:lnSpc>
            </a:pPr>
            <a:r>
              <a:rPr lang="en-US" sz="2100" b="1" dirty="0">
                <a:latin typeface="Times New Roman" panose="02020603050405020304" pitchFamily="18" charset="0"/>
                <a:cs typeface="Times New Roman" panose="02020603050405020304" pitchFamily="18" charset="0"/>
              </a:rPr>
              <a:t>Time frame: </a:t>
            </a:r>
            <a:r>
              <a:rPr lang="en-US" sz="2100" dirty="0">
                <a:latin typeface="Times New Roman" panose="02020603050405020304" pitchFamily="18" charset="0"/>
                <a:cs typeface="Times New Roman" panose="02020603050405020304" pitchFamily="18" charset="0"/>
              </a:rPr>
              <a:t>The study was carried out between a given start date and an end date. It might not take into consideration advancements or modifications to the online shopping that take place beyond this point in time. Due to the dynamic nature of the online shopping, new platforms, rules, and market trends may have developed after the research was done.</a:t>
            </a:r>
          </a:p>
          <a:p>
            <a:pPr>
              <a:lnSpc>
                <a:spcPct val="120000"/>
              </a:lnSpc>
            </a:pPr>
            <a:r>
              <a:rPr lang="en-US" sz="2100" b="1" dirty="0">
                <a:latin typeface="Times New Roman" panose="02020603050405020304" pitchFamily="18" charset="0"/>
                <a:cs typeface="Times New Roman" panose="02020603050405020304" pitchFamily="18" charset="0"/>
              </a:rPr>
              <a:t>Participant Availability</a:t>
            </a:r>
            <a:r>
              <a:rPr lang="en-US" sz="2100" dirty="0">
                <a:latin typeface="Times New Roman" panose="02020603050405020304" pitchFamily="18" charset="0"/>
                <a:cs typeface="Times New Roman" panose="02020603050405020304" pitchFamily="18" charset="0"/>
              </a:rPr>
              <a:t>: The depth and scope of the study are reliant on how eager and accessible service providers, and customers are to engage in surveys, interviews, or observations. The variety of opinions and experiences reflected in the study may be limited by difficulties in recruiting participants or reticence to provide information.</a:t>
            </a:r>
          </a:p>
          <a:p>
            <a:endParaRPr lang="en-US" dirty="0"/>
          </a:p>
          <a:p>
            <a:endParaRPr lang="en-US" dirty="0"/>
          </a:p>
          <a:p>
            <a:endParaRPr lang="en-US" dirty="0"/>
          </a:p>
        </p:txBody>
      </p:sp>
    </p:spTree>
    <p:extLst>
      <p:ext uri="{BB962C8B-B14F-4D97-AF65-F5344CB8AC3E}">
        <p14:creationId xmlns:p14="http://schemas.microsoft.com/office/powerpoint/2010/main" val="3071517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143000"/>
          </a:xfrm>
        </p:spPr>
        <p:txBody>
          <a:bodyPr/>
          <a:lstStyle/>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The advent of online shopping has significantly reshaped customer behavior in Nepal. With the convenience, variety and accessibility offered by online platforms, Nepalese consumers are increasingly turning to the internet to fulfill their shopping needs. This shift has lead to change in preferences, purchasing patterns, and expectation among customers. The research will give the clarity about the factors influencing the customer behavior done through </a:t>
            </a:r>
            <a:r>
              <a:rPr lang="en-US" smtClean="0">
                <a:latin typeface="Times New Roman" panose="02020603050405020304" pitchFamily="18" charset="0"/>
                <a:cs typeface="Times New Roman" panose="02020603050405020304" pitchFamily="18" charset="0"/>
              </a:rPr>
              <a:t>different methodology.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951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6EEC7A-7AEF-C045-8F08-5C40E7D798C9}"/>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xmlns="" id="{0B39D6B6-0988-1648-912C-70F042F4DA55}"/>
              </a:ext>
            </a:extLst>
          </p:cNvPr>
          <p:cNvSpPr>
            <a:spLocks noGrp="1"/>
          </p:cNvSpPr>
          <p:nvPr>
            <p:ph idx="1"/>
          </p:nvPr>
        </p:nvSpPr>
        <p:spPr>
          <a:xfrm>
            <a:off x="1143000" y="1447800"/>
            <a:ext cx="7391401" cy="5029200"/>
          </a:xfrm>
        </p:spPr>
        <p:txBody>
          <a:bodyPr>
            <a:normAutofit fontScale="77500" lnSpcReduction="20000"/>
          </a:bodyPr>
          <a:lstStyle/>
          <a:p>
            <a:r>
              <a:rPr lang="en-US" dirty="0"/>
              <a:t>Baber, A., Rasheed, A., Sajjad, M. (2014). Factors Influencing Online Shopping Behavior of</a:t>
            </a:r>
          </a:p>
          <a:p>
            <a:r>
              <a:rPr lang="en-US" dirty="0"/>
              <a:t>Consumers. Journal of Basic and Applied Scientific Research. 4(4), 314-320.</a:t>
            </a:r>
          </a:p>
          <a:p>
            <a:r>
              <a:rPr lang="en-US" dirty="0"/>
              <a:t>Chawla, M., Khan, M.N., &amp;</a:t>
            </a:r>
            <a:r>
              <a:rPr lang="en-US" dirty="0" err="1"/>
              <a:t>amp;amp</a:t>
            </a:r>
            <a:r>
              <a:rPr lang="en-US" dirty="0"/>
              <a:t>; Pandey, A. (2016). Online Buying </a:t>
            </a:r>
            <a:r>
              <a:rPr lang="en-US" dirty="0" err="1"/>
              <a:t>Behaviour</a:t>
            </a:r>
            <a:r>
              <a:rPr lang="en-US" dirty="0"/>
              <a:t>: A Brief Review</a:t>
            </a:r>
          </a:p>
          <a:p>
            <a:r>
              <a:rPr lang="en-US" dirty="0"/>
              <a:t>and Update. Journal of Management &amp;</a:t>
            </a:r>
            <a:r>
              <a:rPr lang="en-US" dirty="0" err="1"/>
              <a:t>amp;amp</a:t>
            </a:r>
            <a:r>
              <a:rPr lang="en-US" dirty="0"/>
              <a:t>; Research, 9(2/4), ISSN 0974-497.</a:t>
            </a:r>
          </a:p>
          <a:p>
            <a:r>
              <a:rPr lang="en-US" dirty="0" err="1"/>
              <a:t>Gozukara</a:t>
            </a:r>
            <a:r>
              <a:rPr lang="en-US" dirty="0"/>
              <a:t>, E., </a:t>
            </a:r>
            <a:r>
              <a:rPr lang="en-US" dirty="0" err="1"/>
              <a:t>Ozyer</a:t>
            </a:r>
            <a:r>
              <a:rPr lang="en-US" dirty="0"/>
              <a:t>, Y., </a:t>
            </a:r>
            <a:r>
              <a:rPr lang="en-US" dirty="0" err="1"/>
              <a:t>Kocoglu</a:t>
            </a:r>
            <a:r>
              <a:rPr lang="en-US" dirty="0"/>
              <a:t>, I. (2014). THE MODERATING EFFECTS OF</a:t>
            </a:r>
          </a:p>
          <a:p>
            <a:r>
              <a:rPr lang="en-US" dirty="0"/>
              <a:t>PERCEIVED USE AND PERCEIVED RISK IN ONLINE SHOPPING. Journal of</a:t>
            </a:r>
          </a:p>
          <a:p>
            <a:r>
              <a:rPr lang="en-US" dirty="0"/>
              <a:t>Global Strategic Management. 16, 67-81.</a:t>
            </a:r>
          </a:p>
          <a:p>
            <a:r>
              <a:rPr lang="en-US" dirty="0" err="1"/>
              <a:t>Iconaru</a:t>
            </a:r>
            <a:r>
              <a:rPr lang="en-US" dirty="0"/>
              <a:t>, C., </a:t>
            </a:r>
            <a:r>
              <a:rPr lang="en-US" dirty="0" err="1"/>
              <a:t>Perju</a:t>
            </a:r>
            <a:r>
              <a:rPr lang="en-US" dirty="0"/>
              <a:t>, A., </a:t>
            </a:r>
            <a:r>
              <a:rPr lang="en-US" dirty="0" err="1"/>
              <a:t>Macovei</a:t>
            </a:r>
            <a:r>
              <a:rPr lang="en-US" dirty="0"/>
              <a:t> </a:t>
            </a:r>
            <a:r>
              <a:rPr lang="en-US" dirty="0" err="1"/>
              <a:t>Octv</a:t>
            </a:r>
            <a:r>
              <a:rPr lang="en-US" dirty="0"/>
              <a:t>, I. (2013). The Influence of Perceived Risk on</a:t>
            </a:r>
          </a:p>
          <a:p>
            <a:r>
              <a:rPr lang="en-US" dirty="0"/>
              <a:t>Consumer’s Intention to Buy Online: A Meta-Analysis of Empirical Results. Doctoral</a:t>
            </a:r>
          </a:p>
          <a:p>
            <a:pPr marL="0" indent="0">
              <a:buNone/>
            </a:pPr>
            <a:r>
              <a:rPr lang="en-US" dirty="0"/>
              <a:t>Li, N., &amp;</a:t>
            </a:r>
            <a:r>
              <a:rPr lang="en-US" dirty="0" err="1"/>
              <a:t>amp;amp</a:t>
            </a:r>
            <a:r>
              <a:rPr lang="en-US" dirty="0"/>
              <a:t>; Zhang, P. (2002). Consumer online shopping attitude and behavior: An</a:t>
            </a:r>
          </a:p>
          <a:p>
            <a:r>
              <a:rPr lang="en-US" dirty="0"/>
              <a:t>assessment of research. Information system proceedings of English Americas Conference. 508-</a:t>
            </a:r>
          </a:p>
          <a:p>
            <a:r>
              <a:rPr lang="en-US" dirty="0"/>
              <a:t>517</a:t>
            </a:r>
          </a:p>
          <a:p>
            <a:r>
              <a:rPr lang="en-US" dirty="0"/>
              <a:t>Mittal, A. (2013). E-commerce: It’s Impact on Consumer Behavior. Global Journal of</a:t>
            </a:r>
          </a:p>
          <a:p>
            <a:r>
              <a:rPr lang="en-US" dirty="0"/>
              <a:t>Management and Business Studies, 3(2), 131-138.</a:t>
            </a:r>
          </a:p>
        </p:txBody>
      </p:sp>
    </p:spTree>
    <p:extLst>
      <p:ext uri="{BB962C8B-B14F-4D97-AF65-F5344CB8AC3E}">
        <p14:creationId xmlns:p14="http://schemas.microsoft.com/office/powerpoint/2010/main" val="418575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1710DD1-8193-5E4D-B926-389771F1CA3B}"/>
              </a:ext>
            </a:extLst>
          </p:cNvPr>
          <p:cNvSpPr>
            <a:spLocks noGrp="1"/>
          </p:cNvSpPr>
          <p:nvPr>
            <p:ph idx="1"/>
          </p:nvPr>
        </p:nvSpPr>
        <p:spPr>
          <a:xfrm>
            <a:off x="609600" y="3048000"/>
            <a:ext cx="7391400" cy="2177422"/>
          </a:xfrm>
        </p:spPr>
        <p:txBody>
          <a:bodyPr/>
          <a:lstStyle/>
          <a:p>
            <a:pPr marL="0" indent="0" algn="ctr">
              <a:buNone/>
            </a:pPr>
            <a:r>
              <a:rPr lang="en-US" dirty="0"/>
              <a:t>                   </a:t>
            </a:r>
            <a:r>
              <a:rPr lang="en-US" sz="6000" dirty="0"/>
              <a:t>Thank You </a:t>
            </a:r>
          </a:p>
        </p:txBody>
      </p:sp>
    </p:spTree>
    <p:extLst>
      <p:ext uri="{BB962C8B-B14F-4D97-AF65-F5344CB8AC3E}">
        <p14:creationId xmlns:p14="http://schemas.microsoft.com/office/powerpoint/2010/main" val="375556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599" y="609600"/>
            <a:ext cx="6347713" cy="533400"/>
          </a:xfrm>
        </p:spPr>
        <p:txBody>
          <a:bodyPr>
            <a:noAutofit/>
          </a:bodyPr>
          <a:lstStyle/>
          <a:p>
            <a:r>
              <a:rPr lang="en-US" sz="3200" dirty="0">
                <a:latin typeface="Times New Roman" panose="02020603050405020304" pitchFamily="18" charset="0"/>
                <a:cs typeface="Times New Roman" panose="02020603050405020304" pitchFamily="18" charset="0"/>
              </a:rPr>
              <a:t>Background</a:t>
            </a:r>
          </a:p>
        </p:txBody>
      </p:sp>
      <p:sp>
        <p:nvSpPr>
          <p:cNvPr id="5" name="Content Placeholder 4"/>
          <p:cNvSpPr>
            <a:spLocks noGrp="1"/>
          </p:cNvSpPr>
          <p:nvPr>
            <p:ph idx="1"/>
          </p:nvPr>
        </p:nvSpPr>
        <p:spPr>
          <a:xfrm>
            <a:off x="1948249" y="1143000"/>
            <a:ext cx="6591985" cy="5486400"/>
          </a:xfrm>
        </p:spPr>
        <p:txBody>
          <a:bodyPr>
            <a:noAutofit/>
          </a:bodyPr>
          <a:lstStyle/>
          <a:p>
            <a:r>
              <a:rPr lang="en-US" dirty="0">
                <a:latin typeface="Times New Roman" panose="02020603050405020304" pitchFamily="18" charset="0"/>
                <a:cs typeface="Times New Roman" panose="02020603050405020304" pitchFamily="18" charset="0"/>
              </a:rPr>
              <a:t>Marketplace is fast turning into e-marketplace. From needle to ship, everything is being sold and bought on the internet. While whole world has been dominated by e-commerce, Nepal has also seen significant growth in recent years in this field.</a:t>
            </a:r>
          </a:p>
          <a:p>
            <a:r>
              <a:rPr lang="en-US" dirty="0">
                <a:latin typeface="Times New Roman" panose="02020603050405020304" pitchFamily="18" charset="0"/>
                <a:cs typeface="Times New Roman" panose="02020603050405020304" pitchFamily="18" charset="0"/>
              </a:rPr>
              <a:t>While the e-commerce industry in Nepal is still developing, several online platforms like </a:t>
            </a:r>
            <a:r>
              <a:rPr lang="en-US" dirty="0" err="1">
                <a:latin typeface="Times New Roman" panose="02020603050405020304" pitchFamily="18" charset="0"/>
                <a:cs typeface="Times New Roman" panose="02020603050405020304" pitchFamily="18" charset="0"/>
              </a:rPr>
              <a:t>Daraz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Gyapu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Sastodeal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Myntra</a:t>
            </a:r>
            <a:r>
              <a:rPr lang="en-US" dirty="0">
                <a:latin typeface="Times New Roman" panose="02020603050405020304" pitchFamily="18" charset="0"/>
                <a:cs typeface="Times New Roman" panose="02020603050405020304" pitchFamily="18" charset="0"/>
              </a:rPr>
              <a:t>  have emerged to cater the growing demand</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Online shopping is a form of electronic commerce which allows consumers to directly buy goods or services from a seller over the Internet using a web browser or a mobile </a:t>
            </a:r>
            <a:r>
              <a:rPr lang="en-US" dirty="0" smtClean="0">
                <a:latin typeface="Times New Roman" panose="02020603050405020304" pitchFamily="18" charset="0"/>
                <a:cs typeface="Times New Roman" panose="02020603050405020304" pitchFamily="18" charset="0"/>
              </a:rPr>
              <a:t>app</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Online shopping has been increasingly popular in recent years due to its convenience, accessibility and flexibility. The e-commerce market in Nepal is still small but growing very fast. The e-commerce market  in Nepal is worth around $25 million.</a:t>
            </a:r>
          </a:p>
          <a:p>
            <a:r>
              <a:rPr lang="en-US" dirty="0">
                <a:latin typeface="Times New Roman" panose="02020603050405020304" pitchFamily="18" charset="0"/>
                <a:cs typeface="Times New Roman" panose="02020603050405020304" pitchFamily="18" charset="0"/>
              </a:rPr>
              <a:t>Online shopping has had a profound impact on consumer buying behavior and also on the economy of Nepal. Development of digital payment </a:t>
            </a:r>
            <a:r>
              <a:rPr lang="en-US" dirty="0" smtClean="0">
                <a:latin typeface="Times New Roman" panose="02020603050405020304" pitchFamily="18" charset="0"/>
                <a:cs typeface="Times New Roman" panose="02020603050405020304" pitchFamily="18" charset="0"/>
              </a:rPr>
              <a:t>systems </a:t>
            </a:r>
            <a:r>
              <a:rPr lang="en-US" dirty="0">
                <a:latin typeface="Times New Roman" panose="02020603050405020304" pitchFamily="18" charset="0"/>
                <a:cs typeface="Times New Roman" panose="02020603050405020304" pitchFamily="18" charset="0"/>
              </a:rPr>
              <a:t>has proven to be an aid for the development of online shopping in Nepal.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762000"/>
            <a:ext cx="6347714" cy="5791199"/>
          </a:xfrm>
        </p:spPr>
        <p:txBody>
          <a:bodyPr/>
          <a:lstStyle/>
          <a:p>
            <a:pPr marL="0" indent="0">
              <a:buNone/>
            </a:pPr>
            <a:r>
              <a:rPr lang="en-US" dirty="0">
                <a:latin typeface="Times New Roman" panose="02020603050405020304" pitchFamily="18" charset="0"/>
                <a:cs typeface="Times New Roman" panose="02020603050405020304" pitchFamily="18" charset="0"/>
              </a:rPr>
              <a:t>The e-commerce market  in Nepal is worth around $25 million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Nepal is the 79th largest market for </a:t>
            </a:r>
            <a:r>
              <a:rPr lang="en-US" dirty="0" smtClean="0">
                <a:latin typeface="Times New Roman" panose="02020603050405020304" pitchFamily="18" charset="0"/>
                <a:cs typeface="Times New Roman" panose="02020603050405020304" pitchFamily="18" charset="0"/>
              </a:rPr>
              <a:t>e-Commerce </a:t>
            </a:r>
            <a:r>
              <a:rPr lang="en-US" dirty="0">
                <a:latin typeface="Times New Roman" panose="02020603050405020304" pitchFamily="18" charset="0"/>
                <a:cs typeface="Times New Roman" panose="02020603050405020304" pitchFamily="18" charset="0"/>
              </a:rPr>
              <a:t>with a predicted revenue of US$679.7 million by 2024.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Revenue is expected to show a compound annual growth rate (CAGR 2024-2028) of 3.2%, resulting in a projected market volume of US$771.2 million by 2028.</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More than 40,000 registered commercial website in Nepal.</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4267200"/>
            <a:ext cx="3962400" cy="2285999"/>
          </a:xfrm>
          <a:prstGeom prst="rect">
            <a:avLst/>
          </a:prstGeom>
        </p:spPr>
      </p:pic>
    </p:spTree>
    <p:extLst>
      <p:ext uri="{BB962C8B-B14F-4D97-AF65-F5344CB8AC3E}">
        <p14:creationId xmlns:p14="http://schemas.microsoft.com/office/powerpoint/2010/main" val="2344975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2160590"/>
            <a:ext cx="6705601" cy="3880773"/>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WHAT FACTORS HAVE INFLUENCED YOU TO  SHIFT  </a:t>
            </a:r>
          </a:p>
          <a:p>
            <a:pPr marL="0" indent="0">
              <a:buNone/>
            </a:pPr>
            <a:r>
              <a:rPr lang="en-US" b="1" dirty="0" smtClean="0">
                <a:latin typeface="Times New Roman" panose="02020603050405020304" pitchFamily="18" charset="0"/>
                <a:cs typeface="Times New Roman" panose="02020603050405020304" pitchFamily="18" charset="0"/>
              </a:rPr>
              <a:t>                                             FROM </a:t>
            </a: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TRADITIONAL/ OFFLINE SHOPPING </a:t>
            </a:r>
          </a:p>
          <a:p>
            <a:pPr marL="0" indent="0">
              <a:buNone/>
            </a:pPr>
            <a:r>
              <a:rPr lang="en-US" b="1" dirty="0" smtClean="0">
                <a:latin typeface="Times New Roman" panose="02020603050405020304" pitchFamily="18" charset="0"/>
                <a:cs typeface="Times New Roman" panose="02020603050405020304" pitchFamily="18" charset="0"/>
              </a:rPr>
              <a:t>                                               TO</a:t>
            </a:r>
          </a:p>
          <a:p>
            <a:pPr marL="0" indent="0" algn="ctr">
              <a:buNone/>
            </a:pPr>
            <a:r>
              <a:rPr lang="en-US" b="1" dirty="0" smtClean="0">
                <a:latin typeface="Times New Roman" panose="02020603050405020304" pitchFamily="18" charset="0"/>
                <a:cs typeface="Times New Roman" panose="02020603050405020304" pitchFamily="18" charset="0"/>
              </a:rPr>
              <a:t> ONLINE SHOPPING?</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277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404" y="762000"/>
            <a:ext cx="6347713" cy="838200"/>
          </a:xfrm>
        </p:spPr>
        <p:txBody>
          <a:bodyPr>
            <a:normAutofit fontScale="90000"/>
          </a:bodyPr>
          <a:lstStyle/>
          <a:p>
            <a:r>
              <a:rPr lang="en-US" sz="3200" dirty="0">
                <a:latin typeface="Times New Roman" panose="02020603050405020304" pitchFamily="18" charset="0"/>
                <a:cs typeface="Times New Roman" panose="02020603050405020304" pitchFamily="18" charset="0"/>
              </a:rPr>
              <a:t>Statement of Problem</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0404" y="1600200"/>
            <a:ext cx="6347714" cy="3880773"/>
          </a:xfrm>
        </p:spPr>
        <p:txBody>
          <a:bodyPr>
            <a:normAutofit/>
          </a:bodyPr>
          <a:lstStyle/>
          <a:p>
            <a:pPr>
              <a:lnSpc>
                <a:spcPct val="110000"/>
              </a:lnSpc>
            </a:pPr>
            <a:r>
              <a:rPr lang="en-US" dirty="0">
                <a:latin typeface="Times New Roman" panose="02020603050405020304" pitchFamily="18" charset="0"/>
                <a:cs typeface="Times New Roman" panose="02020603050405020304" pitchFamily="18" charset="0"/>
              </a:rPr>
              <a:t>How online shopping has impacted the consumer buying behavior?</a:t>
            </a:r>
          </a:p>
          <a:p>
            <a:pPr>
              <a:lnSpc>
                <a:spcPct val="110000"/>
              </a:lnSpc>
            </a:pPr>
            <a:r>
              <a:rPr lang="en-IN" dirty="0">
                <a:latin typeface="Times New Roman" panose="02020603050405020304" pitchFamily="18" charset="0"/>
                <a:cs typeface="Times New Roman" panose="02020603050405020304" pitchFamily="18" charset="0"/>
              </a:rPr>
              <a:t>How perceived benefits of online shopping influences online buying behaviour?</a:t>
            </a:r>
          </a:p>
          <a:p>
            <a:pPr>
              <a:lnSpc>
                <a:spcPct val="110000"/>
              </a:lnSpc>
            </a:pPr>
            <a:r>
              <a:rPr lang="en-IN" dirty="0">
                <a:latin typeface="Times New Roman" panose="02020603050405020304" pitchFamily="18" charset="0"/>
                <a:cs typeface="Times New Roman" panose="02020603050405020304" pitchFamily="18" charset="0"/>
              </a:rPr>
              <a:t> What are the factors affecting consumers’ perception toward online shopping in Kathmandu valley?</a:t>
            </a:r>
          </a:p>
          <a:p>
            <a:pPr>
              <a:lnSpc>
                <a:spcPct val="110000"/>
              </a:lnSpc>
            </a:pPr>
            <a:r>
              <a:rPr lang="en-US" dirty="0">
                <a:solidFill>
                  <a:schemeClr val="tx1"/>
                </a:solidFill>
                <a:latin typeface="Times New Roman" panose="02020603050405020304" pitchFamily="18" charset="0"/>
                <a:cs typeface="Times New Roman" panose="02020603050405020304" pitchFamily="18" charset="0"/>
              </a:rPr>
              <a:t>What are the key factors to consider in understanding the awareness, perception, preference, and expectation of different age groups towards online shopping?</a:t>
            </a:r>
          </a:p>
          <a:p>
            <a:pPr marL="0" indent="0">
              <a:buNone/>
            </a:pPr>
            <a:r>
              <a:rPr lang="en-US" dirty="0"/>
              <a:t/>
            </a:r>
            <a:br>
              <a:rPr lang="en-US" dirty="0"/>
            </a:br>
            <a:endParaRPr lang="en-IN" dirty="0"/>
          </a:p>
          <a:p>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8370F0-EB1D-1047-81CD-BAE24AE55E4C}"/>
              </a:ext>
            </a:extLst>
          </p:cNvPr>
          <p:cNvSpPr>
            <a:spLocks noGrp="1"/>
          </p:cNvSpPr>
          <p:nvPr>
            <p:ph type="ctrTitle"/>
          </p:nvPr>
        </p:nvSpPr>
        <p:spPr>
          <a:xfrm>
            <a:off x="838200" y="967740"/>
            <a:ext cx="3505200" cy="864632"/>
          </a:xfrm>
        </p:spPr>
        <p:txBody>
          <a:bodyPr>
            <a:normAutofit fontScale="90000"/>
          </a:bodyPr>
          <a:lstStyle/>
          <a:p>
            <a:r>
              <a:rPr lang="en-IN" sz="4500" dirty="0">
                <a:latin typeface="Times New Roman,Bold" pitchFamily="2" charset="0"/>
              </a:rPr>
              <a:t>    </a:t>
            </a:r>
            <a:r>
              <a:rPr lang="en-IN" sz="4500" b="1" dirty="0">
                <a:latin typeface="Times New Roman,Bold" pitchFamily="2" charset="0"/>
              </a:rPr>
              <a:t> </a:t>
            </a:r>
            <a:r>
              <a:rPr lang="en-IN" sz="4500" dirty="0">
                <a:latin typeface="Times New Roman,Bold" pitchFamily="2" charset="0"/>
              </a:rPr>
              <a:t> </a:t>
            </a:r>
            <a:r>
              <a:rPr lang="en-IN" dirty="0"/>
              <a:t/>
            </a:r>
            <a:br>
              <a:rPr lang="en-IN" dirty="0"/>
            </a:br>
            <a:r>
              <a:rPr lang="en-IN" sz="4000" dirty="0">
                <a:latin typeface="Times New Roman" panose="02020603050405020304" pitchFamily="18" charset="0"/>
                <a:cs typeface="Times New Roman" panose="02020603050405020304" pitchFamily="18" charset="0"/>
              </a:rPr>
              <a:t>Objectives</a:t>
            </a:r>
            <a:endParaRPr lang="en-US"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888286F0-BFA5-7C49-AB87-DEBDFD5D90CA}"/>
              </a:ext>
            </a:extLst>
          </p:cNvPr>
          <p:cNvSpPr>
            <a:spLocks noGrp="1"/>
          </p:cNvSpPr>
          <p:nvPr>
            <p:ph type="subTitle" idx="1"/>
          </p:nvPr>
        </p:nvSpPr>
        <p:spPr>
          <a:xfrm>
            <a:off x="1371600" y="2133600"/>
            <a:ext cx="6858000" cy="3200399"/>
          </a:xfrm>
        </p:spPr>
        <p:txBody>
          <a:bodyPr>
            <a:normAutofit/>
          </a:bodyPr>
          <a:lstStyle/>
          <a:p>
            <a:pPr algn="l">
              <a:buFont typeface="+mj-lt"/>
              <a:buAutoNum type="arabicPeriod"/>
            </a:pPr>
            <a:r>
              <a:rPr lang="en-IN" dirty="0">
                <a:solidFill>
                  <a:schemeClr val="tx1"/>
                </a:solidFill>
                <a:latin typeface="Times New Roman" panose="02020603050405020304" pitchFamily="18" charset="0"/>
              </a:rPr>
              <a:t>The primary objective of this study is to identify the impact of online shopping on consumer behaviour. </a:t>
            </a:r>
          </a:p>
          <a:p>
            <a:pPr algn="l">
              <a:buFont typeface="+mj-lt"/>
              <a:buAutoNum type="arabicPeriod"/>
            </a:pPr>
            <a:r>
              <a:rPr lang="en-IN" dirty="0">
                <a:solidFill>
                  <a:schemeClr val="tx1"/>
                </a:solidFill>
                <a:latin typeface="Times New Roman" panose="02020603050405020304" pitchFamily="18" charset="0"/>
              </a:rPr>
              <a:t>To assess how perceived benefits of online shopping influences online buying behaviour. </a:t>
            </a:r>
          </a:p>
          <a:p>
            <a:pPr algn="l">
              <a:buFont typeface="+mj-lt"/>
              <a:buAutoNum type="arabicPeriod"/>
            </a:pPr>
            <a:r>
              <a:rPr lang="en-IN" dirty="0">
                <a:solidFill>
                  <a:schemeClr val="tx1"/>
                </a:solidFill>
                <a:latin typeface="Times New Roman" panose="02020603050405020304" pitchFamily="18" charset="0"/>
              </a:rPr>
              <a:t>To find out the most important factor affecting consumers’ perception toward online  shopping in Kathmandu valley. </a:t>
            </a:r>
          </a:p>
          <a:p>
            <a:pPr algn="l">
              <a:buFont typeface="+mj-lt"/>
              <a:buAutoNum type="arabicPeriod"/>
            </a:pPr>
            <a:r>
              <a:rPr lang="en-IN" dirty="0">
                <a:solidFill>
                  <a:schemeClr val="tx1"/>
                </a:solidFill>
                <a:latin typeface="Times New Roman" panose="02020603050405020304" pitchFamily="18" charset="0"/>
              </a:rPr>
              <a:t>To understand the awareness, perception, preference and expectation from online shopping   across the various age groups. </a:t>
            </a:r>
          </a:p>
          <a:p>
            <a:endParaRPr lang="en-US" dirty="0"/>
          </a:p>
        </p:txBody>
      </p:sp>
    </p:spTree>
    <p:extLst>
      <p:ext uri="{BB962C8B-B14F-4D97-AF65-F5344CB8AC3E}">
        <p14:creationId xmlns:p14="http://schemas.microsoft.com/office/powerpoint/2010/main" val="3408732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54131A-2F56-234A-A212-920366462F9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Research Methodology</a:t>
            </a:r>
          </a:p>
        </p:txBody>
      </p:sp>
      <p:sp>
        <p:nvSpPr>
          <p:cNvPr id="3" name="Content Placeholder 2">
            <a:extLst>
              <a:ext uri="{FF2B5EF4-FFF2-40B4-BE49-F238E27FC236}">
                <a16:creationId xmlns:a16="http://schemas.microsoft.com/office/drawing/2014/main" xmlns="" id="{729C460A-8A1F-A143-B1EE-190556B949D8}"/>
              </a:ext>
            </a:extLst>
          </p:cNvPr>
          <p:cNvSpPr>
            <a:spLocks noGrp="1"/>
          </p:cNvSpPr>
          <p:nvPr>
            <p:ph idx="1"/>
          </p:nvPr>
        </p:nvSpPr>
        <p:spPr>
          <a:xfrm>
            <a:off x="628650" y="1959910"/>
            <a:ext cx="7886700" cy="4745690"/>
          </a:xfrm>
        </p:spPr>
        <p:txBody>
          <a:bodyPr>
            <a:normAutofit fontScale="62500" lnSpcReduction="20000"/>
          </a:bodyPr>
          <a:lstStyle/>
          <a:p>
            <a:r>
              <a:rPr lang="en-IN" sz="2900" dirty="0">
                <a:latin typeface="Times New Roman" panose="02020603050405020304" pitchFamily="18" charset="0"/>
                <a:ea typeface="Times New Roman" panose="02020603050405020304" pitchFamily="18" charset="0"/>
              </a:rPr>
              <a:t>This chapter will provide the detail methodological framework about how the data will be collected and analysed in order to solve the research question.</a:t>
            </a:r>
          </a:p>
          <a:p>
            <a:pPr>
              <a:buFont typeface="Wingdings" panose="05000000000000000000" pitchFamily="2" charset="2"/>
              <a:buChar char="v"/>
            </a:pPr>
            <a:r>
              <a:rPr lang="en-IN" sz="2900" dirty="0">
                <a:latin typeface="Times New Roman" panose="02020603050405020304" pitchFamily="18" charset="0"/>
              </a:rPr>
              <a:t>Research design</a:t>
            </a:r>
          </a:p>
          <a:p>
            <a:pPr>
              <a:lnSpc>
                <a:spcPct val="170000"/>
              </a:lnSpc>
            </a:pPr>
            <a:r>
              <a:rPr lang="en-IN" sz="2900" dirty="0">
                <a:latin typeface="Times New Roman" panose="02020603050405020304" pitchFamily="18" charset="0"/>
              </a:rPr>
              <a:t>Descriptive research design</a:t>
            </a:r>
          </a:p>
          <a:p>
            <a:pPr>
              <a:buFont typeface="Wingdings" panose="05000000000000000000" pitchFamily="2" charset="2"/>
              <a:buChar char="v"/>
            </a:pPr>
            <a:r>
              <a:rPr lang="en-IN" sz="2900" dirty="0" smtClean="0">
                <a:latin typeface="Times New Roman" panose="02020603050405020304" pitchFamily="18" charset="0"/>
              </a:rPr>
              <a:t>Sources </a:t>
            </a:r>
            <a:r>
              <a:rPr lang="en-IN" sz="2900" dirty="0">
                <a:latin typeface="Times New Roman" panose="02020603050405020304" pitchFamily="18" charset="0"/>
              </a:rPr>
              <a:t>of data</a:t>
            </a:r>
          </a:p>
          <a:p>
            <a:r>
              <a:rPr lang="en-IN" sz="2900" dirty="0">
                <a:latin typeface="Times New Roman" panose="02020603050405020304" pitchFamily="18" charset="0"/>
              </a:rPr>
              <a:t>Primary data</a:t>
            </a:r>
          </a:p>
          <a:p>
            <a:r>
              <a:rPr lang="en-IN" sz="2900" dirty="0">
                <a:latin typeface="Times New Roman" panose="02020603050405020304" pitchFamily="18" charset="0"/>
              </a:rPr>
              <a:t>Secondary data</a:t>
            </a:r>
          </a:p>
          <a:p>
            <a:pPr>
              <a:buFont typeface="Wingdings" panose="05000000000000000000" pitchFamily="2" charset="2"/>
              <a:buChar char="v"/>
            </a:pPr>
            <a:r>
              <a:rPr lang="en-IN" sz="2900" dirty="0">
                <a:latin typeface="Times New Roman" panose="02020603050405020304" pitchFamily="18" charset="0"/>
              </a:rPr>
              <a:t>Population and sampling</a:t>
            </a:r>
          </a:p>
          <a:p>
            <a:pPr>
              <a:buFont typeface="Wingdings" panose="05000000000000000000" pitchFamily="2" charset="2"/>
              <a:buChar char="v"/>
            </a:pPr>
            <a:r>
              <a:rPr lang="en-IN" sz="2900" dirty="0">
                <a:latin typeface="Times New Roman" panose="02020603050405020304" pitchFamily="18" charset="0"/>
              </a:rPr>
              <a:t>Method of data collection </a:t>
            </a:r>
          </a:p>
          <a:p>
            <a:r>
              <a:rPr lang="en-IN" sz="2900" dirty="0">
                <a:latin typeface="Times New Roman" panose="02020603050405020304" pitchFamily="18" charset="0"/>
              </a:rPr>
              <a:t>Questionnaires</a:t>
            </a:r>
          </a:p>
          <a:p>
            <a:pPr>
              <a:buFont typeface="Wingdings" panose="05000000000000000000" pitchFamily="2" charset="2"/>
              <a:buChar char="v"/>
            </a:pPr>
            <a:r>
              <a:rPr lang="en-IN" sz="2900" dirty="0">
                <a:latin typeface="Times New Roman" panose="02020603050405020304" pitchFamily="18" charset="0"/>
              </a:rPr>
              <a:t>Data analysis</a:t>
            </a:r>
          </a:p>
          <a:p>
            <a:r>
              <a:rPr lang="en-IN" sz="2900" dirty="0">
                <a:latin typeface="Times New Roman" panose="02020603050405020304" pitchFamily="18" charset="0"/>
              </a:rPr>
              <a:t>Pie-chart</a:t>
            </a:r>
          </a:p>
          <a:p>
            <a:r>
              <a:rPr lang="en-IN" sz="2900" dirty="0">
                <a:latin typeface="Times New Roman" panose="02020603050405020304" pitchFamily="18" charset="0"/>
              </a:rPr>
              <a:t>Bar-diagram</a:t>
            </a:r>
          </a:p>
          <a:p>
            <a:pPr marL="0" indent="0">
              <a:buNone/>
            </a:pPr>
            <a:endParaRPr lang="en-IN" sz="2900" dirty="0">
              <a:latin typeface="Times New Roman" panose="02020603050405020304" pitchFamily="18" charset="0"/>
            </a:endParaRPr>
          </a:p>
          <a:p>
            <a:pPr>
              <a:buFont typeface="Wingdings" pitchFamily="2" charset="2"/>
              <a:buChar char="Ø"/>
            </a:pPr>
            <a:endParaRPr lang="en-IN" sz="1350" dirty="0">
              <a:latin typeface="Times New Roman" panose="02020603050405020304" pitchFamily="18" charset="0"/>
            </a:endParaRPr>
          </a:p>
        </p:txBody>
      </p:sp>
    </p:spTree>
    <p:extLst>
      <p:ext uri="{BB962C8B-B14F-4D97-AF65-F5344CB8AC3E}">
        <p14:creationId xmlns:p14="http://schemas.microsoft.com/office/powerpoint/2010/main" val="3509464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A3DE7A-998C-9730-4651-1650C599EDA5}"/>
              </a:ext>
            </a:extLst>
          </p:cNvPr>
          <p:cNvSpPr>
            <a:spLocks noGrp="1"/>
          </p:cNvSpPr>
          <p:nvPr>
            <p:ph type="ctrTitle"/>
          </p:nvPr>
        </p:nvSpPr>
        <p:spPr>
          <a:xfrm>
            <a:off x="969574" y="914400"/>
            <a:ext cx="4267200" cy="396479"/>
          </a:xfrm>
        </p:spPr>
        <p:txBody>
          <a:bodyPr>
            <a:normAutofit/>
          </a:bodyPr>
          <a:lstStyle/>
          <a:p>
            <a:r>
              <a:rPr lang="en-US" sz="2000" dirty="0">
                <a:solidFill>
                  <a:schemeClr val="tx1"/>
                </a:solidFill>
              </a:rPr>
              <a:t>Expected contribution to the field</a:t>
            </a:r>
          </a:p>
        </p:txBody>
      </p:sp>
      <p:sp>
        <p:nvSpPr>
          <p:cNvPr id="3" name="Subtitle 2">
            <a:extLst>
              <a:ext uri="{FF2B5EF4-FFF2-40B4-BE49-F238E27FC236}">
                <a16:creationId xmlns:a16="http://schemas.microsoft.com/office/drawing/2014/main" xmlns="" id="{70240222-EDBC-C966-5639-21F45DEE026E}"/>
              </a:ext>
            </a:extLst>
          </p:cNvPr>
          <p:cNvSpPr>
            <a:spLocks noGrp="1"/>
          </p:cNvSpPr>
          <p:nvPr>
            <p:ph type="subTitle" idx="1"/>
          </p:nvPr>
        </p:nvSpPr>
        <p:spPr>
          <a:xfrm>
            <a:off x="950119" y="2057400"/>
            <a:ext cx="6858000" cy="4267200"/>
          </a:xfrm>
        </p:spPr>
        <p:txBody>
          <a:bodyPr>
            <a:normAutofit/>
          </a:bodyPr>
          <a:lstStyle/>
          <a:p>
            <a:pPr marL="857250" indent="-857250" algn="l">
              <a:buFont typeface="Wingdings" pitchFamily="2" charset="2"/>
              <a:buChar char="Ø"/>
            </a:pPr>
            <a:r>
              <a:rPr lang="en-US" dirty="0">
                <a:solidFill>
                  <a:schemeClr val="tx1"/>
                </a:solidFill>
                <a:latin typeface="Times New Roman" panose="02020603050405020304" pitchFamily="18" charset="0"/>
                <a:cs typeface="Times New Roman" panose="02020603050405020304" pitchFamily="18" charset="0"/>
              </a:rPr>
              <a:t>T</a:t>
            </a:r>
            <a:r>
              <a:rPr lang="en-US" dirty="0" smtClean="0">
                <a:solidFill>
                  <a:schemeClr val="tx1"/>
                </a:solidFill>
                <a:latin typeface="Times New Roman" panose="02020603050405020304" pitchFamily="18" charset="0"/>
                <a:cs typeface="Times New Roman" panose="02020603050405020304" pitchFamily="18" charset="0"/>
              </a:rPr>
              <a:t>his </a:t>
            </a:r>
            <a:r>
              <a:rPr lang="en-US" dirty="0">
                <a:solidFill>
                  <a:schemeClr val="tx1"/>
                </a:solidFill>
                <a:latin typeface="Times New Roman" panose="02020603050405020304" pitchFamily="18" charset="0"/>
                <a:cs typeface="Times New Roman" panose="02020603050405020304" pitchFamily="18" charset="0"/>
              </a:rPr>
              <a:t>study enables to have clear insight about the preference of </a:t>
            </a:r>
            <a:r>
              <a:rPr lang="en-US" dirty="0" smtClean="0">
                <a:solidFill>
                  <a:schemeClr val="tx1"/>
                </a:solidFill>
                <a:latin typeface="Times New Roman" panose="02020603050405020304" pitchFamily="18" charset="0"/>
                <a:cs typeface="Times New Roman" panose="02020603050405020304" pitchFamily="18" charset="0"/>
              </a:rPr>
              <a:t>customers </a:t>
            </a:r>
            <a:r>
              <a:rPr lang="en-US" dirty="0">
                <a:solidFill>
                  <a:schemeClr val="tx1"/>
                </a:solidFill>
                <a:latin typeface="Times New Roman" panose="02020603050405020304" pitchFamily="18" charset="0"/>
                <a:cs typeface="Times New Roman" panose="02020603050405020304" pitchFamily="18" charset="0"/>
              </a:rPr>
              <a:t>towards online  shopping applications.  </a:t>
            </a:r>
          </a:p>
          <a:p>
            <a:pPr marL="857250" indent="-857250" algn="l">
              <a:buFont typeface="Wingdings" pitchFamily="2" charset="2"/>
              <a:buChar char="Ø"/>
            </a:pPr>
            <a:r>
              <a:rPr lang="en-US" dirty="0">
                <a:solidFill>
                  <a:schemeClr val="tx1"/>
                </a:solidFill>
                <a:latin typeface="Times New Roman" panose="02020603050405020304" pitchFamily="18" charset="0"/>
                <a:cs typeface="Times New Roman" panose="02020603050405020304" pitchFamily="18" charset="0"/>
              </a:rPr>
              <a:t>This study will assist the policy makers to formulate necessary policies to regulate online business in Nepal.</a:t>
            </a:r>
          </a:p>
          <a:p>
            <a:pPr marL="857250" indent="-857250" algn="l">
              <a:buFont typeface="Wingdings" pitchFamily="2" charset="2"/>
              <a:buChar char="Ø"/>
            </a:pPr>
            <a:r>
              <a:rPr lang="en-US" dirty="0">
                <a:solidFill>
                  <a:schemeClr val="tx1"/>
                </a:solidFill>
                <a:latin typeface="Times New Roman" panose="02020603050405020304" pitchFamily="18" charset="0"/>
                <a:cs typeface="Times New Roman" panose="02020603050405020304" pitchFamily="18" charset="0"/>
              </a:rPr>
              <a:t>This study </a:t>
            </a:r>
            <a:r>
              <a:rPr lang="en-US" dirty="0" smtClean="0">
                <a:solidFill>
                  <a:schemeClr val="tx1"/>
                </a:solidFill>
                <a:latin typeface="Times New Roman" panose="02020603050405020304" pitchFamily="18" charset="0"/>
                <a:cs typeface="Times New Roman" panose="02020603050405020304" pitchFamily="18" charset="0"/>
              </a:rPr>
              <a:t>will be </a:t>
            </a:r>
            <a:r>
              <a:rPr lang="en-US" dirty="0">
                <a:solidFill>
                  <a:schemeClr val="tx1"/>
                </a:solidFill>
                <a:latin typeface="Times New Roman" panose="02020603050405020304" pitchFamily="18" charset="0"/>
                <a:cs typeface="Times New Roman" panose="02020603050405020304" pitchFamily="18" charset="0"/>
              </a:rPr>
              <a:t>relevant to the present day’s problems and the needs of the public as applications occupy an important position in entertainment, social and political life. </a:t>
            </a:r>
          </a:p>
          <a:p>
            <a:pPr marL="857250" indent="-857250" algn="l">
              <a:buFont typeface="Wingdings" pitchFamily="2" charset="2"/>
              <a:buChar char="Ø"/>
            </a:pPr>
            <a:r>
              <a:rPr lang="en-US" dirty="0">
                <a:solidFill>
                  <a:schemeClr val="tx1"/>
                </a:solidFill>
                <a:latin typeface="Times New Roman" panose="02020603050405020304" pitchFamily="18" charset="0"/>
                <a:cs typeface="Times New Roman" panose="02020603050405020304" pitchFamily="18" charset="0"/>
              </a:rPr>
              <a:t>This study will also help to understand the factors, which influence the consumers to purchase through mobile apps. </a:t>
            </a:r>
          </a:p>
        </p:txBody>
      </p:sp>
    </p:spTree>
    <p:extLst>
      <p:ext uri="{BB962C8B-B14F-4D97-AF65-F5344CB8AC3E}">
        <p14:creationId xmlns:p14="http://schemas.microsoft.com/office/powerpoint/2010/main" val="987500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3E2855-A81D-58C0-9524-8F7787488B87}"/>
              </a:ext>
            </a:extLst>
          </p:cNvPr>
          <p:cNvSpPr>
            <a:spLocks noGrp="1"/>
          </p:cNvSpPr>
          <p:nvPr>
            <p:ph type="title"/>
          </p:nvPr>
        </p:nvSpPr>
        <p:spPr>
          <a:xfrm>
            <a:off x="609599" y="609600"/>
            <a:ext cx="6347713" cy="654955"/>
          </a:xfrm>
        </p:spPr>
        <p:txBody>
          <a:bodyPr>
            <a:normAutofit/>
          </a:bodyPr>
          <a:lstStyle/>
          <a:p>
            <a:r>
              <a:rPr lang="en-US" sz="3200" dirty="0" smtClean="0">
                <a:latin typeface="Times New Roman" panose="02020603050405020304" pitchFamily="18" charset="0"/>
                <a:cs typeface="Times New Roman" panose="02020603050405020304" pitchFamily="18" charset="0"/>
              </a:rPr>
              <a:t>Limitations </a:t>
            </a:r>
            <a:r>
              <a:rPr lang="en-US" sz="3200" dirty="0">
                <a:latin typeface="Times New Roman" panose="02020603050405020304" pitchFamily="18" charset="0"/>
                <a:cs typeface="Times New Roman" panose="02020603050405020304" pitchFamily="18" charset="0"/>
              </a:rPr>
              <a:t>of the </a:t>
            </a:r>
            <a:r>
              <a:rPr lang="en-US" sz="3200" dirty="0" smtClean="0">
                <a:latin typeface="Times New Roman" panose="02020603050405020304" pitchFamily="18" charset="0"/>
                <a:cs typeface="Times New Roman" panose="02020603050405020304" pitchFamily="18" charset="0"/>
              </a:rPr>
              <a:t>study </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3A13E57-2DD4-AFDB-4CFC-5EE436D89D1A}"/>
              </a:ext>
            </a:extLst>
          </p:cNvPr>
          <p:cNvSpPr>
            <a:spLocks noGrp="1"/>
          </p:cNvSpPr>
          <p:nvPr>
            <p:ph idx="1"/>
          </p:nvPr>
        </p:nvSpPr>
        <p:spPr>
          <a:xfrm>
            <a:off x="1371600" y="1264554"/>
            <a:ext cx="6744385" cy="5593445"/>
          </a:xfrm>
        </p:spPr>
        <p:txBody>
          <a:bodyPr>
            <a:noAutofit/>
          </a:bodyPr>
          <a:lstStyle/>
          <a:p>
            <a:pPr algn="just">
              <a:buFont typeface="Wingdings" pitchFamily="2" charset="2"/>
              <a:buChar char="Ø"/>
            </a:pPr>
            <a:r>
              <a:rPr lang="en-US" dirty="0">
                <a:solidFill>
                  <a:schemeClr val="tx1"/>
                </a:solidFill>
                <a:latin typeface="Times New Roman" panose="02020603050405020304" pitchFamily="18" charset="0"/>
                <a:cs typeface="Times New Roman" panose="02020603050405020304" pitchFamily="18" charset="0"/>
              </a:rPr>
              <a:t>The study </a:t>
            </a:r>
            <a:r>
              <a:rPr lang="en-US" dirty="0" smtClean="0">
                <a:solidFill>
                  <a:schemeClr val="tx1"/>
                </a:solidFill>
                <a:latin typeface="Times New Roman" panose="02020603050405020304" pitchFamily="18" charset="0"/>
                <a:cs typeface="Times New Roman" panose="02020603050405020304" pitchFamily="18" charset="0"/>
              </a:rPr>
              <a:t>is </a:t>
            </a:r>
            <a:r>
              <a:rPr lang="en-US" dirty="0">
                <a:solidFill>
                  <a:schemeClr val="tx1"/>
                </a:solidFill>
                <a:latin typeface="Times New Roman" panose="02020603050405020304" pitchFamily="18" charset="0"/>
                <a:cs typeface="Times New Roman" panose="02020603050405020304" pitchFamily="18" charset="0"/>
              </a:rPr>
              <a:t>limited only to Kathmandu valley. Hence, the study </a:t>
            </a:r>
            <a:r>
              <a:rPr lang="en-US" dirty="0" smtClean="0">
                <a:solidFill>
                  <a:schemeClr val="tx1"/>
                </a:solidFill>
                <a:latin typeface="Times New Roman" panose="02020603050405020304" pitchFamily="18" charset="0"/>
                <a:cs typeface="Times New Roman" panose="02020603050405020304" pitchFamily="18" charset="0"/>
              </a:rPr>
              <a:t>will </a:t>
            </a:r>
            <a:r>
              <a:rPr lang="en-US" dirty="0">
                <a:solidFill>
                  <a:schemeClr val="tx1"/>
                </a:solidFill>
                <a:latin typeface="Times New Roman" panose="02020603050405020304" pitchFamily="18" charset="0"/>
                <a:cs typeface="Times New Roman" panose="02020603050405020304" pitchFamily="18" charset="0"/>
              </a:rPr>
              <a:t>not incorporate respondents from all over Nepal.</a:t>
            </a:r>
          </a:p>
          <a:p>
            <a:pPr algn="just">
              <a:buFont typeface="Wingdings" pitchFamily="2" charset="2"/>
              <a:buChar char="Ø"/>
            </a:pPr>
            <a:r>
              <a:rPr lang="en-US" dirty="0">
                <a:solidFill>
                  <a:schemeClr val="tx1"/>
                </a:solidFill>
                <a:latin typeface="Times New Roman" panose="02020603050405020304" pitchFamily="18" charset="0"/>
                <a:cs typeface="Times New Roman" panose="02020603050405020304" pitchFamily="18" charset="0"/>
              </a:rPr>
              <a:t>The study </a:t>
            </a:r>
            <a:r>
              <a:rPr lang="en-US" dirty="0" smtClean="0">
                <a:solidFill>
                  <a:schemeClr val="tx1"/>
                </a:solidFill>
                <a:latin typeface="Times New Roman" panose="02020603050405020304" pitchFamily="18" charset="0"/>
                <a:cs typeface="Times New Roman" panose="02020603050405020304" pitchFamily="18" charset="0"/>
              </a:rPr>
              <a:t>will be </a:t>
            </a:r>
            <a:r>
              <a:rPr lang="en-US" dirty="0">
                <a:solidFill>
                  <a:schemeClr val="tx1"/>
                </a:solidFill>
                <a:latin typeface="Times New Roman" panose="02020603050405020304" pitchFamily="18" charset="0"/>
                <a:cs typeface="Times New Roman" panose="02020603050405020304" pitchFamily="18" charset="0"/>
              </a:rPr>
              <a:t>based on the assumption of linear regression between the dependent and independent variables.</a:t>
            </a:r>
          </a:p>
          <a:p>
            <a:pPr algn="just">
              <a:buFont typeface="Wingdings" pitchFamily="2" charset="2"/>
              <a:buChar char="Ø"/>
            </a:pPr>
            <a:r>
              <a:rPr lang="en-US" dirty="0">
                <a:solidFill>
                  <a:schemeClr val="tx1"/>
                </a:solidFill>
                <a:latin typeface="Times New Roman" panose="02020603050405020304" pitchFamily="18" charset="0"/>
                <a:cs typeface="Times New Roman" panose="02020603050405020304" pitchFamily="18" charset="0"/>
              </a:rPr>
              <a:t>The study </a:t>
            </a:r>
            <a:r>
              <a:rPr lang="en-US" dirty="0" smtClean="0">
                <a:solidFill>
                  <a:schemeClr val="tx1"/>
                </a:solidFill>
                <a:latin typeface="Times New Roman" panose="02020603050405020304" pitchFamily="18" charset="0"/>
                <a:cs typeface="Times New Roman" panose="02020603050405020304" pitchFamily="18" charset="0"/>
              </a:rPr>
              <a:t>excludes the </a:t>
            </a:r>
            <a:r>
              <a:rPr lang="en-US" dirty="0">
                <a:solidFill>
                  <a:schemeClr val="tx1"/>
                </a:solidFill>
                <a:latin typeface="Times New Roman" panose="02020603050405020304" pitchFamily="18" charset="0"/>
                <a:cs typeface="Times New Roman" panose="02020603050405020304" pitchFamily="18" charset="0"/>
              </a:rPr>
              <a:t>non-linear regression assumption.</a:t>
            </a:r>
          </a:p>
          <a:p>
            <a:pPr algn="just">
              <a:buFont typeface="Wingdings" pitchFamily="2" charset="2"/>
              <a:buChar char="Ø"/>
            </a:pPr>
            <a:r>
              <a:rPr lang="en-US" dirty="0">
                <a:solidFill>
                  <a:schemeClr val="tx1"/>
                </a:solidFill>
                <a:latin typeface="Times New Roman" panose="02020603050405020304" pitchFamily="18" charset="0"/>
                <a:cs typeface="Times New Roman" panose="02020603050405020304" pitchFamily="18" charset="0"/>
              </a:rPr>
              <a:t>Short time duration, within short span of time it is too difficult to analyze the topic.</a:t>
            </a:r>
          </a:p>
          <a:p>
            <a:pPr algn="just">
              <a:buFont typeface="Wingdings" pitchFamily="2" charset="2"/>
              <a:buChar char="Ø"/>
            </a:pPr>
            <a:r>
              <a:rPr lang="en-US" dirty="0">
                <a:solidFill>
                  <a:schemeClr val="tx1"/>
                </a:solidFill>
                <a:latin typeface="Times New Roman" panose="02020603050405020304" pitchFamily="18" charset="0"/>
                <a:cs typeface="Times New Roman" panose="02020603050405020304" pitchFamily="18" charset="0"/>
              </a:rPr>
              <a:t> It may also be noted that only primary data are considered for the study purpose. Data analysis conducting secondary is taken into consideration.</a:t>
            </a:r>
          </a:p>
          <a:p>
            <a:pPr algn="just">
              <a:buFont typeface="Wingdings" pitchFamily="2" charset="2"/>
              <a:buChar char="Ø"/>
            </a:pPr>
            <a:r>
              <a:rPr lang="en-US" dirty="0">
                <a:solidFill>
                  <a:schemeClr val="tx1"/>
                </a:solidFill>
                <a:latin typeface="Times New Roman" panose="02020603050405020304" pitchFamily="18" charset="0"/>
                <a:cs typeface="Times New Roman" panose="02020603050405020304" pitchFamily="18" charset="0"/>
              </a:rPr>
              <a:t>Hence, the result of the study </a:t>
            </a:r>
            <a:r>
              <a:rPr lang="en-US" dirty="0" smtClean="0">
                <a:solidFill>
                  <a:schemeClr val="tx1"/>
                </a:solidFill>
                <a:latin typeface="Times New Roman" panose="02020603050405020304" pitchFamily="18" charset="0"/>
                <a:cs typeface="Times New Roman" panose="02020603050405020304" pitchFamily="18" charset="0"/>
              </a:rPr>
              <a:t>will </a:t>
            </a:r>
            <a:r>
              <a:rPr lang="en-US" dirty="0">
                <a:solidFill>
                  <a:schemeClr val="tx1"/>
                </a:solidFill>
                <a:latin typeface="Times New Roman" panose="02020603050405020304" pitchFamily="18" charset="0"/>
                <a:cs typeface="Times New Roman" panose="02020603050405020304" pitchFamily="18" charset="0"/>
              </a:rPr>
              <a:t>not </a:t>
            </a:r>
            <a:r>
              <a:rPr lang="en-US" dirty="0" smtClean="0">
                <a:solidFill>
                  <a:schemeClr val="tx1"/>
                </a:solidFill>
                <a:latin typeface="Times New Roman" panose="02020603050405020304" pitchFamily="18" charset="0"/>
                <a:cs typeface="Times New Roman" panose="02020603050405020304" pitchFamily="18" charset="0"/>
              </a:rPr>
              <a:t>be broad </a:t>
            </a:r>
            <a:r>
              <a:rPr lang="en-US" dirty="0">
                <a:solidFill>
                  <a:schemeClr val="tx1"/>
                </a:solidFill>
                <a:latin typeface="Times New Roman" panose="02020603050405020304" pitchFamily="18" charset="0"/>
                <a:cs typeface="Times New Roman" panose="02020603050405020304" pitchFamily="18" charset="0"/>
              </a:rPr>
              <a:t>and flexible. It is limited to the perception of the consumer</a:t>
            </a:r>
            <a:r>
              <a:rPr lang="en-US" dirty="0">
                <a:solidFill>
                  <a:schemeClr val="tx1"/>
                </a:solidFill>
              </a:rPr>
              <a:t>.</a:t>
            </a:r>
          </a:p>
        </p:txBody>
      </p:sp>
    </p:spTree>
    <p:extLst>
      <p:ext uri="{BB962C8B-B14F-4D97-AF65-F5344CB8AC3E}">
        <p14:creationId xmlns:p14="http://schemas.microsoft.com/office/powerpoint/2010/main" val="1882694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904</TotalTime>
  <Words>1140</Words>
  <Application>Microsoft Office PowerPoint</Application>
  <PresentationFormat>On-screen Show (4:3)</PresentationFormat>
  <Paragraphs>82</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Times New Roman</vt:lpstr>
      <vt:lpstr>Times New Roman,Bold</vt:lpstr>
      <vt:lpstr>Trebuchet MS</vt:lpstr>
      <vt:lpstr>Wingdings</vt:lpstr>
      <vt:lpstr>Wingdings 3</vt:lpstr>
      <vt:lpstr>Facet</vt:lpstr>
      <vt:lpstr>The Evolving Consumer journey: How Online Shopping Reshaped Customer Behavior in Nepal</vt:lpstr>
      <vt:lpstr>Background</vt:lpstr>
      <vt:lpstr>PowerPoint Presentation</vt:lpstr>
      <vt:lpstr>PowerPoint Presentation</vt:lpstr>
      <vt:lpstr>Statement of Problem </vt:lpstr>
      <vt:lpstr>       Objectives</vt:lpstr>
      <vt:lpstr>Research Methodology</vt:lpstr>
      <vt:lpstr>Expected contribution to the field</vt:lpstr>
      <vt:lpstr>Limitations of the study </vt:lpstr>
      <vt:lpstr>Delimitation</vt:lpstr>
      <vt:lpstr>Conclusion</vt:lpstr>
      <vt:lpstr>Reference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user</dc:creator>
  <cp:lastModifiedBy>H P</cp:lastModifiedBy>
  <cp:revision>49</cp:revision>
  <dcterms:created xsi:type="dcterms:W3CDTF">2023-07-03T16:14:28Z</dcterms:created>
  <dcterms:modified xsi:type="dcterms:W3CDTF">2024-04-11T13:03:37Z</dcterms:modified>
</cp:coreProperties>
</file>