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413165"/>
            <a:ext cx="8915399" cy="1016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CAPITAL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983345"/>
            <a:ext cx="8915399" cy="35560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Pratistha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Dulal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Pragya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Dulal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Prabina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Shrestha</a:t>
            </a:r>
          </a:p>
          <a:p>
            <a:pPr algn="r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Apekshya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Adhikari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Sameer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Taja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6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cost that a business incurs to finance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cost of borrowing money from creditors, or raising it from investors through equity financing, compared to the expected returns on an investment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company’s calculation of the minimum return that would be necessary in order to justify undertaking a capital budgeting projects, such as building a new factory.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sources of capital of a firm must be in form of preference shares, equity shares, debt and retained earnings.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Simply, Cost Of Capital of a firm is the weighted average cost of their different sources of financing.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Cost Of Capital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structure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competitiveness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1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Capital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Debt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interest rate paid for the outstanding debts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 interest rate and fees associated with loans, bonds etc.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company issue bond at interest rate of 5%,  then the cost of debt capital will be 5% which means the company must earn 5% return on its investment in order to compensate its bondholders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59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Equity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equity financing to raise capital( issue shares of its stock to raise capital)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company issue share at 50/share and investor expect to earn 5% return the cost of equity is 5% which means company must earn at least 5% return to compensate the investors.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vary depending on factors like company’s financial performance, industry trends, market conditions.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to calculate WACC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WACC=(E/V *Re) + (D/V *Rd * (1-Tc))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E= Market value of company’s equity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 Market value of company’s debt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V= Total market value of company’s capital(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equity+debt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Re= cost of equity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Rd= cost of debt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corporate tax rate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3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 WACC is beneficial to any company and its stakeholders. It represents the rate of return that a company must pay for all its financial sources such as debt and equity. A lower WACC means that there is less risk associated with the financing and so the expected return on investment (ROI) will be higher.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8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WACC of Nabil Bank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weight of equity = E / (E + D) = 120403.635 / (120403.635 + 7305.6732) = 0.9428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b) weight of debt = D / (E + D) = 7305.6732 / (120403.635 + 7305.6732) = </a:t>
            </a:r>
            <a:r>
              <a:rPr lang="en-US" dirty="0" smtClean="0"/>
              <a:t>0.0572</a:t>
            </a:r>
            <a:endParaRPr lang="en-US" dirty="0"/>
          </a:p>
          <a:p>
            <a:r>
              <a:rPr lang="en-US" dirty="0"/>
              <a:t>Cost of Equity = 4.234% + 1 * 6% = 10.234</a:t>
            </a:r>
            <a:r>
              <a:rPr lang="en-US" dirty="0" smtClean="0"/>
              <a:t>%</a:t>
            </a:r>
          </a:p>
          <a:p>
            <a:r>
              <a:rPr lang="en-US" dirty="0"/>
              <a:t>Cost of Debt = 30572.254 / 7305.6732 = 418.4728</a:t>
            </a:r>
            <a:r>
              <a:rPr lang="en-US" dirty="0" smtClean="0"/>
              <a:t>%.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5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641149"/>
              </p:ext>
            </p:extLst>
          </p:nvPr>
        </p:nvGraphicFramePr>
        <p:xfrm>
          <a:off x="2592925" y="2126500"/>
          <a:ext cx="8915401" cy="873760"/>
        </p:xfrm>
        <a:graphic>
          <a:graphicData uri="http://schemas.openxmlformats.org/drawingml/2006/table">
            <a:tbl>
              <a:tblPr/>
              <a:tblGrid>
                <a:gridCol w="810491"/>
                <a:gridCol w="810491"/>
                <a:gridCol w="810491"/>
                <a:gridCol w="810491"/>
                <a:gridCol w="810491"/>
                <a:gridCol w="810491"/>
                <a:gridCol w="810491"/>
                <a:gridCol w="810491"/>
                <a:gridCol w="810491"/>
                <a:gridCol w="810491"/>
                <a:gridCol w="810491"/>
              </a:tblGrid>
              <a:tr h="873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WACC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=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E / (E + D)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*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Cost of Equity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+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D / (E + D)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*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Cost of Debt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*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(1 - Tax Rate)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09564"/>
              </p:ext>
            </p:extLst>
          </p:nvPr>
        </p:nvGraphicFramePr>
        <p:xfrm>
          <a:off x="3362033" y="3776980"/>
          <a:ext cx="8142580" cy="873760"/>
        </p:xfrm>
        <a:graphic>
          <a:graphicData uri="http://schemas.openxmlformats.org/drawingml/2006/table">
            <a:tbl>
              <a:tblPr/>
              <a:tblGrid>
                <a:gridCol w="814258"/>
                <a:gridCol w="814258"/>
                <a:gridCol w="814258"/>
                <a:gridCol w="814258"/>
                <a:gridCol w="814258"/>
                <a:gridCol w="814258"/>
                <a:gridCol w="814258"/>
                <a:gridCol w="814258"/>
                <a:gridCol w="814258"/>
                <a:gridCol w="814258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0.9428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10.234%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0.0572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418.4728%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(1 - 30.61%)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43796"/>
              </p:ext>
            </p:extLst>
          </p:nvPr>
        </p:nvGraphicFramePr>
        <p:xfrm>
          <a:off x="3334327" y="4581236"/>
          <a:ext cx="1671782" cy="757382"/>
        </p:xfrm>
        <a:graphic>
          <a:graphicData uri="http://schemas.openxmlformats.org/drawingml/2006/table">
            <a:tbl>
              <a:tblPr/>
              <a:tblGrid>
                <a:gridCol w="835891"/>
                <a:gridCol w="835891"/>
              </a:tblGrid>
              <a:tr h="757382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26.26%</a:t>
                      </a: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852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</TotalTime>
  <Words>493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Wisp</vt:lpstr>
      <vt:lpstr>COST OF CAPITAL</vt:lpstr>
      <vt:lpstr>Meaning</vt:lpstr>
      <vt:lpstr>Significance of Cost Of Capital</vt:lpstr>
      <vt:lpstr>Types of Cost Of Capital</vt:lpstr>
      <vt:lpstr>PowerPoint Presentation</vt:lpstr>
      <vt:lpstr>Formula to calculate WACC</vt:lpstr>
      <vt:lpstr>PowerPoint Presentation</vt:lpstr>
      <vt:lpstr>WACC of Nabil Bank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CAPITAL</dc:title>
  <dc:creator>H P</dc:creator>
  <cp:lastModifiedBy>H P</cp:lastModifiedBy>
  <cp:revision>13</cp:revision>
  <dcterms:created xsi:type="dcterms:W3CDTF">2024-03-26T06:27:13Z</dcterms:created>
  <dcterms:modified xsi:type="dcterms:W3CDTF">2024-03-26T09:51:47Z</dcterms:modified>
</cp:coreProperties>
</file>