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0"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8/29/2018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8/29/2018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8/29/2018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8/29/2018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8/29/2018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flair.training/blogs/hadoop-tutorial/" TargetMode="External"/><Relationship Id="rId2" Type="http://schemas.openxmlformats.org/officeDocument/2006/relationships/hyperlink" Target="https://data-flair.training/blogs/sqoop-introdu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qoop.apache.or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ftp.ntu.edu.tw/MySQL/Downloads/Connector-J/"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ache Sqoop&#10;">
            <a:extLst>
              <a:ext uri="{FF2B5EF4-FFF2-40B4-BE49-F238E27FC236}">
                <a16:creationId xmlns:a16="http://schemas.microsoft.com/office/drawing/2014/main" id="{2DAD01E9-807A-4832-84D6-E063ED50BE37}"/>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4E6DB45-498E-44BB-BEED-72CE41A0DBF1}"/>
              </a:ext>
            </a:extLst>
          </p:cNvPr>
          <p:cNvSpPr/>
          <p:nvPr/>
        </p:nvSpPr>
        <p:spPr>
          <a:xfrm>
            <a:off x="3883786" y="561394"/>
            <a:ext cx="5405987" cy="1569660"/>
          </a:xfrm>
          <a:prstGeom prst="rect">
            <a:avLst/>
          </a:prstGeom>
        </p:spPr>
        <p:txBody>
          <a:bodyPr wrap="square">
            <a:spAutoFit/>
          </a:bodyPr>
          <a:lstStyle/>
          <a:p>
            <a:r>
              <a:rPr lang="en-IN" sz="9600" b="1" dirty="0">
                <a:solidFill>
                  <a:srgbClr val="FFC000"/>
                </a:solidFill>
                <a:latin typeface="Roboto Slab"/>
              </a:rPr>
              <a:t>Apache</a:t>
            </a:r>
          </a:p>
        </p:txBody>
      </p:sp>
    </p:spTree>
    <p:extLst>
      <p:ext uri="{BB962C8B-B14F-4D97-AF65-F5344CB8AC3E}">
        <p14:creationId xmlns:p14="http://schemas.microsoft.com/office/powerpoint/2010/main" val="56165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55E5E-2480-4133-8504-B6188BA6DDF8}"/>
              </a:ext>
            </a:extLst>
          </p:cNvPr>
          <p:cNvSpPr>
            <a:spLocks noGrp="1"/>
          </p:cNvSpPr>
          <p:nvPr>
            <p:ph idx="1"/>
          </p:nvPr>
        </p:nvSpPr>
        <p:spPr>
          <a:xfrm>
            <a:off x="493246" y="265044"/>
            <a:ext cx="10148250" cy="6162260"/>
          </a:xfrm>
        </p:spPr>
        <p:txBody>
          <a:bodyPr/>
          <a:lstStyle/>
          <a:p>
            <a:pPr>
              <a:buFont typeface="Wingdings" panose="05000000000000000000" pitchFamily="2" charset="2"/>
              <a:buChar char="Ø"/>
            </a:pPr>
            <a:r>
              <a:rPr lang="en-IN" dirty="0"/>
              <a:t>Testing MySQL</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Start </a:t>
            </a:r>
            <a:r>
              <a:rPr lang="en-IN" dirty="0" err="1"/>
              <a:t>Mysql</a:t>
            </a:r>
            <a:r>
              <a:rPr lang="en-IN" dirty="0"/>
              <a:t>:- -u (user), -p (password)</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DFE05C2E-2BEC-4E72-9289-7CDDFCF1E474}"/>
              </a:ext>
            </a:extLst>
          </p:cNvPr>
          <p:cNvPicPr>
            <a:picLocks noChangeAspect="1"/>
          </p:cNvPicPr>
          <p:nvPr/>
        </p:nvPicPr>
        <p:blipFill>
          <a:blip r:embed="rId2"/>
          <a:stretch>
            <a:fillRect/>
          </a:stretch>
        </p:blipFill>
        <p:spPr>
          <a:xfrm>
            <a:off x="881684" y="721208"/>
            <a:ext cx="9614038" cy="2314575"/>
          </a:xfrm>
          <a:prstGeom prst="rect">
            <a:avLst/>
          </a:prstGeom>
        </p:spPr>
      </p:pic>
      <p:pic>
        <p:nvPicPr>
          <p:cNvPr id="7" name="Picture 6">
            <a:extLst>
              <a:ext uri="{FF2B5EF4-FFF2-40B4-BE49-F238E27FC236}">
                <a16:creationId xmlns:a16="http://schemas.microsoft.com/office/drawing/2014/main" id="{638073D4-BA97-460A-8665-1B4083699727}"/>
              </a:ext>
            </a:extLst>
          </p:cNvPr>
          <p:cNvPicPr>
            <a:picLocks noChangeAspect="1"/>
          </p:cNvPicPr>
          <p:nvPr/>
        </p:nvPicPr>
        <p:blipFill>
          <a:blip r:embed="rId3"/>
          <a:stretch>
            <a:fillRect/>
          </a:stretch>
        </p:blipFill>
        <p:spPr>
          <a:xfrm>
            <a:off x="1159772" y="3491947"/>
            <a:ext cx="9057861" cy="2590800"/>
          </a:xfrm>
          <a:prstGeom prst="rect">
            <a:avLst/>
          </a:prstGeom>
        </p:spPr>
      </p:pic>
    </p:spTree>
    <p:extLst>
      <p:ext uri="{BB962C8B-B14F-4D97-AF65-F5344CB8AC3E}">
        <p14:creationId xmlns:p14="http://schemas.microsoft.com/office/powerpoint/2010/main" val="228479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624F-39EB-4BF3-8B5F-51A527C943C6}"/>
              </a:ext>
            </a:extLst>
          </p:cNvPr>
          <p:cNvSpPr>
            <a:spLocks noGrp="1"/>
          </p:cNvSpPr>
          <p:nvPr>
            <p:ph type="title"/>
          </p:nvPr>
        </p:nvSpPr>
        <p:spPr>
          <a:xfrm>
            <a:off x="713232" y="219986"/>
            <a:ext cx="10113794" cy="1325562"/>
          </a:xfrm>
        </p:spPr>
        <p:txBody>
          <a:bodyPr/>
          <a:lstStyle/>
          <a:p>
            <a:r>
              <a:rPr lang="en-IN" dirty="0"/>
              <a:t>Example :- For importing </a:t>
            </a:r>
            <a:r>
              <a:rPr lang="en-IN" dirty="0" err="1"/>
              <a:t>Mysql</a:t>
            </a:r>
            <a:r>
              <a:rPr lang="en-IN" dirty="0"/>
              <a:t> data to HDFS</a:t>
            </a:r>
          </a:p>
        </p:txBody>
      </p:sp>
      <p:sp>
        <p:nvSpPr>
          <p:cNvPr id="3" name="Content Placeholder 2">
            <a:extLst>
              <a:ext uri="{FF2B5EF4-FFF2-40B4-BE49-F238E27FC236}">
                <a16:creationId xmlns:a16="http://schemas.microsoft.com/office/drawing/2014/main" id="{196F4349-718A-49FF-879D-5D0FEFDF2E3D}"/>
              </a:ext>
            </a:extLst>
          </p:cNvPr>
          <p:cNvSpPr>
            <a:spLocks noGrp="1"/>
          </p:cNvSpPr>
          <p:nvPr>
            <p:ph idx="1"/>
          </p:nvPr>
        </p:nvSpPr>
        <p:spPr/>
        <p:txBody>
          <a:bodyPr/>
          <a:lstStyle/>
          <a:p>
            <a:pPr>
              <a:buFont typeface="Wingdings" panose="05000000000000000000" pitchFamily="2" charset="2"/>
              <a:buChar char="Ø"/>
            </a:pPr>
            <a:r>
              <a:rPr lang="en-IN" dirty="0"/>
              <a:t>First create a database to </a:t>
            </a:r>
            <a:r>
              <a:rPr lang="en-IN" dirty="0" err="1"/>
              <a:t>mysql</a:t>
            </a:r>
            <a:endParaRPr lang="en-IN" dirty="0"/>
          </a:p>
          <a:p>
            <a:pPr>
              <a:buFont typeface="Wingdings" panose="05000000000000000000" pitchFamily="2" charset="2"/>
              <a:buChar char="Ø"/>
            </a:pPr>
            <a:r>
              <a:rPr lang="en-IN" dirty="0"/>
              <a:t>In </a:t>
            </a:r>
            <a:r>
              <a:rPr lang="en-IN" dirty="0" err="1"/>
              <a:t>mysql</a:t>
            </a:r>
            <a:r>
              <a:rPr lang="en-IN" dirty="0"/>
              <a:t> write Command:- show databases;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Ø"/>
            </a:pPr>
            <a:r>
              <a:rPr lang="en-IN" dirty="0"/>
              <a:t>Command:- create database sample;</a:t>
            </a:r>
          </a:p>
          <a:p>
            <a:pPr>
              <a:buFont typeface="Wingdings" panose="05000000000000000000" pitchFamily="2" charset="2"/>
              <a:buChar char="Ø"/>
            </a:pPr>
            <a:r>
              <a:rPr lang="en-IN" dirty="0"/>
              <a:t>Command:- show databases;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B5A0056-88B4-45D4-96B7-BA8FD11653C8}"/>
              </a:ext>
            </a:extLst>
          </p:cNvPr>
          <p:cNvPicPr>
            <a:picLocks noChangeAspect="1"/>
          </p:cNvPicPr>
          <p:nvPr/>
        </p:nvPicPr>
        <p:blipFill>
          <a:blip r:embed="rId2"/>
          <a:stretch>
            <a:fillRect/>
          </a:stretch>
        </p:blipFill>
        <p:spPr>
          <a:xfrm>
            <a:off x="1261872" y="2716281"/>
            <a:ext cx="3515346" cy="2114550"/>
          </a:xfrm>
          <a:prstGeom prst="rect">
            <a:avLst/>
          </a:prstGeom>
        </p:spPr>
      </p:pic>
      <p:pic>
        <p:nvPicPr>
          <p:cNvPr id="7" name="Picture 6">
            <a:extLst>
              <a:ext uri="{FF2B5EF4-FFF2-40B4-BE49-F238E27FC236}">
                <a16:creationId xmlns:a16="http://schemas.microsoft.com/office/drawing/2014/main" id="{9ADD3304-B91D-4C80-8C44-356B25A98D93}"/>
              </a:ext>
            </a:extLst>
          </p:cNvPr>
          <p:cNvPicPr>
            <a:picLocks noChangeAspect="1"/>
          </p:cNvPicPr>
          <p:nvPr/>
        </p:nvPicPr>
        <p:blipFill rotWithShape="1">
          <a:blip r:embed="rId3"/>
          <a:srcRect l="4674" t="51981" r="69239" b="12639"/>
          <a:stretch/>
        </p:blipFill>
        <p:spPr>
          <a:xfrm>
            <a:off x="6966858" y="4212865"/>
            <a:ext cx="3628450" cy="2425149"/>
          </a:xfrm>
          <a:prstGeom prst="rect">
            <a:avLst/>
          </a:prstGeom>
        </p:spPr>
      </p:pic>
    </p:spTree>
    <p:extLst>
      <p:ext uri="{BB962C8B-B14F-4D97-AF65-F5344CB8AC3E}">
        <p14:creationId xmlns:p14="http://schemas.microsoft.com/office/powerpoint/2010/main" val="65595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CDF89-EC8D-4C4E-B2FB-1D310C0FB654}"/>
              </a:ext>
            </a:extLst>
          </p:cNvPr>
          <p:cNvSpPr>
            <a:spLocks noGrp="1"/>
          </p:cNvSpPr>
          <p:nvPr>
            <p:ph idx="1"/>
          </p:nvPr>
        </p:nvSpPr>
        <p:spPr>
          <a:xfrm>
            <a:off x="608728" y="471715"/>
            <a:ext cx="10117329" cy="6059714"/>
          </a:xfrm>
        </p:spPr>
        <p:txBody>
          <a:bodyPr/>
          <a:lstStyle/>
          <a:p>
            <a:pPr>
              <a:buFont typeface="Wingdings" panose="05000000000000000000" pitchFamily="2" charset="2"/>
              <a:buChar char="Ø"/>
            </a:pPr>
            <a:r>
              <a:rPr lang="en-IN" dirty="0"/>
              <a:t>Command:- use sample;</a:t>
            </a:r>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Ø"/>
            </a:pPr>
            <a:r>
              <a:rPr lang="en-IN" dirty="0"/>
              <a:t>Now, create table books</a:t>
            </a:r>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Ø"/>
            </a:pPr>
            <a:r>
              <a:rPr lang="en-IN" dirty="0"/>
              <a:t>Command:- DESCRIBE books;</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0B0EC39-C253-4FCB-897B-F46AE77C2BF7}"/>
              </a:ext>
            </a:extLst>
          </p:cNvPr>
          <p:cNvPicPr>
            <a:picLocks noChangeAspect="1"/>
          </p:cNvPicPr>
          <p:nvPr/>
        </p:nvPicPr>
        <p:blipFill rotWithShape="1">
          <a:blip r:embed="rId2"/>
          <a:srcRect l="4993" t="86391" r="69643" b="4634"/>
          <a:stretch/>
        </p:blipFill>
        <p:spPr>
          <a:xfrm>
            <a:off x="724842" y="1046705"/>
            <a:ext cx="4018633" cy="709525"/>
          </a:xfrm>
          <a:prstGeom prst="rect">
            <a:avLst/>
          </a:prstGeom>
        </p:spPr>
      </p:pic>
      <p:pic>
        <p:nvPicPr>
          <p:cNvPr id="7" name="Picture 6">
            <a:extLst>
              <a:ext uri="{FF2B5EF4-FFF2-40B4-BE49-F238E27FC236}">
                <a16:creationId xmlns:a16="http://schemas.microsoft.com/office/drawing/2014/main" id="{7EBF47EE-CBC9-4120-9F5F-F2155E49FDBE}"/>
              </a:ext>
            </a:extLst>
          </p:cNvPr>
          <p:cNvPicPr>
            <a:picLocks noChangeAspect="1"/>
          </p:cNvPicPr>
          <p:nvPr/>
        </p:nvPicPr>
        <p:blipFill rotWithShape="1">
          <a:blip r:embed="rId3"/>
          <a:srcRect l="4993" t="86158" r="18452" b="6856"/>
          <a:stretch/>
        </p:blipFill>
        <p:spPr>
          <a:xfrm>
            <a:off x="724842" y="2804887"/>
            <a:ext cx="9333558" cy="709524"/>
          </a:xfrm>
          <a:prstGeom prst="rect">
            <a:avLst/>
          </a:prstGeom>
        </p:spPr>
      </p:pic>
      <p:pic>
        <p:nvPicPr>
          <p:cNvPr id="9" name="Picture 8">
            <a:extLst>
              <a:ext uri="{FF2B5EF4-FFF2-40B4-BE49-F238E27FC236}">
                <a16:creationId xmlns:a16="http://schemas.microsoft.com/office/drawing/2014/main" id="{72FBCC33-A827-4676-8E84-D2DDAE1A1CCB}"/>
              </a:ext>
            </a:extLst>
          </p:cNvPr>
          <p:cNvPicPr>
            <a:picLocks noChangeAspect="1"/>
          </p:cNvPicPr>
          <p:nvPr/>
        </p:nvPicPr>
        <p:blipFill rotWithShape="1">
          <a:blip r:embed="rId4"/>
          <a:srcRect l="4993" t="13950" r="42381" b="63816"/>
          <a:stretch/>
        </p:blipFill>
        <p:spPr>
          <a:xfrm>
            <a:off x="724842" y="4563068"/>
            <a:ext cx="7675918" cy="1823217"/>
          </a:xfrm>
          <a:prstGeom prst="rect">
            <a:avLst/>
          </a:prstGeom>
        </p:spPr>
      </p:pic>
    </p:spTree>
    <p:extLst>
      <p:ext uri="{BB962C8B-B14F-4D97-AF65-F5344CB8AC3E}">
        <p14:creationId xmlns:p14="http://schemas.microsoft.com/office/powerpoint/2010/main" val="275136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844C-5680-4698-939D-F638E2348F61}"/>
              </a:ext>
            </a:extLst>
          </p:cNvPr>
          <p:cNvSpPr>
            <a:spLocks noGrp="1"/>
          </p:cNvSpPr>
          <p:nvPr>
            <p:ph type="title"/>
          </p:nvPr>
        </p:nvSpPr>
        <p:spPr>
          <a:xfrm>
            <a:off x="449943" y="0"/>
            <a:ext cx="10098169" cy="1325562"/>
          </a:xfrm>
        </p:spPr>
        <p:txBody>
          <a:bodyPr>
            <a:normAutofit/>
          </a:bodyPr>
          <a:lstStyle/>
          <a:p>
            <a:pPr marL="457200" indent="-457200">
              <a:buFont typeface="Wingdings" panose="05000000000000000000" pitchFamily="2" charset="2"/>
              <a:buChar char="Ø"/>
            </a:pPr>
            <a:r>
              <a:rPr lang="en-IN" sz="2400" dirty="0"/>
              <a:t>Now</a:t>
            </a:r>
            <a:r>
              <a:rPr lang="en-IN" sz="2000" dirty="0"/>
              <a:t>,</a:t>
            </a:r>
            <a:r>
              <a:rPr lang="en-IN" sz="2400" dirty="0"/>
              <a:t> insert the data into books</a:t>
            </a:r>
            <a:br>
              <a:rPr lang="en-IN" sz="2400" dirty="0"/>
            </a:br>
            <a:endParaRPr lang="en-IN" sz="2400" dirty="0"/>
          </a:p>
        </p:txBody>
      </p:sp>
      <p:pic>
        <p:nvPicPr>
          <p:cNvPr id="4" name="Picture 3">
            <a:extLst>
              <a:ext uri="{FF2B5EF4-FFF2-40B4-BE49-F238E27FC236}">
                <a16:creationId xmlns:a16="http://schemas.microsoft.com/office/drawing/2014/main" id="{E27DCC52-9CC6-4B88-9B53-AF59A94CE24C}"/>
              </a:ext>
            </a:extLst>
          </p:cNvPr>
          <p:cNvPicPr>
            <a:picLocks noChangeAspect="1"/>
          </p:cNvPicPr>
          <p:nvPr/>
        </p:nvPicPr>
        <p:blipFill rotWithShape="1">
          <a:blip r:embed="rId2"/>
          <a:srcRect t="26016"/>
          <a:stretch/>
        </p:blipFill>
        <p:spPr>
          <a:xfrm>
            <a:off x="449943" y="1117600"/>
            <a:ext cx="7839075" cy="4622800"/>
          </a:xfrm>
          <a:prstGeom prst="rect">
            <a:avLst/>
          </a:prstGeom>
        </p:spPr>
      </p:pic>
    </p:spTree>
    <p:extLst>
      <p:ext uri="{BB962C8B-B14F-4D97-AF65-F5344CB8AC3E}">
        <p14:creationId xmlns:p14="http://schemas.microsoft.com/office/powerpoint/2010/main" val="372557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6C3C-A3E1-4C7A-A30C-BC9794B07493}"/>
              </a:ext>
            </a:extLst>
          </p:cNvPr>
          <p:cNvSpPr>
            <a:spLocks noGrp="1"/>
          </p:cNvSpPr>
          <p:nvPr>
            <p:ph type="title"/>
          </p:nvPr>
        </p:nvSpPr>
        <p:spPr>
          <a:xfrm>
            <a:off x="361986" y="191589"/>
            <a:ext cx="9692640" cy="476069"/>
          </a:xfrm>
        </p:spPr>
        <p:txBody>
          <a:bodyPr>
            <a:normAutofit/>
          </a:bodyPr>
          <a:lstStyle/>
          <a:p>
            <a:pPr marL="571500" indent="-571500">
              <a:buFont typeface="Wingdings" panose="05000000000000000000" pitchFamily="2" charset="2"/>
              <a:buChar char="Ø"/>
            </a:pPr>
            <a:r>
              <a:rPr lang="en-IN" sz="2800" dirty="0"/>
              <a:t> Create user on localhost</a:t>
            </a:r>
          </a:p>
        </p:txBody>
      </p:sp>
      <p:pic>
        <p:nvPicPr>
          <p:cNvPr id="4" name="Picture 3">
            <a:extLst>
              <a:ext uri="{FF2B5EF4-FFF2-40B4-BE49-F238E27FC236}">
                <a16:creationId xmlns:a16="http://schemas.microsoft.com/office/drawing/2014/main" id="{0EB32B32-7036-4610-961C-E7E7F5BEC942}"/>
              </a:ext>
            </a:extLst>
          </p:cNvPr>
          <p:cNvPicPr>
            <a:picLocks noChangeAspect="1"/>
          </p:cNvPicPr>
          <p:nvPr/>
        </p:nvPicPr>
        <p:blipFill rotWithShape="1">
          <a:blip r:embed="rId2"/>
          <a:srcRect l="5239" t="80226" r="38095" b="10880"/>
          <a:stretch/>
        </p:blipFill>
        <p:spPr>
          <a:xfrm>
            <a:off x="711199" y="827314"/>
            <a:ext cx="6908801" cy="609600"/>
          </a:xfrm>
          <a:prstGeom prst="rect">
            <a:avLst/>
          </a:prstGeom>
        </p:spPr>
      </p:pic>
      <p:sp>
        <p:nvSpPr>
          <p:cNvPr id="5" name="Title 1">
            <a:extLst>
              <a:ext uri="{FF2B5EF4-FFF2-40B4-BE49-F238E27FC236}">
                <a16:creationId xmlns:a16="http://schemas.microsoft.com/office/drawing/2014/main" id="{CE05D968-0E3C-4AAD-BE57-33B8E2799B47}"/>
              </a:ext>
            </a:extLst>
          </p:cNvPr>
          <p:cNvSpPr txBox="1">
            <a:spLocks/>
          </p:cNvSpPr>
          <p:nvPr/>
        </p:nvSpPr>
        <p:spPr>
          <a:xfrm>
            <a:off x="361986" y="1663336"/>
            <a:ext cx="9692640" cy="476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571500" indent="-571500">
              <a:buFont typeface="Wingdings" panose="05000000000000000000" pitchFamily="2" charset="2"/>
              <a:buChar char="Ø"/>
            </a:pPr>
            <a:r>
              <a:rPr lang="en-IN" sz="2800" dirty="0"/>
              <a:t>Grant all the privileges </a:t>
            </a:r>
          </a:p>
        </p:txBody>
      </p:sp>
      <p:pic>
        <p:nvPicPr>
          <p:cNvPr id="7" name="Picture 6">
            <a:extLst>
              <a:ext uri="{FF2B5EF4-FFF2-40B4-BE49-F238E27FC236}">
                <a16:creationId xmlns:a16="http://schemas.microsoft.com/office/drawing/2014/main" id="{4EC22793-EECA-41B1-A907-94E84DD1703B}"/>
              </a:ext>
            </a:extLst>
          </p:cNvPr>
          <p:cNvPicPr>
            <a:picLocks noChangeAspect="1"/>
          </p:cNvPicPr>
          <p:nvPr/>
        </p:nvPicPr>
        <p:blipFill rotWithShape="1">
          <a:blip r:embed="rId2"/>
          <a:srcRect l="4881" t="87955" r="36666"/>
          <a:stretch/>
        </p:blipFill>
        <p:spPr>
          <a:xfrm>
            <a:off x="711199" y="2432592"/>
            <a:ext cx="7126514" cy="825640"/>
          </a:xfrm>
          <a:prstGeom prst="rect">
            <a:avLst/>
          </a:prstGeom>
        </p:spPr>
      </p:pic>
      <p:sp>
        <p:nvSpPr>
          <p:cNvPr id="8" name="Title 1">
            <a:extLst>
              <a:ext uri="{FF2B5EF4-FFF2-40B4-BE49-F238E27FC236}">
                <a16:creationId xmlns:a16="http://schemas.microsoft.com/office/drawing/2014/main" id="{70B6DCBD-FBFC-401A-848A-C7BD3843968C}"/>
              </a:ext>
            </a:extLst>
          </p:cNvPr>
          <p:cNvSpPr txBox="1">
            <a:spLocks/>
          </p:cNvSpPr>
          <p:nvPr/>
        </p:nvSpPr>
        <p:spPr>
          <a:xfrm>
            <a:off x="398274" y="3586482"/>
            <a:ext cx="9210183" cy="476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571500" indent="-571500">
              <a:buFont typeface="Wingdings" panose="05000000000000000000" pitchFamily="2" charset="2"/>
              <a:buChar char="Ø"/>
            </a:pPr>
            <a:r>
              <a:rPr lang="en-IN" sz="2800" dirty="0"/>
              <a:t>Command:- </a:t>
            </a:r>
            <a:r>
              <a:rPr lang="en-IN" sz="2800" dirty="0" err="1"/>
              <a:t>ssh</a:t>
            </a:r>
            <a:r>
              <a:rPr lang="en-IN" sz="2800" dirty="0"/>
              <a:t> localhost</a:t>
            </a:r>
          </a:p>
        </p:txBody>
      </p:sp>
      <p:sp>
        <p:nvSpPr>
          <p:cNvPr id="9" name="Title 1">
            <a:extLst>
              <a:ext uri="{FF2B5EF4-FFF2-40B4-BE49-F238E27FC236}">
                <a16:creationId xmlns:a16="http://schemas.microsoft.com/office/drawing/2014/main" id="{80EFF00D-0545-441C-AC75-D64205A3D3E5}"/>
              </a:ext>
            </a:extLst>
          </p:cNvPr>
          <p:cNvSpPr txBox="1">
            <a:spLocks/>
          </p:cNvSpPr>
          <p:nvPr/>
        </p:nvSpPr>
        <p:spPr>
          <a:xfrm>
            <a:off x="398273" y="4164152"/>
            <a:ext cx="9210183" cy="476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571500" indent="-571500">
              <a:buFont typeface="Wingdings" panose="05000000000000000000" pitchFamily="2" charset="2"/>
              <a:buChar char="Ø"/>
            </a:pPr>
            <a:r>
              <a:rPr lang="en-IN" sz="2800" dirty="0"/>
              <a:t>Start Hadoop by Command :- ./start-all.sh</a:t>
            </a:r>
          </a:p>
        </p:txBody>
      </p:sp>
      <p:pic>
        <p:nvPicPr>
          <p:cNvPr id="12" name="Picture 11">
            <a:extLst>
              <a:ext uri="{FF2B5EF4-FFF2-40B4-BE49-F238E27FC236}">
                <a16:creationId xmlns:a16="http://schemas.microsoft.com/office/drawing/2014/main" id="{81DC6787-7847-45A1-A729-A32F4189084F}"/>
              </a:ext>
            </a:extLst>
          </p:cNvPr>
          <p:cNvPicPr>
            <a:picLocks noChangeAspect="1"/>
          </p:cNvPicPr>
          <p:nvPr/>
        </p:nvPicPr>
        <p:blipFill rotWithShape="1">
          <a:blip r:embed="rId3"/>
          <a:srcRect l="4523" t="42536" r="31667" b="30890"/>
          <a:stretch/>
        </p:blipFill>
        <p:spPr>
          <a:xfrm>
            <a:off x="812800" y="4843416"/>
            <a:ext cx="7779658" cy="1821551"/>
          </a:xfrm>
          <a:prstGeom prst="rect">
            <a:avLst/>
          </a:prstGeom>
        </p:spPr>
      </p:pic>
    </p:spTree>
    <p:extLst>
      <p:ext uri="{BB962C8B-B14F-4D97-AF65-F5344CB8AC3E}">
        <p14:creationId xmlns:p14="http://schemas.microsoft.com/office/powerpoint/2010/main" val="200116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2395F-DB41-435C-8652-FD9509AA9F62}"/>
              </a:ext>
            </a:extLst>
          </p:cNvPr>
          <p:cNvSpPr>
            <a:spLocks noGrp="1"/>
          </p:cNvSpPr>
          <p:nvPr>
            <p:ph idx="1"/>
          </p:nvPr>
        </p:nvSpPr>
        <p:spPr>
          <a:xfrm>
            <a:off x="478971" y="319314"/>
            <a:ext cx="10218058" cy="6342743"/>
          </a:xfrm>
        </p:spPr>
        <p:txBody>
          <a:bodyPr/>
          <a:lstStyle/>
          <a:p>
            <a:pPr>
              <a:buFont typeface="Wingdings" panose="05000000000000000000" pitchFamily="2" charset="2"/>
              <a:buChar char="Ø"/>
            </a:pPr>
            <a:r>
              <a:rPr lang="en-IN" sz="2400" dirty="0"/>
              <a:t>Import data to HDFS</a:t>
            </a:r>
          </a:p>
          <a:p>
            <a:pPr marL="0" indent="0">
              <a:buNone/>
            </a:pPr>
            <a:r>
              <a:rPr lang="en-IN" dirty="0"/>
              <a:t>As we created database </a:t>
            </a:r>
            <a:r>
              <a:rPr lang="en-IN" b="1" dirty="0"/>
              <a:t>sample</a:t>
            </a:r>
            <a:r>
              <a:rPr lang="en-IN" dirty="0"/>
              <a:t> and in </a:t>
            </a:r>
            <a:r>
              <a:rPr lang="en-IN"/>
              <a:t>that database </a:t>
            </a:r>
            <a:r>
              <a:rPr lang="en-IN" dirty="0"/>
              <a:t>we created table </a:t>
            </a:r>
            <a:r>
              <a:rPr lang="en-IN" b="1" dirty="0"/>
              <a:t>books</a:t>
            </a:r>
            <a:r>
              <a:rPr lang="en-IN" dirty="0"/>
              <a:t> now, we will import this table to </a:t>
            </a:r>
            <a:r>
              <a:rPr lang="en-IN" dirty="0" err="1"/>
              <a:t>hdfs</a:t>
            </a:r>
            <a:endParaRPr lang="en-IN" b="1" dirty="0"/>
          </a:p>
        </p:txBody>
      </p:sp>
      <p:pic>
        <p:nvPicPr>
          <p:cNvPr id="5" name="Picture 4">
            <a:extLst>
              <a:ext uri="{FF2B5EF4-FFF2-40B4-BE49-F238E27FC236}">
                <a16:creationId xmlns:a16="http://schemas.microsoft.com/office/drawing/2014/main" id="{A8B82C9A-54A6-47A5-BA89-738A1C0AEB20}"/>
              </a:ext>
            </a:extLst>
          </p:cNvPr>
          <p:cNvPicPr>
            <a:picLocks noChangeAspect="1"/>
          </p:cNvPicPr>
          <p:nvPr/>
        </p:nvPicPr>
        <p:blipFill rotWithShape="1">
          <a:blip r:embed="rId2"/>
          <a:srcRect l="4881" t="34702"/>
          <a:stretch/>
        </p:blipFill>
        <p:spPr>
          <a:xfrm>
            <a:off x="261257" y="1490506"/>
            <a:ext cx="11018367" cy="3876987"/>
          </a:xfrm>
          <a:prstGeom prst="rect">
            <a:avLst/>
          </a:prstGeom>
        </p:spPr>
      </p:pic>
      <p:pic>
        <p:nvPicPr>
          <p:cNvPr id="7" name="Picture 6">
            <a:extLst>
              <a:ext uri="{FF2B5EF4-FFF2-40B4-BE49-F238E27FC236}">
                <a16:creationId xmlns:a16="http://schemas.microsoft.com/office/drawing/2014/main" id="{89B5CCAE-0D51-4675-9CBC-E8DC1C448C63}"/>
              </a:ext>
            </a:extLst>
          </p:cNvPr>
          <p:cNvPicPr>
            <a:picLocks noChangeAspect="1"/>
          </p:cNvPicPr>
          <p:nvPr/>
        </p:nvPicPr>
        <p:blipFill rotWithShape="1">
          <a:blip r:embed="rId3"/>
          <a:srcRect l="5119" t="82132"/>
          <a:stretch/>
        </p:blipFill>
        <p:spPr>
          <a:xfrm>
            <a:off x="261256" y="5591906"/>
            <a:ext cx="11018367" cy="1144955"/>
          </a:xfrm>
          <a:prstGeom prst="rect">
            <a:avLst/>
          </a:prstGeom>
        </p:spPr>
      </p:pic>
    </p:spTree>
    <p:extLst>
      <p:ext uri="{BB962C8B-B14F-4D97-AF65-F5344CB8AC3E}">
        <p14:creationId xmlns:p14="http://schemas.microsoft.com/office/powerpoint/2010/main" val="260942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C7246-5E08-489D-A6E7-965B14B726C4}"/>
              </a:ext>
            </a:extLst>
          </p:cNvPr>
          <p:cNvSpPr>
            <a:spLocks noGrp="1"/>
          </p:cNvSpPr>
          <p:nvPr>
            <p:ph idx="1"/>
          </p:nvPr>
        </p:nvSpPr>
        <p:spPr>
          <a:xfrm>
            <a:off x="478101" y="304800"/>
            <a:ext cx="8595360" cy="4351337"/>
          </a:xfrm>
        </p:spPr>
        <p:txBody>
          <a:bodyPr/>
          <a:lstStyle/>
          <a:p>
            <a:pPr marL="0" indent="0">
              <a:buNone/>
            </a:pPr>
            <a:r>
              <a:rPr lang="en-IN" dirty="0"/>
              <a:t>You can see the output</a:t>
            </a:r>
          </a:p>
          <a:p>
            <a:endParaRPr lang="en-IN" dirty="0"/>
          </a:p>
        </p:txBody>
      </p:sp>
      <p:pic>
        <p:nvPicPr>
          <p:cNvPr id="5" name="Picture 4">
            <a:extLst>
              <a:ext uri="{FF2B5EF4-FFF2-40B4-BE49-F238E27FC236}">
                <a16:creationId xmlns:a16="http://schemas.microsoft.com/office/drawing/2014/main" id="{6A498009-788E-432C-9934-5E5CA4AAB784}"/>
              </a:ext>
            </a:extLst>
          </p:cNvPr>
          <p:cNvPicPr>
            <a:picLocks noChangeAspect="1"/>
          </p:cNvPicPr>
          <p:nvPr/>
        </p:nvPicPr>
        <p:blipFill rotWithShape="1">
          <a:blip r:embed="rId2"/>
          <a:srcRect l="16548" t="22421" r="10594" b="23796"/>
          <a:stretch/>
        </p:blipFill>
        <p:spPr>
          <a:xfrm>
            <a:off x="190718" y="637153"/>
            <a:ext cx="8882743" cy="3686629"/>
          </a:xfrm>
          <a:prstGeom prst="rect">
            <a:avLst/>
          </a:prstGeom>
        </p:spPr>
      </p:pic>
      <p:sp>
        <p:nvSpPr>
          <p:cNvPr id="6" name="Oval 5">
            <a:extLst>
              <a:ext uri="{FF2B5EF4-FFF2-40B4-BE49-F238E27FC236}">
                <a16:creationId xmlns:a16="http://schemas.microsoft.com/office/drawing/2014/main" id="{60400C79-E534-4693-8373-89146CF323F5}"/>
              </a:ext>
            </a:extLst>
          </p:cNvPr>
          <p:cNvSpPr/>
          <p:nvPr/>
        </p:nvSpPr>
        <p:spPr>
          <a:xfrm>
            <a:off x="7779657" y="3077029"/>
            <a:ext cx="493486" cy="3519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2DB840E-0C02-4205-90DC-3243FBBCFDB4}"/>
              </a:ext>
            </a:extLst>
          </p:cNvPr>
          <p:cNvPicPr>
            <a:picLocks noChangeAspect="1"/>
          </p:cNvPicPr>
          <p:nvPr/>
        </p:nvPicPr>
        <p:blipFill rotWithShape="1">
          <a:blip r:embed="rId3"/>
          <a:srcRect l="17023" t="27079" r="10119" b="32098"/>
          <a:stretch/>
        </p:blipFill>
        <p:spPr>
          <a:xfrm>
            <a:off x="190718" y="4059694"/>
            <a:ext cx="8882744" cy="2798306"/>
          </a:xfrm>
          <a:prstGeom prst="rect">
            <a:avLst/>
          </a:prstGeom>
        </p:spPr>
      </p:pic>
      <p:sp>
        <p:nvSpPr>
          <p:cNvPr id="9" name="Rectangle: Rounded Corners 8">
            <a:extLst>
              <a:ext uri="{FF2B5EF4-FFF2-40B4-BE49-F238E27FC236}">
                <a16:creationId xmlns:a16="http://schemas.microsoft.com/office/drawing/2014/main" id="{7A4A3D1D-02CF-4DCB-8B17-8E85C76C4523}"/>
              </a:ext>
            </a:extLst>
          </p:cNvPr>
          <p:cNvSpPr/>
          <p:nvPr/>
        </p:nvSpPr>
        <p:spPr>
          <a:xfrm>
            <a:off x="9274629" y="4209143"/>
            <a:ext cx="1988457" cy="1886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Here, you can download and check the output</a:t>
            </a:r>
          </a:p>
        </p:txBody>
      </p:sp>
      <p:cxnSp>
        <p:nvCxnSpPr>
          <p:cNvPr id="12" name="Straight Arrow Connector 11">
            <a:extLst>
              <a:ext uri="{FF2B5EF4-FFF2-40B4-BE49-F238E27FC236}">
                <a16:creationId xmlns:a16="http://schemas.microsoft.com/office/drawing/2014/main" id="{A9B63230-37DD-4F79-8857-F3A975A8BB8B}"/>
              </a:ext>
            </a:extLst>
          </p:cNvPr>
          <p:cNvCxnSpPr>
            <a:cxnSpLocks/>
            <a:stCxn id="9" idx="1"/>
          </p:cNvCxnSpPr>
          <p:nvPr/>
        </p:nvCxnSpPr>
        <p:spPr>
          <a:xfrm flipH="1">
            <a:off x="8273143" y="5152572"/>
            <a:ext cx="1001486" cy="33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8857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F40B2-271F-43C3-A815-200D88CC6656}"/>
              </a:ext>
            </a:extLst>
          </p:cNvPr>
          <p:cNvSpPr>
            <a:spLocks noGrp="1"/>
          </p:cNvSpPr>
          <p:nvPr>
            <p:ph idx="1"/>
          </p:nvPr>
        </p:nvSpPr>
        <p:spPr>
          <a:xfrm>
            <a:off x="536158" y="856343"/>
            <a:ext cx="8595360" cy="4351337"/>
          </a:xfrm>
        </p:spPr>
        <p:txBody>
          <a:bodyPr>
            <a:normAutofit/>
          </a:bodyPr>
          <a:lstStyle/>
          <a:p>
            <a:pPr>
              <a:buFont typeface="Wingdings" panose="05000000000000000000" pitchFamily="2" charset="2"/>
              <a:buChar char="Ø"/>
            </a:pPr>
            <a:r>
              <a:rPr lang="en-IN" sz="2400" dirty="0"/>
              <a:t>Or, you can check like this also</a:t>
            </a:r>
          </a:p>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marL="0" indent="0">
              <a:buNone/>
            </a:pPr>
            <a:endParaRPr lang="en-IN" sz="2400" dirty="0"/>
          </a:p>
          <a:p>
            <a:pPr marL="0" indent="0">
              <a:buNone/>
            </a:pPr>
            <a:r>
              <a:rPr lang="en-IN" sz="2400" dirty="0"/>
              <a:t>So, we successfully import the data into HDFS.</a:t>
            </a:r>
          </a:p>
          <a:p>
            <a:pPr>
              <a:buFont typeface="Wingdings" panose="05000000000000000000" pitchFamily="2" charset="2"/>
              <a:buChar char="Ø"/>
            </a:pPr>
            <a:endParaRPr lang="en-IN" sz="2400" dirty="0"/>
          </a:p>
        </p:txBody>
      </p:sp>
      <p:pic>
        <p:nvPicPr>
          <p:cNvPr id="5" name="Picture 4">
            <a:extLst>
              <a:ext uri="{FF2B5EF4-FFF2-40B4-BE49-F238E27FC236}">
                <a16:creationId xmlns:a16="http://schemas.microsoft.com/office/drawing/2014/main" id="{CCA2D89E-2E40-4AB3-B4B8-55A90CE3F4E7}"/>
              </a:ext>
            </a:extLst>
          </p:cNvPr>
          <p:cNvPicPr>
            <a:picLocks noChangeAspect="1"/>
          </p:cNvPicPr>
          <p:nvPr/>
        </p:nvPicPr>
        <p:blipFill rotWithShape="1">
          <a:blip r:embed="rId2"/>
          <a:srcRect l="4398" t="85308" r="31666"/>
          <a:stretch/>
        </p:blipFill>
        <p:spPr>
          <a:xfrm>
            <a:off x="536158" y="1650320"/>
            <a:ext cx="7795042" cy="1007069"/>
          </a:xfrm>
          <a:prstGeom prst="rect">
            <a:avLst/>
          </a:prstGeom>
        </p:spPr>
      </p:pic>
      <p:cxnSp>
        <p:nvCxnSpPr>
          <p:cNvPr id="7" name="Straight Connector 6">
            <a:extLst>
              <a:ext uri="{FF2B5EF4-FFF2-40B4-BE49-F238E27FC236}">
                <a16:creationId xmlns:a16="http://schemas.microsoft.com/office/drawing/2014/main" id="{2CDA26A1-2905-49F3-9989-88C21C094610}"/>
              </a:ext>
            </a:extLst>
          </p:cNvPr>
          <p:cNvCxnSpPr/>
          <p:nvPr/>
        </p:nvCxnSpPr>
        <p:spPr>
          <a:xfrm>
            <a:off x="827314" y="4455886"/>
            <a:ext cx="9260115" cy="0"/>
          </a:xfrm>
          <a:prstGeom prst="line">
            <a:avLst/>
          </a:prstGeom>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79B7DCA6-2CD8-440E-8AB2-597E6B5EFE21}"/>
              </a:ext>
            </a:extLst>
          </p:cNvPr>
          <p:cNvSpPr/>
          <p:nvPr/>
        </p:nvSpPr>
        <p:spPr>
          <a:xfrm>
            <a:off x="3335421" y="4746015"/>
            <a:ext cx="4583242" cy="923330"/>
          </a:xfrm>
          <a:prstGeom prst="rect">
            <a:avLst/>
          </a:prstGeom>
          <a:noFill/>
        </p:spPr>
        <p:txBody>
          <a:bodyPr wrap="none" lIns="91440" tIns="45720" rIns="91440" bIns="45720">
            <a:spAutoFit/>
          </a:bodyPr>
          <a:lstStyle/>
          <a:p>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08427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F0CE-04D0-4A54-BE17-942BCB0C9B23}"/>
              </a:ext>
            </a:extLst>
          </p:cNvPr>
          <p:cNvSpPr>
            <a:spLocks noGrp="1"/>
          </p:cNvSpPr>
          <p:nvPr>
            <p:ph type="title"/>
          </p:nvPr>
        </p:nvSpPr>
        <p:spPr/>
        <p:txBody>
          <a:bodyPr/>
          <a:lstStyle/>
          <a:p>
            <a:r>
              <a:rPr lang="en-IN" dirty="0"/>
              <a:t>What is Sqoop?</a:t>
            </a:r>
          </a:p>
        </p:txBody>
      </p:sp>
      <p:pic>
        <p:nvPicPr>
          <p:cNvPr id="10" name="Picture 9">
            <a:extLst>
              <a:ext uri="{FF2B5EF4-FFF2-40B4-BE49-F238E27FC236}">
                <a16:creationId xmlns:a16="http://schemas.microsoft.com/office/drawing/2014/main" id="{0A2D323B-AD88-40B6-A3C6-EAAA399FF237}"/>
              </a:ext>
            </a:extLst>
          </p:cNvPr>
          <p:cNvPicPr>
            <a:picLocks noChangeAspect="1"/>
          </p:cNvPicPr>
          <p:nvPr/>
        </p:nvPicPr>
        <p:blipFill>
          <a:blip r:embed="rId2"/>
          <a:stretch>
            <a:fillRect/>
          </a:stretch>
        </p:blipFill>
        <p:spPr>
          <a:xfrm>
            <a:off x="2181440" y="3429000"/>
            <a:ext cx="6879712" cy="2637872"/>
          </a:xfrm>
          <a:prstGeom prst="rect">
            <a:avLst/>
          </a:prstGeom>
        </p:spPr>
      </p:pic>
      <p:sp>
        <p:nvSpPr>
          <p:cNvPr id="11" name="Content Placeholder 2">
            <a:extLst>
              <a:ext uri="{FF2B5EF4-FFF2-40B4-BE49-F238E27FC236}">
                <a16:creationId xmlns:a16="http://schemas.microsoft.com/office/drawing/2014/main" id="{A3406EA6-C781-4FA5-86EF-D7B5A291296A}"/>
              </a:ext>
            </a:extLst>
          </p:cNvPr>
          <p:cNvSpPr>
            <a:spLocks noGrp="1"/>
          </p:cNvSpPr>
          <p:nvPr>
            <p:ph idx="1"/>
          </p:nvPr>
        </p:nvSpPr>
        <p:spPr>
          <a:xfrm>
            <a:off x="1261872" y="1828801"/>
            <a:ext cx="8080911" cy="1325562"/>
          </a:xfrm>
        </p:spPr>
        <p:txBody>
          <a:bodyPr/>
          <a:lstStyle/>
          <a:p>
            <a:pPr marL="0" indent="0">
              <a:buNone/>
            </a:pPr>
            <a:r>
              <a:rPr lang="en-IN" dirty="0">
                <a:latin typeface="Corbel" panose="020B0503020204020204" pitchFamily="34" charset="0"/>
              </a:rPr>
              <a:t>Sqoop is a tool designed to import data from a relational database management system (RDBMS) such as MySQL or Oracle into the Hadoop Distributed File System (HDFS), transform the data in Hadoop MapReduce, and then export the data back into an RDBMS.</a:t>
            </a:r>
          </a:p>
        </p:txBody>
      </p:sp>
    </p:spTree>
    <p:extLst>
      <p:ext uri="{BB962C8B-B14F-4D97-AF65-F5344CB8AC3E}">
        <p14:creationId xmlns:p14="http://schemas.microsoft.com/office/powerpoint/2010/main" val="86194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5A4D575-F698-496C-9AA7-99347514462C}"/>
              </a:ext>
            </a:extLst>
          </p:cNvPr>
          <p:cNvSpPr txBox="1">
            <a:spLocks/>
          </p:cNvSpPr>
          <p:nvPr/>
        </p:nvSpPr>
        <p:spPr>
          <a:xfrm>
            <a:off x="771541" y="503238"/>
            <a:ext cx="9472389" cy="221345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IN" sz="2000" u="sng" dirty="0"/>
              <a:t>Sqoop Import:-</a:t>
            </a:r>
          </a:p>
          <a:p>
            <a:pPr marL="0" indent="0">
              <a:buNone/>
            </a:pPr>
            <a:r>
              <a:rPr lang="en-IN" sz="2000" dirty="0"/>
              <a:t>The import tool imports individual tables from RDBMS to HDFS. Each row in a table is treated as a record in HDFS. All records are stored as text data in text files or as binary data in Avro and Sequence files.</a:t>
            </a:r>
          </a:p>
          <a:p>
            <a:pPr marL="0" indent="0">
              <a:buFont typeface="Arial" pitchFamily="34" charset="0"/>
              <a:buNone/>
            </a:pPr>
            <a:endParaRPr lang="en-IN" sz="2000" dirty="0">
              <a:latin typeface="Corbel" panose="020B0503020204020204" pitchFamily="34" charset="0"/>
            </a:endParaRPr>
          </a:p>
        </p:txBody>
      </p:sp>
      <p:pic>
        <p:nvPicPr>
          <p:cNvPr id="5" name="Picture 4">
            <a:extLst>
              <a:ext uri="{FF2B5EF4-FFF2-40B4-BE49-F238E27FC236}">
                <a16:creationId xmlns:a16="http://schemas.microsoft.com/office/drawing/2014/main" id="{9BD75943-9F49-40E7-99D9-AD2E336C9697}"/>
              </a:ext>
            </a:extLst>
          </p:cNvPr>
          <p:cNvPicPr>
            <a:picLocks noChangeAspect="1"/>
          </p:cNvPicPr>
          <p:nvPr/>
        </p:nvPicPr>
        <p:blipFill>
          <a:blip r:embed="rId2"/>
          <a:stretch>
            <a:fillRect/>
          </a:stretch>
        </p:blipFill>
        <p:spPr>
          <a:xfrm>
            <a:off x="2849217" y="2412990"/>
            <a:ext cx="6003235" cy="1834331"/>
          </a:xfrm>
          <a:prstGeom prst="rect">
            <a:avLst/>
          </a:prstGeom>
        </p:spPr>
      </p:pic>
      <p:sp>
        <p:nvSpPr>
          <p:cNvPr id="7" name="Content Placeholder 2">
            <a:extLst>
              <a:ext uri="{FF2B5EF4-FFF2-40B4-BE49-F238E27FC236}">
                <a16:creationId xmlns:a16="http://schemas.microsoft.com/office/drawing/2014/main" id="{6BF7A808-E93E-4C95-8522-01552E243E51}"/>
              </a:ext>
            </a:extLst>
          </p:cNvPr>
          <p:cNvSpPr txBox="1">
            <a:spLocks/>
          </p:cNvSpPr>
          <p:nvPr/>
        </p:nvSpPr>
        <p:spPr>
          <a:xfrm>
            <a:off x="794334" y="4644542"/>
            <a:ext cx="9472389" cy="221345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IN" sz="2000" u="sng" dirty="0"/>
              <a:t>Sqoop Export:-</a:t>
            </a:r>
          </a:p>
          <a:p>
            <a:pPr marL="0" indent="0">
              <a:buNone/>
            </a:pPr>
            <a:r>
              <a:rPr lang="en-IN" sz="2000" dirty="0"/>
              <a:t>The export tool exports a set of files from HDFS back to an RDBMS. The files given as input to Sqoop contain records, which are called as rows in table. Those are read and parsed into a set of records and delimited with user-specified delimiter.</a:t>
            </a:r>
          </a:p>
          <a:p>
            <a:pPr marL="0" indent="0">
              <a:buFont typeface="Arial" pitchFamily="34" charset="0"/>
              <a:buNone/>
            </a:pPr>
            <a:endParaRPr lang="en-IN" sz="2400" dirty="0">
              <a:latin typeface="Corbel" panose="020B0503020204020204" pitchFamily="34" charset="0"/>
            </a:endParaRPr>
          </a:p>
        </p:txBody>
      </p:sp>
    </p:spTree>
    <p:extLst>
      <p:ext uri="{BB962C8B-B14F-4D97-AF65-F5344CB8AC3E}">
        <p14:creationId xmlns:p14="http://schemas.microsoft.com/office/powerpoint/2010/main" val="362732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01E6-ACFF-4F31-9F97-AADDD7F469A7}"/>
              </a:ext>
            </a:extLst>
          </p:cNvPr>
          <p:cNvSpPr>
            <a:spLocks noGrp="1"/>
          </p:cNvSpPr>
          <p:nvPr>
            <p:ph type="title"/>
          </p:nvPr>
        </p:nvSpPr>
        <p:spPr/>
        <p:txBody>
          <a:bodyPr/>
          <a:lstStyle/>
          <a:p>
            <a:r>
              <a:rPr lang="en-IN" dirty="0"/>
              <a:t>How to install Sqoop?</a:t>
            </a:r>
          </a:p>
        </p:txBody>
      </p:sp>
      <p:sp>
        <p:nvSpPr>
          <p:cNvPr id="3" name="Content Placeholder 2">
            <a:extLst>
              <a:ext uri="{FF2B5EF4-FFF2-40B4-BE49-F238E27FC236}">
                <a16:creationId xmlns:a16="http://schemas.microsoft.com/office/drawing/2014/main" id="{01443595-9758-4087-9384-BC808C750F7F}"/>
              </a:ext>
            </a:extLst>
          </p:cNvPr>
          <p:cNvSpPr>
            <a:spLocks noGrp="1"/>
          </p:cNvSpPr>
          <p:nvPr>
            <p:ph idx="1"/>
          </p:nvPr>
        </p:nvSpPr>
        <p:spPr>
          <a:xfrm>
            <a:off x="1261872" y="2140903"/>
            <a:ext cx="8595360" cy="4351337"/>
          </a:xfrm>
        </p:spPr>
        <p:txBody>
          <a:bodyPr/>
          <a:lstStyle/>
          <a:p>
            <a:r>
              <a:rPr lang="en-IN" dirty="0"/>
              <a:t>“Sqoop Installation” explains all the steps to install Sqoop on Ubuntu and  we know </a:t>
            </a:r>
            <a:r>
              <a:rPr lang="en-IN" b="1" dirty="0">
                <a:hlinkClick r:id="rId2"/>
              </a:rPr>
              <a:t>Sqoop</a:t>
            </a:r>
            <a:r>
              <a:rPr lang="en-IN" dirty="0"/>
              <a:t> is </a:t>
            </a:r>
            <a:r>
              <a:rPr lang="en-IN" b="1" dirty="0">
                <a:hlinkClick r:id="rId3"/>
              </a:rPr>
              <a:t>Hadoop</a:t>
            </a:r>
            <a:r>
              <a:rPr lang="en-IN" dirty="0"/>
              <a:t>’s sub-project. </a:t>
            </a:r>
          </a:p>
          <a:p>
            <a:r>
              <a:rPr lang="en-IN" b="1" dirty="0"/>
              <a:t>Prerequisites</a:t>
            </a:r>
          </a:p>
          <a:p>
            <a:pPr marL="342900" indent="-342900">
              <a:buFont typeface="+mj-lt"/>
              <a:buAutoNum type="arabicPeriod"/>
            </a:pPr>
            <a:r>
              <a:rPr lang="en-IN" dirty="0"/>
              <a:t>Verifying Java installation.</a:t>
            </a:r>
          </a:p>
          <a:p>
            <a:pPr marL="342900" indent="-342900">
              <a:buFont typeface="+mj-lt"/>
              <a:buAutoNum type="arabicPeriod"/>
            </a:pPr>
            <a:r>
              <a:rPr lang="en-IN" dirty="0"/>
              <a:t>Verifying Hadoop installation.</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121839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3A21-DB7E-45D1-AA3E-62A77975B158}"/>
              </a:ext>
            </a:extLst>
          </p:cNvPr>
          <p:cNvSpPr>
            <a:spLocks noGrp="1"/>
          </p:cNvSpPr>
          <p:nvPr>
            <p:ph type="title"/>
          </p:nvPr>
        </p:nvSpPr>
        <p:spPr>
          <a:xfrm>
            <a:off x="1089594" y="15082"/>
            <a:ext cx="9692640" cy="1325562"/>
          </a:xfrm>
        </p:spPr>
        <p:txBody>
          <a:bodyPr/>
          <a:lstStyle/>
          <a:p>
            <a:r>
              <a:rPr lang="en-IN" u="sng" dirty="0"/>
              <a:t>Step by step installation:-</a:t>
            </a:r>
          </a:p>
        </p:txBody>
      </p:sp>
      <p:sp>
        <p:nvSpPr>
          <p:cNvPr id="3" name="Content Placeholder 2">
            <a:extLst>
              <a:ext uri="{FF2B5EF4-FFF2-40B4-BE49-F238E27FC236}">
                <a16:creationId xmlns:a16="http://schemas.microsoft.com/office/drawing/2014/main" id="{FCA5DE94-EA5E-46B4-B63A-FA0E9F61B462}"/>
              </a:ext>
            </a:extLst>
          </p:cNvPr>
          <p:cNvSpPr>
            <a:spLocks noGrp="1"/>
          </p:cNvSpPr>
          <p:nvPr>
            <p:ph idx="1"/>
          </p:nvPr>
        </p:nvSpPr>
        <p:spPr>
          <a:xfrm>
            <a:off x="1089594" y="1603514"/>
            <a:ext cx="8767638" cy="4576624"/>
          </a:xfrm>
        </p:spPr>
        <p:txBody>
          <a:bodyPr/>
          <a:lstStyle/>
          <a:p>
            <a:pPr marL="0" indent="0">
              <a:buNone/>
            </a:pPr>
            <a:r>
              <a:rPr lang="en-IN" dirty="0"/>
              <a:t>You can download the latest version of Sqoop from the following </a:t>
            </a:r>
            <a:r>
              <a:rPr lang="en-IN" dirty="0">
                <a:hlinkClick r:id="rId2"/>
              </a:rPr>
              <a:t>link</a:t>
            </a:r>
            <a:r>
              <a:rPr lang="en-IN" dirty="0"/>
              <a:t> For this tutorial, we are using version 1.4.5, that is, </a:t>
            </a:r>
            <a:r>
              <a:rPr lang="en-IN" b="1" dirty="0"/>
              <a:t>sqoop-1.4.5.bin__hadoop-2.0.4-alpha.tar.gz</a:t>
            </a:r>
            <a:r>
              <a:rPr lang="en-IN" dirty="0"/>
              <a:t>.</a:t>
            </a:r>
          </a:p>
          <a:p>
            <a:pPr marL="0" indent="0">
              <a:buNone/>
            </a:pPr>
            <a:r>
              <a:rPr lang="en-IN" dirty="0"/>
              <a:t>Step1:- Extract the Sqoop tar ball.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F41A1C3A-9272-47CE-8A00-245427AD7529}"/>
              </a:ext>
            </a:extLst>
          </p:cNvPr>
          <p:cNvPicPr>
            <a:picLocks noChangeAspect="1"/>
          </p:cNvPicPr>
          <p:nvPr/>
        </p:nvPicPr>
        <p:blipFill>
          <a:blip r:embed="rId3"/>
          <a:stretch>
            <a:fillRect/>
          </a:stretch>
        </p:blipFill>
        <p:spPr>
          <a:xfrm>
            <a:off x="1089595" y="3037025"/>
            <a:ext cx="8504980" cy="2217461"/>
          </a:xfrm>
          <a:prstGeom prst="rect">
            <a:avLst/>
          </a:prstGeom>
        </p:spPr>
      </p:pic>
      <p:pic>
        <p:nvPicPr>
          <p:cNvPr id="7" name="Picture 6">
            <a:extLst>
              <a:ext uri="{FF2B5EF4-FFF2-40B4-BE49-F238E27FC236}">
                <a16:creationId xmlns:a16="http://schemas.microsoft.com/office/drawing/2014/main" id="{64ABD776-5D77-4D85-836E-C60326B86EEF}"/>
              </a:ext>
            </a:extLst>
          </p:cNvPr>
          <p:cNvPicPr>
            <a:picLocks noChangeAspect="1"/>
          </p:cNvPicPr>
          <p:nvPr/>
        </p:nvPicPr>
        <p:blipFill>
          <a:blip r:embed="rId4"/>
          <a:stretch>
            <a:fillRect/>
          </a:stretch>
        </p:blipFill>
        <p:spPr>
          <a:xfrm>
            <a:off x="1089593" y="5506897"/>
            <a:ext cx="8504980" cy="1181100"/>
          </a:xfrm>
          <a:prstGeom prst="rect">
            <a:avLst/>
          </a:prstGeom>
        </p:spPr>
      </p:pic>
    </p:spTree>
    <p:extLst>
      <p:ext uri="{BB962C8B-B14F-4D97-AF65-F5344CB8AC3E}">
        <p14:creationId xmlns:p14="http://schemas.microsoft.com/office/powerpoint/2010/main" val="53930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83D4D-919B-4D0A-8D37-48B9CB325460}"/>
              </a:ext>
            </a:extLst>
          </p:cNvPr>
          <p:cNvSpPr>
            <a:spLocks noGrp="1"/>
          </p:cNvSpPr>
          <p:nvPr>
            <p:ph idx="1"/>
          </p:nvPr>
        </p:nvSpPr>
        <p:spPr>
          <a:xfrm>
            <a:off x="705280" y="357809"/>
            <a:ext cx="9975971" cy="6003234"/>
          </a:xfrm>
        </p:spPr>
        <p:txBody>
          <a:bodyPr/>
          <a:lstStyle/>
          <a:p>
            <a:r>
              <a:rPr lang="en-IN" dirty="0"/>
              <a:t>Step2:- Configuring </a:t>
            </a:r>
            <a:r>
              <a:rPr lang="en-IN" dirty="0" err="1"/>
              <a:t>bashrc</a:t>
            </a:r>
            <a:endParaRPr lang="en-IN" dirty="0"/>
          </a:p>
          <a:p>
            <a:endParaRPr lang="en-IN" dirty="0"/>
          </a:p>
          <a:p>
            <a:pPr marL="0" indent="0">
              <a:buNone/>
            </a:pPr>
            <a:endParaRPr lang="en-IN" dirty="0"/>
          </a:p>
          <a:p>
            <a:r>
              <a:rPr lang="en-IN" dirty="0"/>
              <a:t>Step3:- Configuring Sqoop:- To configure Sqoop with Hadoop, you need to edit the </a:t>
            </a:r>
            <a:r>
              <a:rPr lang="en-IN" b="1" dirty="0"/>
              <a:t>sqoop-env.sh</a:t>
            </a:r>
            <a:r>
              <a:rPr lang="en-IN" dirty="0"/>
              <a:t> file, which is placed in the </a:t>
            </a:r>
            <a:r>
              <a:rPr lang="en-IN" b="1" dirty="0"/>
              <a:t>$SQOOP_HOME/conf</a:t>
            </a:r>
            <a:r>
              <a:rPr lang="en-IN" dirty="0"/>
              <a:t> directory. First of all, Redirect to Sqoop config directory and copy the template file using the following command −</a:t>
            </a:r>
          </a:p>
          <a:p>
            <a:endParaRPr lang="en-IN" dirty="0"/>
          </a:p>
          <a:p>
            <a:endParaRPr lang="en-IN" dirty="0"/>
          </a:p>
          <a:p>
            <a:r>
              <a:rPr lang="en-IN" dirty="0"/>
              <a:t>Step4:- Download and Configure </a:t>
            </a:r>
            <a:r>
              <a:rPr lang="en-IN" dirty="0" err="1"/>
              <a:t>mysql</a:t>
            </a:r>
            <a:r>
              <a:rPr lang="en-IN" dirty="0"/>
              <a:t>-connector-java</a:t>
            </a:r>
          </a:p>
          <a:p>
            <a:pPr marL="0" indent="0">
              <a:buNone/>
            </a:pPr>
            <a:r>
              <a:rPr lang="en-IN" dirty="0"/>
              <a:t> We can download </a:t>
            </a:r>
            <a:r>
              <a:rPr lang="en-IN" b="1" dirty="0"/>
              <a:t>mysql-connector-java-5.1.30.tar.gz</a:t>
            </a:r>
            <a:r>
              <a:rPr lang="en-IN" dirty="0"/>
              <a:t> file from the following </a:t>
            </a:r>
            <a:r>
              <a:rPr lang="en-IN" dirty="0">
                <a:hlinkClick r:id="rId2"/>
              </a:rPr>
              <a:t>link</a:t>
            </a:r>
            <a:r>
              <a:rPr lang="en-IN" dirty="0"/>
              <a:t>.</a:t>
            </a:r>
          </a:p>
          <a:p>
            <a:pPr marL="0" indent="0">
              <a:buNone/>
            </a:pPr>
            <a:r>
              <a:rPr lang="en-IN" dirty="0"/>
              <a:t>The following commands are used to extract </a:t>
            </a:r>
            <a:r>
              <a:rPr lang="en-IN" dirty="0" err="1"/>
              <a:t>mysql</a:t>
            </a:r>
            <a:r>
              <a:rPr lang="en-IN" dirty="0"/>
              <a:t>-connector-java </a:t>
            </a:r>
            <a:r>
              <a:rPr lang="en-IN" dirty="0" err="1"/>
              <a:t>tarball</a:t>
            </a:r>
            <a:r>
              <a:rPr lang="en-IN" dirty="0"/>
              <a:t> and    move </a:t>
            </a:r>
            <a:r>
              <a:rPr lang="en-IN" b="1" dirty="0"/>
              <a:t>mysql-connector-java-5.1.30-bin.jar</a:t>
            </a:r>
            <a:r>
              <a:rPr lang="en-IN" dirty="0"/>
              <a:t> to /</a:t>
            </a:r>
            <a:r>
              <a:rPr lang="en-IN" dirty="0" err="1"/>
              <a:t>sqoop</a:t>
            </a:r>
            <a:r>
              <a:rPr lang="en-IN" dirty="0"/>
              <a:t>/lib directory.</a:t>
            </a:r>
          </a:p>
          <a:p>
            <a:endParaRPr lang="en-IN" dirty="0"/>
          </a:p>
        </p:txBody>
      </p:sp>
      <p:pic>
        <p:nvPicPr>
          <p:cNvPr id="5" name="Picture 4">
            <a:extLst>
              <a:ext uri="{FF2B5EF4-FFF2-40B4-BE49-F238E27FC236}">
                <a16:creationId xmlns:a16="http://schemas.microsoft.com/office/drawing/2014/main" id="{45873A09-63C6-4DE8-83A5-61A05B88FA18}"/>
              </a:ext>
            </a:extLst>
          </p:cNvPr>
          <p:cNvPicPr>
            <a:picLocks noChangeAspect="1"/>
          </p:cNvPicPr>
          <p:nvPr/>
        </p:nvPicPr>
        <p:blipFill>
          <a:blip r:embed="rId3"/>
          <a:stretch>
            <a:fillRect/>
          </a:stretch>
        </p:blipFill>
        <p:spPr>
          <a:xfrm>
            <a:off x="1215887" y="785812"/>
            <a:ext cx="7714885" cy="618918"/>
          </a:xfrm>
          <a:prstGeom prst="rect">
            <a:avLst/>
          </a:prstGeom>
        </p:spPr>
      </p:pic>
      <p:pic>
        <p:nvPicPr>
          <p:cNvPr id="7" name="Picture 6">
            <a:extLst>
              <a:ext uri="{FF2B5EF4-FFF2-40B4-BE49-F238E27FC236}">
                <a16:creationId xmlns:a16="http://schemas.microsoft.com/office/drawing/2014/main" id="{D391D2CF-94A4-4195-B636-494EE08D178F}"/>
              </a:ext>
            </a:extLst>
          </p:cNvPr>
          <p:cNvPicPr>
            <a:picLocks noChangeAspect="1"/>
          </p:cNvPicPr>
          <p:nvPr/>
        </p:nvPicPr>
        <p:blipFill>
          <a:blip r:embed="rId4"/>
          <a:stretch>
            <a:fillRect/>
          </a:stretch>
        </p:blipFill>
        <p:spPr>
          <a:xfrm>
            <a:off x="405610" y="2730155"/>
            <a:ext cx="10275641" cy="698845"/>
          </a:xfrm>
          <a:prstGeom prst="rect">
            <a:avLst/>
          </a:prstGeom>
        </p:spPr>
      </p:pic>
      <p:pic>
        <p:nvPicPr>
          <p:cNvPr id="9" name="Picture 8">
            <a:extLst>
              <a:ext uri="{FF2B5EF4-FFF2-40B4-BE49-F238E27FC236}">
                <a16:creationId xmlns:a16="http://schemas.microsoft.com/office/drawing/2014/main" id="{80805C74-7A04-473A-9E2B-AE611F7994F2}"/>
              </a:ext>
            </a:extLst>
          </p:cNvPr>
          <p:cNvPicPr>
            <a:picLocks noChangeAspect="1"/>
          </p:cNvPicPr>
          <p:nvPr/>
        </p:nvPicPr>
        <p:blipFill>
          <a:blip r:embed="rId5"/>
          <a:stretch>
            <a:fillRect/>
          </a:stretch>
        </p:blipFill>
        <p:spPr>
          <a:xfrm>
            <a:off x="248877" y="5667260"/>
            <a:ext cx="11002219" cy="677333"/>
          </a:xfrm>
          <a:prstGeom prst="rect">
            <a:avLst/>
          </a:prstGeom>
        </p:spPr>
      </p:pic>
    </p:spTree>
    <p:extLst>
      <p:ext uri="{BB962C8B-B14F-4D97-AF65-F5344CB8AC3E}">
        <p14:creationId xmlns:p14="http://schemas.microsoft.com/office/powerpoint/2010/main" val="13040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35414-F28F-43AF-B552-12EE257F26C3}"/>
              </a:ext>
            </a:extLst>
          </p:cNvPr>
          <p:cNvSpPr>
            <a:spLocks noGrp="1"/>
          </p:cNvSpPr>
          <p:nvPr>
            <p:ph idx="1"/>
          </p:nvPr>
        </p:nvSpPr>
        <p:spPr>
          <a:xfrm>
            <a:off x="771541" y="304800"/>
            <a:ext cx="9962719" cy="6096000"/>
          </a:xfrm>
        </p:spPr>
        <p:txBody>
          <a:bodyPr/>
          <a:lstStyle/>
          <a:p>
            <a:r>
              <a:rPr lang="en-IN" dirty="0"/>
              <a:t>Step5:-  Verifying Sqoop</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b="1" dirty="0"/>
              <a:t>Sqoop installation is complete.</a:t>
            </a:r>
          </a:p>
        </p:txBody>
      </p:sp>
      <p:pic>
        <p:nvPicPr>
          <p:cNvPr id="6" name="Picture 5">
            <a:extLst>
              <a:ext uri="{FF2B5EF4-FFF2-40B4-BE49-F238E27FC236}">
                <a16:creationId xmlns:a16="http://schemas.microsoft.com/office/drawing/2014/main" id="{07A7DE6C-19DF-4A99-884F-E2EE651CDD22}"/>
              </a:ext>
            </a:extLst>
          </p:cNvPr>
          <p:cNvPicPr>
            <a:picLocks noChangeAspect="1"/>
          </p:cNvPicPr>
          <p:nvPr/>
        </p:nvPicPr>
        <p:blipFill>
          <a:blip r:embed="rId2"/>
          <a:stretch>
            <a:fillRect/>
          </a:stretch>
        </p:blipFill>
        <p:spPr>
          <a:xfrm>
            <a:off x="908602" y="889138"/>
            <a:ext cx="9885304" cy="449332"/>
          </a:xfrm>
          <a:prstGeom prst="rect">
            <a:avLst/>
          </a:prstGeom>
        </p:spPr>
      </p:pic>
      <p:pic>
        <p:nvPicPr>
          <p:cNvPr id="8" name="Picture 7">
            <a:extLst>
              <a:ext uri="{FF2B5EF4-FFF2-40B4-BE49-F238E27FC236}">
                <a16:creationId xmlns:a16="http://schemas.microsoft.com/office/drawing/2014/main" id="{83021838-1136-4567-8CB7-2DCB14B982DC}"/>
              </a:ext>
            </a:extLst>
          </p:cNvPr>
          <p:cNvPicPr>
            <a:picLocks noChangeAspect="1"/>
          </p:cNvPicPr>
          <p:nvPr/>
        </p:nvPicPr>
        <p:blipFill>
          <a:blip r:embed="rId3"/>
          <a:stretch>
            <a:fillRect/>
          </a:stretch>
        </p:blipFill>
        <p:spPr>
          <a:xfrm>
            <a:off x="908602" y="1631259"/>
            <a:ext cx="10010775" cy="2238375"/>
          </a:xfrm>
          <a:prstGeom prst="rect">
            <a:avLst/>
          </a:prstGeom>
        </p:spPr>
      </p:pic>
    </p:spTree>
    <p:extLst>
      <p:ext uri="{BB962C8B-B14F-4D97-AF65-F5344CB8AC3E}">
        <p14:creationId xmlns:p14="http://schemas.microsoft.com/office/powerpoint/2010/main" val="172051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35A8-E552-4A6F-9759-EAD68D60234D}"/>
              </a:ext>
            </a:extLst>
          </p:cNvPr>
          <p:cNvSpPr>
            <a:spLocks noGrp="1"/>
          </p:cNvSpPr>
          <p:nvPr>
            <p:ph type="title"/>
          </p:nvPr>
        </p:nvSpPr>
        <p:spPr>
          <a:xfrm>
            <a:off x="1102209" y="162145"/>
            <a:ext cx="9692640" cy="1013459"/>
          </a:xfrm>
        </p:spPr>
        <p:txBody>
          <a:bodyPr/>
          <a:lstStyle/>
          <a:p>
            <a:r>
              <a:rPr lang="en-IN" dirty="0"/>
              <a:t>Installation of </a:t>
            </a:r>
            <a:r>
              <a:rPr lang="en-IN" dirty="0" err="1"/>
              <a:t>Mysql</a:t>
            </a:r>
            <a:r>
              <a:rPr lang="en-IN" dirty="0"/>
              <a:t> in Ubuntu:-</a:t>
            </a:r>
          </a:p>
        </p:txBody>
      </p:sp>
      <p:sp>
        <p:nvSpPr>
          <p:cNvPr id="4" name="Rectangle 1">
            <a:extLst>
              <a:ext uri="{FF2B5EF4-FFF2-40B4-BE49-F238E27FC236}">
                <a16:creationId xmlns:a16="http://schemas.microsoft.com/office/drawing/2014/main" id="{654809CF-6591-46C4-AF8C-9C6DCB2E4594}"/>
              </a:ext>
            </a:extLst>
          </p:cNvPr>
          <p:cNvSpPr>
            <a:spLocks noGrp="1" noChangeArrowheads="1"/>
          </p:cNvSpPr>
          <p:nvPr>
            <p:ph idx="1"/>
          </p:nvPr>
        </p:nvSpPr>
        <p:spPr bwMode="auto">
          <a:xfrm>
            <a:off x="505109" y="1309649"/>
            <a:ext cx="102897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buSzTx/>
              <a:buFont typeface="Wingdings" panose="05000000000000000000" pitchFamily="2" charset="2"/>
              <a:buChar char="Ø"/>
            </a:pPr>
            <a:r>
              <a:rPr lang="en-US" altLang="en-US" dirty="0">
                <a:solidFill>
                  <a:srgbClr val="000000"/>
                </a:solidFill>
                <a:latin typeface="proxima-nova"/>
              </a:rPr>
              <a:t>To install it, simply update the package index on your server and install the default package with </a:t>
            </a:r>
            <a:r>
              <a:rPr lang="en-US" altLang="en-US" sz="1600" dirty="0">
                <a:solidFill>
                  <a:srgbClr val="000000"/>
                </a:solidFill>
                <a:latin typeface="Arial Unicode MS"/>
              </a:rPr>
              <a:t>apt-get</a:t>
            </a:r>
            <a:r>
              <a:rPr lang="en-US" altLang="en-US" dirty="0">
                <a:solidFill>
                  <a:srgbClr val="000000"/>
                </a:solidFill>
                <a:latin typeface="proxima-nova"/>
              </a:rPr>
              <a:t>.</a:t>
            </a:r>
            <a:r>
              <a:rPr lang="en-US" altLang="en-US" sz="1600" dirty="0"/>
              <a:t> </a:t>
            </a:r>
            <a:endParaRPr lang="en-US" altLang="en-US" sz="2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FD5A377-04A6-488A-AB5A-EB9C4A83C32D}"/>
              </a:ext>
            </a:extLst>
          </p:cNvPr>
          <p:cNvPicPr>
            <a:picLocks noChangeAspect="1"/>
          </p:cNvPicPr>
          <p:nvPr/>
        </p:nvPicPr>
        <p:blipFill rotWithShape="1">
          <a:blip r:embed="rId2"/>
          <a:srcRect r="20761" b="71773"/>
          <a:stretch/>
        </p:blipFill>
        <p:spPr>
          <a:xfrm>
            <a:off x="1102845" y="1892360"/>
            <a:ext cx="8400352" cy="1141716"/>
          </a:xfrm>
          <a:prstGeom prst="rect">
            <a:avLst/>
          </a:prstGeom>
        </p:spPr>
      </p:pic>
      <p:sp>
        <p:nvSpPr>
          <p:cNvPr id="8" name="Rectangle 1">
            <a:extLst>
              <a:ext uri="{FF2B5EF4-FFF2-40B4-BE49-F238E27FC236}">
                <a16:creationId xmlns:a16="http://schemas.microsoft.com/office/drawing/2014/main" id="{E01BE76E-DCEC-4E63-A9FE-E57E8A55B5EC}"/>
              </a:ext>
            </a:extLst>
          </p:cNvPr>
          <p:cNvSpPr txBox="1">
            <a:spLocks noChangeArrowheads="1"/>
          </p:cNvSpPr>
          <p:nvPr/>
        </p:nvSpPr>
        <p:spPr bwMode="auto">
          <a:xfrm>
            <a:off x="425597" y="3190464"/>
            <a:ext cx="985809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182880" indent="-182880" algn="l" defTabSz="914400" rtl="0" eaLnBrk="0" fontAlgn="base" latinLnBrk="0" hangingPunct="0">
              <a:lnSpc>
                <a:spcPct val="95000"/>
              </a:lnSpc>
              <a:spcBef>
                <a:spcPct val="0"/>
              </a:spcBef>
              <a:spcAft>
                <a:spcPct val="0"/>
              </a:spcAft>
              <a:buClr>
                <a:schemeClr val="accent1"/>
              </a:buClr>
              <a:buSzPct val="80000"/>
              <a:buFont typeface="Arial" pitchFamily="34" charset="0"/>
              <a:buChar char="•"/>
              <a:defRPr sz="1800" kern="1200" spc="10" baseline="0">
                <a:solidFill>
                  <a:schemeClr val="tx1"/>
                </a:solidFill>
                <a:latin typeface="Arial" panose="020B0604020202020204" pitchFamily="34" charset="0"/>
                <a:ea typeface="+mn-ea"/>
                <a:cs typeface="+mn-cs"/>
              </a:defRPr>
            </a:lvl1pPr>
            <a:lvl2pPr marL="45720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600" kern="1200">
                <a:solidFill>
                  <a:schemeClr val="tx1"/>
                </a:solidFill>
                <a:latin typeface="Arial" panose="020B0604020202020204" pitchFamily="34" charset="0"/>
                <a:ea typeface="+mn-ea"/>
                <a:cs typeface="+mn-cs"/>
              </a:defRPr>
            </a:lvl2pPr>
            <a:lvl3pPr marL="73152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3pPr>
            <a:lvl4pPr marL="100584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4pPr>
            <a:lvl5pPr marL="128016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5pPr>
            <a:lvl6pPr marL="16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6pPr>
            <a:lvl7pPr marL="19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7pPr>
            <a:lvl8pPr marL="22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8pPr>
            <a:lvl9pPr marL="25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9pPr>
          </a:lstStyle>
          <a:p>
            <a:pPr>
              <a:lnSpc>
                <a:spcPct val="100000"/>
              </a:lnSpc>
              <a:buClrTx/>
              <a:buSzTx/>
              <a:buFont typeface="Wingdings" panose="05000000000000000000" pitchFamily="2" charset="2"/>
              <a:buChar char="Ø"/>
            </a:pPr>
            <a:r>
              <a:rPr lang="en-IN" dirty="0"/>
              <a:t>Configuring MySQL</a:t>
            </a:r>
          </a:p>
          <a:p>
            <a:pPr marL="0" indent="0">
              <a:lnSpc>
                <a:spcPct val="100000"/>
              </a:lnSpc>
              <a:buClrTx/>
              <a:buSzTx/>
              <a:buNone/>
            </a:pPr>
            <a:endParaRPr lang="en-US" altLang="en-US" sz="2800" dirty="0"/>
          </a:p>
          <a:p>
            <a:pPr marL="0" indent="0">
              <a:lnSpc>
                <a:spcPct val="100000"/>
              </a:lnSpc>
              <a:buClrTx/>
              <a:buSzTx/>
              <a:buFontTx/>
              <a:buNone/>
            </a:pPr>
            <a:endParaRPr lang="en-US" altLang="en-US" dirty="0"/>
          </a:p>
        </p:txBody>
      </p:sp>
      <p:pic>
        <p:nvPicPr>
          <p:cNvPr id="11" name="Picture 10">
            <a:extLst>
              <a:ext uri="{FF2B5EF4-FFF2-40B4-BE49-F238E27FC236}">
                <a16:creationId xmlns:a16="http://schemas.microsoft.com/office/drawing/2014/main" id="{0DA77768-EDDA-43A3-81B1-CD523981FC6F}"/>
              </a:ext>
            </a:extLst>
          </p:cNvPr>
          <p:cNvPicPr>
            <a:picLocks noChangeAspect="1"/>
          </p:cNvPicPr>
          <p:nvPr/>
        </p:nvPicPr>
        <p:blipFill rotWithShape="1">
          <a:blip r:embed="rId3"/>
          <a:srcRect t="1" b="84263"/>
          <a:stretch/>
        </p:blipFill>
        <p:spPr>
          <a:xfrm>
            <a:off x="1035472" y="3722071"/>
            <a:ext cx="8467725" cy="1013460"/>
          </a:xfrm>
          <a:prstGeom prst="rect">
            <a:avLst/>
          </a:prstGeom>
        </p:spPr>
      </p:pic>
      <p:sp>
        <p:nvSpPr>
          <p:cNvPr id="12" name="Rectangle 1">
            <a:extLst>
              <a:ext uri="{FF2B5EF4-FFF2-40B4-BE49-F238E27FC236}">
                <a16:creationId xmlns:a16="http://schemas.microsoft.com/office/drawing/2014/main" id="{7150400F-DFC0-4D6C-874C-E5D9C9A8F341}"/>
              </a:ext>
            </a:extLst>
          </p:cNvPr>
          <p:cNvSpPr txBox="1">
            <a:spLocks noChangeArrowheads="1"/>
          </p:cNvSpPr>
          <p:nvPr/>
        </p:nvSpPr>
        <p:spPr bwMode="auto">
          <a:xfrm>
            <a:off x="650883" y="4855854"/>
            <a:ext cx="985809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182880" indent="-182880" algn="l" defTabSz="914400" rtl="0" eaLnBrk="0" fontAlgn="base" latinLnBrk="0" hangingPunct="0">
              <a:lnSpc>
                <a:spcPct val="95000"/>
              </a:lnSpc>
              <a:spcBef>
                <a:spcPct val="0"/>
              </a:spcBef>
              <a:spcAft>
                <a:spcPct val="0"/>
              </a:spcAft>
              <a:buClr>
                <a:schemeClr val="accent1"/>
              </a:buClr>
              <a:buSzPct val="80000"/>
              <a:buFont typeface="Arial" pitchFamily="34" charset="0"/>
              <a:buChar char="•"/>
              <a:defRPr sz="1800" kern="1200" spc="10" baseline="0">
                <a:solidFill>
                  <a:schemeClr val="tx1"/>
                </a:solidFill>
                <a:latin typeface="Arial" panose="020B0604020202020204" pitchFamily="34" charset="0"/>
                <a:ea typeface="+mn-ea"/>
                <a:cs typeface="+mn-cs"/>
              </a:defRPr>
            </a:lvl1pPr>
            <a:lvl2pPr marL="45720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600" kern="1200">
                <a:solidFill>
                  <a:schemeClr val="tx1"/>
                </a:solidFill>
                <a:latin typeface="Arial" panose="020B0604020202020204" pitchFamily="34" charset="0"/>
                <a:ea typeface="+mn-ea"/>
                <a:cs typeface="+mn-cs"/>
              </a:defRPr>
            </a:lvl2pPr>
            <a:lvl3pPr marL="73152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3pPr>
            <a:lvl4pPr marL="100584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4pPr>
            <a:lvl5pPr marL="128016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5pPr>
            <a:lvl6pPr marL="16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6pPr>
            <a:lvl7pPr marL="19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7pPr>
            <a:lvl8pPr marL="22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8pPr>
            <a:lvl9pPr marL="25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9pPr>
          </a:lstStyle>
          <a:p>
            <a:pPr marL="0" indent="0">
              <a:lnSpc>
                <a:spcPct val="100000"/>
              </a:lnSpc>
              <a:buClrTx/>
              <a:buSzTx/>
              <a:buNone/>
            </a:pPr>
            <a:r>
              <a:rPr lang="en-IN" dirty="0"/>
              <a:t>There will be some query:-</a:t>
            </a:r>
          </a:p>
          <a:p>
            <a:pPr marL="0" indent="0">
              <a:lnSpc>
                <a:spcPct val="100000"/>
              </a:lnSpc>
              <a:buClrTx/>
              <a:buSzTx/>
              <a:buNone/>
            </a:pPr>
            <a:endParaRPr lang="en-IN" dirty="0"/>
          </a:p>
          <a:p>
            <a:pPr marL="0" indent="0">
              <a:lnSpc>
                <a:spcPct val="100000"/>
              </a:lnSpc>
              <a:buClrTx/>
              <a:buSzTx/>
              <a:buNone/>
            </a:pPr>
            <a:r>
              <a:rPr lang="en-IN" u="sng" dirty="0"/>
              <a:t>1. VALIDATE PASSWORD PULGIN </a:t>
            </a:r>
            <a:r>
              <a:rPr lang="en-IN" dirty="0"/>
              <a:t>:- Press(y)</a:t>
            </a:r>
          </a:p>
          <a:p>
            <a:pPr marL="0" indent="0">
              <a:lnSpc>
                <a:spcPct val="100000"/>
              </a:lnSpc>
              <a:buClrTx/>
              <a:buSzTx/>
              <a:buNone/>
            </a:pPr>
            <a:r>
              <a:rPr lang="en-IN" dirty="0"/>
              <a:t>This allows the user to set only those passwords which are secure enough.</a:t>
            </a:r>
            <a:endParaRPr lang="en-US" altLang="en-US" sz="2800" dirty="0"/>
          </a:p>
          <a:p>
            <a:pPr marL="0" indent="0">
              <a:lnSpc>
                <a:spcPct val="100000"/>
              </a:lnSpc>
              <a:buClrTx/>
              <a:buSzTx/>
              <a:buFontTx/>
              <a:buNone/>
            </a:pPr>
            <a:endParaRPr lang="en-US" altLang="en-US" dirty="0"/>
          </a:p>
        </p:txBody>
      </p:sp>
    </p:spTree>
    <p:extLst>
      <p:ext uri="{BB962C8B-B14F-4D97-AF65-F5344CB8AC3E}">
        <p14:creationId xmlns:p14="http://schemas.microsoft.com/office/powerpoint/2010/main" val="90535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CE9D3-F562-4541-9C86-79D20B1DD4F3}"/>
              </a:ext>
            </a:extLst>
          </p:cNvPr>
          <p:cNvSpPr>
            <a:spLocks noGrp="1"/>
          </p:cNvSpPr>
          <p:nvPr>
            <p:ph idx="1"/>
          </p:nvPr>
        </p:nvSpPr>
        <p:spPr>
          <a:xfrm>
            <a:off x="652271" y="344557"/>
            <a:ext cx="10081989" cy="6228521"/>
          </a:xfrm>
        </p:spPr>
        <p:txBody>
          <a:bodyPr/>
          <a:lstStyle/>
          <a:p>
            <a:pPr marL="342900" indent="-342900">
              <a:buFont typeface="+mj-lt"/>
              <a:buAutoNum type="arabicPeriod"/>
            </a:pPr>
            <a:endParaRPr lang="en-IN" dirty="0"/>
          </a:p>
          <a:p>
            <a:pPr marL="342900" indent="-342900">
              <a:buFont typeface="+mj-lt"/>
              <a:buAutoNum type="arabicPeriod"/>
            </a:pPr>
            <a:r>
              <a:rPr lang="en-IN" dirty="0"/>
              <a:t>Then enter 0 for LOW</a:t>
            </a:r>
          </a:p>
          <a:p>
            <a:pPr marL="342900" indent="-342900">
              <a:buFont typeface="+mj-lt"/>
              <a:buAutoNum type="arabicPeriod"/>
            </a:pPr>
            <a:r>
              <a:rPr lang="en-IN" dirty="0"/>
              <a:t>New Password:-</a:t>
            </a:r>
          </a:p>
          <a:p>
            <a:pPr marL="342900" indent="-342900">
              <a:buFont typeface="+mj-lt"/>
              <a:buAutoNum type="arabicPeriod"/>
            </a:pPr>
            <a:r>
              <a:rPr lang="en-IN" dirty="0"/>
              <a:t>R-enter-Password:-</a:t>
            </a:r>
          </a:p>
          <a:p>
            <a:pPr marL="342900" indent="-342900">
              <a:buFont typeface="+mj-lt"/>
              <a:buAutoNum type="arabicPeriod"/>
            </a:pPr>
            <a:r>
              <a:rPr lang="en-IN" dirty="0"/>
              <a:t>Remove anonymous users – press(no)</a:t>
            </a:r>
          </a:p>
          <a:p>
            <a:pPr marL="342900" indent="-342900">
              <a:buFont typeface="+mj-lt"/>
              <a:buAutoNum type="arabicPeriod"/>
            </a:pPr>
            <a:r>
              <a:rPr lang="en-IN" dirty="0"/>
              <a:t>Disallow root login remotely? :- press(no)</a:t>
            </a:r>
          </a:p>
          <a:p>
            <a:pPr marL="342900" indent="-342900">
              <a:buFont typeface="+mj-lt"/>
              <a:buAutoNum type="arabicPeriod"/>
            </a:pPr>
            <a:r>
              <a:rPr lang="en-IN" dirty="0"/>
              <a:t>Remove the test database:- press(yes)</a:t>
            </a:r>
          </a:p>
          <a:p>
            <a:pPr marL="342900" indent="-342900">
              <a:buFont typeface="+mj-lt"/>
              <a:buAutoNum type="arabicPeriod"/>
            </a:pPr>
            <a:r>
              <a:rPr lang="en-IN" dirty="0"/>
              <a:t>Reload the privileges tables:- press(yes)</a:t>
            </a:r>
          </a:p>
          <a:p>
            <a:pPr marL="342900" indent="-342900">
              <a:buFont typeface="+mj-lt"/>
              <a:buAutoNum type="arabicPeriod"/>
            </a:pPr>
            <a:endParaRPr lang="en-IN" dirty="0"/>
          </a:p>
        </p:txBody>
      </p:sp>
      <p:pic>
        <p:nvPicPr>
          <p:cNvPr id="5" name="Picture 4">
            <a:extLst>
              <a:ext uri="{FF2B5EF4-FFF2-40B4-BE49-F238E27FC236}">
                <a16:creationId xmlns:a16="http://schemas.microsoft.com/office/drawing/2014/main" id="{BA4C7824-8D6D-469C-A59E-A9B31A569681}"/>
              </a:ext>
            </a:extLst>
          </p:cNvPr>
          <p:cNvPicPr>
            <a:picLocks noChangeAspect="1"/>
          </p:cNvPicPr>
          <p:nvPr/>
        </p:nvPicPr>
        <p:blipFill rotWithShape="1">
          <a:blip r:embed="rId2"/>
          <a:srcRect l="-877" t="61893" r="-11407" b="-1447"/>
          <a:stretch/>
        </p:blipFill>
        <p:spPr>
          <a:xfrm>
            <a:off x="1073428" y="4094921"/>
            <a:ext cx="8481184" cy="1895061"/>
          </a:xfrm>
          <a:prstGeom prst="rect">
            <a:avLst/>
          </a:prstGeom>
        </p:spPr>
      </p:pic>
    </p:spTree>
    <p:extLst>
      <p:ext uri="{BB962C8B-B14F-4D97-AF65-F5344CB8AC3E}">
        <p14:creationId xmlns:p14="http://schemas.microsoft.com/office/powerpoint/2010/main" val="246293664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141</TotalTime>
  <Words>465</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Unicode MS</vt:lpstr>
      <vt:lpstr>Century Schoolbook</vt:lpstr>
      <vt:lpstr>Corbel</vt:lpstr>
      <vt:lpstr>proxima-nova</vt:lpstr>
      <vt:lpstr>Roboto Slab</vt:lpstr>
      <vt:lpstr>Wingdings</vt:lpstr>
      <vt:lpstr>Wingdings 2</vt:lpstr>
      <vt:lpstr>View</vt:lpstr>
      <vt:lpstr>PowerPoint Presentation</vt:lpstr>
      <vt:lpstr>What is Sqoop?</vt:lpstr>
      <vt:lpstr>PowerPoint Presentation</vt:lpstr>
      <vt:lpstr>How to install Sqoop?</vt:lpstr>
      <vt:lpstr>Step by step installation:-</vt:lpstr>
      <vt:lpstr>PowerPoint Presentation</vt:lpstr>
      <vt:lpstr>PowerPoint Presentation</vt:lpstr>
      <vt:lpstr>Installation of Mysql in Ubuntu:-</vt:lpstr>
      <vt:lpstr>PowerPoint Presentation</vt:lpstr>
      <vt:lpstr>PowerPoint Presentation</vt:lpstr>
      <vt:lpstr>Example :- For importing Mysql data to HDFS</vt:lpstr>
      <vt:lpstr>PowerPoint Presentation</vt:lpstr>
      <vt:lpstr>Now, insert the data into books </vt:lpstr>
      <vt:lpstr> Create user on localhost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Samiksha Agarwal</dc:creator>
  <cp:lastModifiedBy>Samiksha Agarwal</cp:lastModifiedBy>
  <cp:revision>31</cp:revision>
  <dcterms:created xsi:type="dcterms:W3CDTF">2018-08-29T16:23:13Z</dcterms:created>
  <dcterms:modified xsi:type="dcterms:W3CDTF">2018-08-29T18:44:27Z</dcterms:modified>
</cp:coreProperties>
</file>