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61849" y="39895"/>
            <a:ext cx="10451465" cy="133702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rgbClr val="FFFF00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31882" y="1690788"/>
            <a:ext cx="10606405" cy="4133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seit.com/" TargetMode="External"/><Relationship Id="rId7" Type="http://schemas.openxmlformats.org/officeDocument/2006/relationships/hyperlink" Target="https://getbootstrap.com/docs/5.0/" TargetMode="External"/><Relationship Id="rId2" Type="http://schemas.openxmlformats.org/officeDocument/2006/relationships/hyperlink" Target="https://www.myfitnesspal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postgresql.org/docs/" TargetMode="External"/><Relationship Id="rId5" Type="http://schemas.openxmlformats.org/officeDocument/2006/relationships/hyperlink" Target="https://www.chartjs.org/docs/latest/" TargetMode="External"/><Relationship Id="rId4" Type="http://schemas.openxmlformats.org/officeDocument/2006/relationships/hyperlink" Target="https://docs.djangoproject.com/en/3.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8015" y="0"/>
            <a:ext cx="4000499" cy="26574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2627" y="2802652"/>
            <a:ext cx="11126470" cy="12439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6740" marR="5080" indent="-574675">
              <a:lnSpc>
                <a:spcPct val="100000"/>
              </a:lnSpc>
              <a:spcBef>
                <a:spcPts val="95"/>
              </a:spcBef>
            </a:pPr>
            <a:r>
              <a:rPr sz="4000" spc="-200" dirty="0">
                <a:solidFill>
                  <a:srgbClr val="FFFAF0"/>
                </a:solidFill>
                <a:latin typeface="Tahoma"/>
                <a:cs typeface="Tahoma"/>
              </a:rPr>
              <a:t>Department</a:t>
            </a:r>
            <a:r>
              <a:rPr sz="4000" spc="-24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180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4000" spc="-2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195" dirty="0">
                <a:solidFill>
                  <a:srgbClr val="FFFAF0"/>
                </a:solidFill>
                <a:latin typeface="Tahoma"/>
                <a:cs typeface="Tahoma"/>
              </a:rPr>
              <a:t>Computer</a:t>
            </a:r>
            <a:r>
              <a:rPr sz="4000" spc="-2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140" dirty="0">
                <a:solidFill>
                  <a:srgbClr val="FFFAF0"/>
                </a:solidFill>
                <a:latin typeface="Tahoma"/>
                <a:cs typeface="Tahoma"/>
              </a:rPr>
              <a:t>Science</a:t>
            </a:r>
            <a:r>
              <a:rPr sz="4000" spc="-2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160" dirty="0">
                <a:solidFill>
                  <a:srgbClr val="FFFAF0"/>
                </a:solidFill>
                <a:latin typeface="Tahoma"/>
                <a:cs typeface="Tahoma"/>
              </a:rPr>
              <a:t>&amp;Engineering </a:t>
            </a:r>
            <a:r>
              <a:rPr sz="4000" spc="-114" dirty="0">
                <a:solidFill>
                  <a:srgbClr val="FFFAF0"/>
                </a:solidFill>
                <a:latin typeface="Tahoma"/>
                <a:cs typeface="Tahoma"/>
              </a:rPr>
              <a:t>Artificial</a:t>
            </a:r>
            <a:r>
              <a:rPr sz="4000" spc="-2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175" dirty="0">
                <a:solidFill>
                  <a:srgbClr val="FFFAF0"/>
                </a:solidFill>
                <a:latin typeface="Tahoma"/>
                <a:cs typeface="Tahoma"/>
              </a:rPr>
              <a:t>Intelligence</a:t>
            </a:r>
            <a:r>
              <a:rPr sz="4000" spc="-229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254" dirty="0">
                <a:solidFill>
                  <a:srgbClr val="FFFAF0"/>
                </a:solidFill>
                <a:latin typeface="Tahoma"/>
                <a:cs typeface="Tahoma"/>
              </a:rPr>
              <a:t>&amp;</a:t>
            </a:r>
            <a:r>
              <a:rPr sz="4000" spc="-2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200" dirty="0">
                <a:solidFill>
                  <a:srgbClr val="FFFAF0"/>
                </a:solidFill>
                <a:latin typeface="Tahoma"/>
                <a:cs typeface="Tahoma"/>
              </a:rPr>
              <a:t>Machine</a:t>
            </a:r>
            <a:r>
              <a:rPr sz="4000" spc="-229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4000" spc="-25" dirty="0">
                <a:solidFill>
                  <a:srgbClr val="FFFAF0"/>
                </a:solidFill>
                <a:latin typeface="Tahoma"/>
                <a:cs typeface="Tahoma"/>
              </a:rPr>
              <a:t>Learning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44314" y="4017483"/>
            <a:ext cx="9326245" cy="197103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indent="1348740">
              <a:lnSpc>
                <a:spcPts val="3829"/>
              </a:lnSpc>
              <a:spcBef>
                <a:spcPts val="240"/>
              </a:spcBef>
            </a:pPr>
            <a:r>
              <a:rPr sz="3200" spc="-215" dirty="0">
                <a:solidFill>
                  <a:srgbClr val="FFFAF0"/>
                </a:solidFill>
                <a:latin typeface="Verdana"/>
                <a:cs typeface="Verdana"/>
              </a:rPr>
              <a:t>A.P.</a:t>
            </a:r>
            <a:r>
              <a:rPr sz="3200" spc="-39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270" dirty="0">
                <a:solidFill>
                  <a:srgbClr val="FFFAF0"/>
                </a:solidFill>
                <a:latin typeface="Verdana"/>
                <a:cs typeface="Verdana"/>
              </a:rPr>
              <a:t>Shah</a:t>
            </a:r>
            <a:r>
              <a:rPr sz="3200" spc="-390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75" dirty="0">
                <a:solidFill>
                  <a:srgbClr val="FFFAF0"/>
                </a:solidFill>
                <a:latin typeface="Verdana"/>
                <a:cs typeface="Verdana"/>
              </a:rPr>
              <a:t>Institute</a:t>
            </a:r>
            <a:r>
              <a:rPr sz="3200" spc="-39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35" dirty="0">
                <a:solidFill>
                  <a:srgbClr val="FFFAF0"/>
                </a:solidFill>
                <a:latin typeface="Verdana"/>
                <a:cs typeface="Verdana"/>
              </a:rPr>
              <a:t>of</a:t>
            </a:r>
            <a:r>
              <a:rPr sz="3200" spc="-390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80" dirty="0">
                <a:solidFill>
                  <a:srgbClr val="FFFAF0"/>
                </a:solidFill>
                <a:latin typeface="Verdana"/>
                <a:cs typeface="Verdana"/>
              </a:rPr>
              <a:t>Technology </a:t>
            </a:r>
            <a:r>
              <a:rPr sz="3200" spc="-245" dirty="0">
                <a:solidFill>
                  <a:srgbClr val="FFFAF0"/>
                </a:solidFill>
                <a:latin typeface="Verdana"/>
                <a:cs typeface="Verdana"/>
              </a:rPr>
              <a:t>G.B.Road,Kasarvadavli,</a:t>
            </a:r>
            <a:r>
              <a:rPr sz="3200" spc="-28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290" dirty="0">
                <a:solidFill>
                  <a:srgbClr val="FFFAF0"/>
                </a:solidFill>
                <a:latin typeface="Verdana"/>
                <a:cs typeface="Verdana"/>
              </a:rPr>
              <a:t>Thane(W),</a:t>
            </a:r>
            <a:r>
              <a:rPr sz="3200" spc="-280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220" dirty="0">
                <a:solidFill>
                  <a:srgbClr val="FFFAF0"/>
                </a:solidFill>
                <a:latin typeface="Verdana"/>
                <a:cs typeface="Verdana"/>
              </a:rPr>
              <a:t>Mumbai-</a:t>
            </a:r>
            <a:r>
              <a:rPr sz="3200" spc="-50" dirty="0">
                <a:solidFill>
                  <a:srgbClr val="FFFAF0"/>
                </a:solidFill>
                <a:latin typeface="Verdana"/>
                <a:cs typeface="Verdana"/>
              </a:rPr>
              <a:t>400615</a:t>
            </a:r>
            <a:endParaRPr sz="3200">
              <a:latin typeface="Verdana"/>
              <a:cs typeface="Verdana"/>
            </a:endParaRPr>
          </a:p>
          <a:p>
            <a:pPr marR="612775" algn="ctr">
              <a:lnSpc>
                <a:spcPts val="3685"/>
              </a:lnSpc>
            </a:pPr>
            <a:r>
              <a:rPr sz="3200" spc="-195" dirty="0">
                <a:solidFill>
                  <a:srgbClr val="FFFAF0"/>
                </a:solidFill>
                <a:latin typeface="Verdana"/>
                <a:cs typeface="Verdana"/>
              </a:rPr>
              <a:t>UNIVERSITY</a:t>
            </a:r>
            <a:r>
              <a:rPr sz="3200" spc="-370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85" dirty="0">
                <a:solidFill>
                  <a:srgbClr val="FFFAF0"/>
                </a:solidFill>
                <a:latin typeface="Verdana"/>
                <a:cs typeface="Verdana"/>
              </a:rPr>
              <a:t>OF</a:t>
            </a:r>
            <a:r>
              <a:rPr sz="3200" spc="-36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0" dirty="0">
                <a:solidFill>
                  <a:srgbClr val="FFFAF0"/>
                </a:solidFill>
                <a:latin typeface="Verdana"/>
                <a:cs typeface="Verdana"/>
              </a:rPr>
              <a:t>MUMBAI</a:t>
            </a:r>
            <a:endParaRPr sz="3200">
              <a:latin typeface="Verdana"/>
              <a:cs typeface="Verdana"/>
            </a:endParaRPr>
          </a:p>
          <a:p>
            <a:pPr marR="612775" algn="ctr">
              <a:lnSpc>
                <a:spcPts val="3835"/>
              </a:lnSpc>
            </a:pPr>
            <a:r>
              <a:rPr sz="3200" spc="-190" dirty="0">
                <a:solidFill>
                  <a:srgbClr val="FFFAF0"/>
                </a:solidFill>
                <a:latin typeface="Verdana"/>
                <a:cs typeface="Verdana"/>
              </a:rPr>
              <a:t>Academic</a:t>
            </a:r>
            <a:r>
              <a:rPr sz="3200" spc="-34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95" dirty="0">
                <a:solidFill>
                  <a:srgbClr val="FFFAF0"/>
                </a:solidFill>
                <a:latin typeface="Verdana"/>
                <a:cs typeface="Verdana"/>
              </a:rPr>
              <a:t>Year</a:t>
            </a:r>
            <a:r>
              <a:rPr sz="3200" spc="-345" dirty="0">
                <a:solidFill>
                  <a:srgbClr val="FFFAF0"/>
                </a:solidFill>
                <a:latin typeface="Verdana"/>
                <a:cs typeface="Verdana"/>
              </a:rPr>
              <a:t> </a:t>
            </a:r>
            <a:r>
              <a:rPr sz="3200" spc="-165" dirty="0">
                <a:solidFill>
                  <a:srgbClr val="FFFAF0"/>
                </a:solidFill>
                <a:latin typeface="Verdana"/>
                <a:cs typeface="Verdana"/>
              </a:rPr>
              <a:t>2023-</a:t>
            </a:r>
            <a:r>
              <a:rPr sz="3200" spc="-20" dirty="0">
                <a:solidFill>
                  <a:srgbClr val="FFFAF0"/>
                </a:solidFill>
                <a:latin typeface="Verdana"/>
                <a:cs typeface="Verdana"/>
              </a:rPr>
              <a:t>2024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72639">
              <a:lnSpc>
                <a:spcPct val="100000"/>
              </a:lnSpc>
              <a:spcBef>
                <a:spcPts val="100"/>
              </a:spcBef>
            </a:pPr>
            <a:r>
              <a:rPr sz="6000" spc="-270" dirty="0"/>
              <a:t>Implementation</a:t>
            </a:r>
            <a:endParaRPr sz="6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E64773-577D-DBF3-5FD2-8C6701969C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447800"/>
            <a:ext cx="4873337" cy="255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6FA353C-638E-2DBF-CF9A-6B20C17EA3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0027" y="3429000"/>
            <a:ext cx="5377197" cy="285017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6510" rIns="0" bIns="0" rtlCol="0">
            <a:spAutoFit/>
          </a:bodyPr>
          <a:lstStyle/>
          <a:p>
            <a:pPr marL="2894965">
              <a:lnSpc>
                <a:spcPct val="100000"/>
              </a:lnSpc>
              <a:spcBef>
                <a:spcPts val="100"/>
              </a:spcBef>
            </a:pPr>
            <a:r>
              <a:rPr spc="-220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C32361-E406-55E8-1F96-4E8722FC68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964497"/>
            <a:ext cx="9525000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Empowers users to effortlessly track and understand their daily calorie and macronutrient intake.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Delivers precise nutrient calculations and personalized goal setting for tailored dietary guidance.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Leverages a rich, searchable food database and dynamic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ChartJS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visualizations to simplify meal logging and progress monitoring.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Combines the legacy of calorie tracking with modern health insights to offer a comprehensive, user-centric nutrition solution.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88938" y="39895"/>
            <a:ext cx="329628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References</a:t>
            </a:r>
          </a:p>
        </p:txBody>
      </p:sp>
      <p:sp>
        <p:nvSpPr>
          <p:cNvPr id="3" name="object 3"/>
          <p:cNvSpPr/>
          <p:nvPr/>
        </p:nvSpPr>
        <p:spPr>
          <a:xfrm>
            <a:off x="7849348" y="4477102"/>
            <a:ext cx="1659889" cy="19050"/>
          </a:xfrm>
          <a:custGeom>
            <a:avLst/>
            <a:gdLst/>
            <a:ahLst/>
            <a:cxnLst/>
            <a:rect l="l" t="t" r="r" b="b"/>
            <a:pathLst>
              <a:path w="1659890" h="19050">
                <a:moveTo>
                  <a:pt x="1659837" y="19049"/>
                </a:moveTo>
                <a:lnTo>
                  <a:pt x="0" y="19049"/>
                </a:lnTo>
                <a:lnTo>
                  <a:pt x="0" y="0"/>
                </a:lnTo>
                <a:lnTo>
                  <a:pt x="1659837" y="0"/>
                </a:lnTo>
                <a:lnTo>
                  <a:pt x="1659837" y="19049"/>
                </a:lnTo>
                <a:close/>
              </a:path>
            </a:pathLst>
          </a:custGeom>
          <a:solidFill>
            <a:srgbClr val="FFFA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52909" y="1066682"/>
            <a:ext cx="9443720" cy="3454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497840" indent="-485140">
              <a:lnSpc>
                <a:spcPct val="100000"/>
              </a:lnSpc>
              <a:spcBef>
                <a:spcPts val="450"/>
              </a:spcBef>
              <a:buAutoNum type="arabicPeriod"/>
              <a:tabLst>
                <a:tab pos="497840" algn="l"/>
              </a:tabLst>
            </a:pPr>
            <a:r>
              <a:rPr sz="1950" spc="-80" dirty="0">
                <a:solidFill>
                  <a:srgbClr val="FFFAF0"/>
                </a:solidFill>
                <a:latin typeface="Tahoma"/>
                <a:cs typeface="Tahoma"/>
              </a:rPr>
              <a:t>Smith,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FFFAF0"/>
                </a:solidFill>
                <a:latin typeface="Tahoma"/>
                <a:cs typeface="Tahoma"/>
              </a:rPr>
              <a:t>J.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(2021).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0" dirty="0">
                <a:solidFill>
                  <a:srgbClr val="FFFAF0"/>
                </a:solidFill>
                <a:latin typeface="Tahoma"/>
                <a:cs typeface="Tahoma"/>
              </a:rPr>
              <a:t>"Nutritional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Tracking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Apps: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45" dirty="0">
                <a:solidFill>
                  <a:srgbClr val="FFFAF0"/>
                </a:solidFill>
                <a:latin typeface="Tahoma"/>
                <a:cs typeface="Tahoma"/>
              </a:rPr>
              <a:t>A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Comparative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Study."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Journal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Health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and</a:t>
            </a:r>
            <a:endParaRPr sz="1950">
              <a:latin typeface="Tahoma"/>
              <a:cs typeface="Tahoma"/>
            </a:endParaRPr>
          </a:p>
          <a:p>
            <a:pPr marL="3515360">
              <a:lnSpc>
                <a:spcPct val="100000"/>
              </a:lnSpc>
              <a:spcBef>
                <a:spcPts val="360"/>
              </a:spcBef>
            </a:pP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Technology,</a:t>
            </a:r>
            <a:r>
              <a:rPr sz="1950" spc="-16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23(4),</a:t>
            </a:r>
            <a:r>
              <a:rPr sz="1950" spc="-16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FFFAF0"/>
                </a:solidFill>
                <a:latin typeface="Tahoma"/>
                <a:cs typeface="Tahoma"/>
              </a:rPr>
              <a:t>567-578.</a:t>
            </a:r>
            <a:endParaRPr sz="1950">
              <a:latin typeface="Tahoma"/>
              <a:cs typeface="Tahoma"/>
            </a:endParaRPr>
          </a:p>
          <a:p>
            <a:pPr marL="483234" marR="5080" indent="-471170">
              <a:lnSpc>
                <a:spcPct val="115399"/>
              </a:lnSpc>
              <a:buAutoNum type="arabicPeriod" startAt="2"/>
              <a:tabLst>
                <a:tab pos="1351915" algn="l"/>
              </a:tabLst>
            </a:pP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Davis,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M.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et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al.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(2020).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"The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Impact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Nutrition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Tracking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on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Dietary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0" dirty="0">
                <a:solidFill>
                  <a:srgbClr val="FFFAF0"/>
                </a:solidFill>
                <a:latin typeface="Tahoma"/>
                <a:cs typeface="Tahoma"/>
              </a:rPr>
              <a:t>Habits: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45" dirty="0">
                <a:solidFill>
                  <a:srgbClr val="FFFAF0"/>
                </a:solidFill>
                <a:latin typeface="Tahoma"/>
                <a:cs typeface="Tahoma"/>
              </a:rPr>
              <a:t>A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Longitudinal 	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Analysis."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International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Journal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Health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and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Nutrition,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12(2),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FFFAF0"/>
                </a:solidFill>
                <a:latin typeface="Tahoma"/>
                <a:cs typeface="Tahoma"/>
              </a:rPr>
              <a:t>123-137.</a:t>
            </a:r>
            <a:endParaRPr sz="1950">
              <a:latin typeface="Tahoma"/>
              <a:cs typeface="Tahoma"/>
            </a:endParaRPr>
          </a:p>
          <a:p>
            <a:pPr marL="2503170" marR="2025014" algn="ctr">
              <a:lnSpc>
                <a:spcPct val="115399"/>
              </a:lnSpc>
            </a:pPr>
            <a:r>
              <a:rPr sz="1950" spc="-60" dirty="0">
                <a:solidFill>
                  <a:srgbClr val="FFFAF0"/>
                </a:solidFill>
                <a:latin typeface="Tahoma"/>
                <a:cs typeface="Tahoma"/>
              </a:rPr>
              <a:t>MyFitnessPal.</a:t>
            </a:r>
            <a:r>
              <a:rPr sz="1950" spc="-15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0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50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2"/>
              </a:rPr>
              <a:t>https://www.myfitnesspal.com/</a:t>
            </a:r>
            <a:r>
              <a:rPr sz="1950" spc="-50" dirty="0">
                <a:solidFill>
                  <a:srgbClr val="FFFAF0"/>
                </a:solidFill>
                <a:latin typeface="Tahoma"/>
                <a:cs typeface="Tahoma"/>
              </a:rPr>
              <a:t>)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Lose</a:t>
            </a:r>
            <a:r>
              <a:rPr sz="1950" spc="-204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0" dirty="0">
                <a:solidFill>
                  <a:srgbClr val="FFFAF0"/>
                </a:solidFill>
                <a:latin typeface="Tahoma"/>
                <a:cs typeface="Tahoma"/>
              </a:rPr>
              <a:t>It!</a:t>
            </a:r>
            <a:r>
              <a:rPr sz="1950" spc="-204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10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3"/>
              </a:rPr>
              <a:t>https://www.loseit.com/</a:t>
            </a:r>
            <a:r>
              <a:rPr sz="1950" spc="-10" dirty="0">
                <a:solidFill>
                  <a:srgbClr val="FFFAF0"/>
                </a:solidFill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  <a:p>
            <a:pPr marL="1623695" marR="1145540" algn="ctr">
              <a:lnSpc>
                <a:spcPct val="115399"/>
              </a:lnSpc>
            </a:pPr>
            <a:r>
              <a:rPr sz="1950" spc="-125" dirty="0">
                <a:solidFill>
                  <a:srgbClr val="FFFAF0"/>
                </a:solidFill>
                <a:latin typeface="Tahoma"/>
                <a:cs typeface="Tahoma"/>
              </a:rPr>
              <a:t>Django</a:t>
            </a:r>
            <a:r>
              <a:rPr sz="1950" spc="-1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Documentation.</a:t>
            </a:r>
            <a:r>
              <a:rPr sz="1950" spc="-1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5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4"/>
              </a:rPr>
              <a:t>https://docs.d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  <a:hlinkClick r:id="rId4"/>
              </a:rPr>
              <a:t>j</a:t>
            </a:r>
            <a:r>
              <a:rPr sz="1950" u="sng" spc="-5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4"/>
              </a:rPr>
              <a:t>an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  <a:hlinkClick r:id="rId4"/>
              </a:rPr>
              <a:t>g</a:t>
            </a:r>
            <a:r>
              <a:rPr sz="1950" u="sng" spc="-5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4"/>
              </a:rPr>
              <a:t>opro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  <a:hlinkClick r:id="rId4"/>
              </a:rPr>
              <a:t>j</a:t>
            </a:r>
            <a:r>
              <a:rPr sz="1950" u="sng" spc="-5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4"/>
              </a:rPr>
              <a:t>ect.com/en/3.2/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)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Chart.js</a:t>
            </a:r>
            <a:r>
              <a:rPr sz="1950" spc="-1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Documentation.</a:t>
            </a:r>
            <a:r>
              <a:rPr sz="1950" spc="-1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5"/>
              </a:rPr>
              <a:t>https://www.chart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  <a:hlinkClick r:id="rId5"/>
              </a:rPr>
              <a:t>j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5"/>
              </a:rPr>
              <a:t>s.org/docs/latest/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)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PostgreSQL</a:t>
            </a:r>
            <a:r>
              <a:rPr sz="1950" spc="-1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Documentation.</a:t>
            </a:r>
            <a:r>
              <a:rPr sz="1950" spc="-12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6"/>
              </a:rPr>
              <a:t>https://www.post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  <a:hlinkClick r:id="rId6"/>
              </a:rPr>
              <a:t>g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6"/>
              </a:rPr>
              <a:t>resql.org/docs/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)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Bootstrap</a:t>
            </a:r>
            <a:r>
              <a:rPr sz="1950" spc="-13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0" dirty="0">
                <a:solidFill>
                  <a:srgbClr val="FFFAF0"/>
                </a:solidFill>
                <a:latin typeface="Tahoma"/>
                <a:cs typeface="Tahoma"/>
              </a:rPr>
              <a:t>Documentation.</a:t>
            </a:r>
            <a:r>
              <a:rPr sz="1950" spc="-13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(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7"/>
              </a:rPr>
              <a:t>https://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  <a:hlinkClick r:id="rId7"/>
              </a:rPr>
              <a:t>g</a:t>
            </a:r>
            <a:r>
              <a:rPr sz="1950" u="sng" spc="-25" dirty="0">
                <a:solidFill>
                  <a:srgbClr val="FFFAF0"/>
                </a:solidFill>
                <a:uFill>
                  <a:solidFill>
                    <a:srgbClr val="FFFAF0"/>
                  </a:solidFill>
                </a:uFill>
                <a:latin typeface="Tahoma"/>
                <a:cs typeface="Tahoma"/>
                <a:hlinkClick r:id="rId7"/>
              </a:rPr>
              <a:t>etbootstrap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  <a:hlinkClick r:id="rId7"/>
              </a:rPr>
              <a:t>.com/docs/5.0/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)</a:t>
            </a:r>
            <a:endParaRPr sz="19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9113" y="2438282"/>
            <a:ext cx="9639300" cy="3454400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45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3.</a:t>
            </a:r>
            <a:endParaRPr sz="195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36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4.</a:t>
            </a:r>
            <a:endParaRPr sz="195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36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5.</a:t>
            </a:r>
            <a:endParaRPr sz="195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36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6.</a:t>
            </a:r>
            <a:endParaRPr sz="195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36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7.</a:t>
            </a:r>
            <a:endParaRPr sz="1950" dirty="0">
              <a:latin typeface="Tahoma"/>
              <a:cs typeface="Tahoma"/>
            </a:endParaRPr>
          </a:p>
          <a:p>
            <a:pPr marL="146050">
              <a:lnSpc>
                <a:spcPct val="100000"/>
              </a:lnSpc>
              <a:spcBef>
                <a:spcPts val="360"/>
              </a:spcBef>
            </a:pP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8.</a:t>
            </a:r>
            <a:endParaRPr sz="1950" dirty="0">
              <a:latin typeface="Tahoma"/>
              <a:cs typeface="Tahoma"/>
            </a:endParaRPr>
          </a:p>
          <a:p>
            <a:pPr marL="554990" indent="-408940">
              <a:lnSpc>
                <a:spcPct val="100000"/>
              </a:lnSpc>
              <a:spcBef>
                <a:spcPts val="360"/>
              </a:spcBef>
              <a:buAutoNum type="arabicPeriod" startAt="9"/>
              <a:tabLst>
                <a:tab pos="554990" algn="l"/>
              </a:tabLst>
            </a:pP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"Nutrition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and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0" dirty="0">
                <a:solidFill>
                  <a:srgbClr val="FFFAF0"/>
                </a:solidFill>
                <a:latin typeface="Tahoma"/>
                <a:cs typeface="Tahoma"/>
              </a:rPr>
              <a:t>Dietetics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in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Modern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Health."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(2021).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International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0" dirty="0">
                <a:solidFill>
                  <a:srgbClr val="FFFAF0"/>
                </a:solidFill>
                <a:latin typeface="Tahoma"/>
                <a:cs typeface="Tahoma"/>
              </a:rPr>
              <a:t>Conference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on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Health</a:t>
            </a:r>
            <a:r>
              <a:rPr sz="1950" spc="-17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and</a:t>
            </a:r>
            <a:endParaRPr sz="1950" dirty="0">
              <a:latin typeface="Tahoma"/>
              <a:cs typeface="Tahoma"/>
            </a:endParaRPr>
          </a:p>
          <a:p>
            <a:pPr marL="3561715">
              <a:lnSpc>
                <a:spcPct val="100000"/>
              </a:lnSpc>
              <a:spcBef>
                <a:spcPts val="360"/>
              </a:spcBef>
            </a:pP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Wellness,</a:t>
            </a:r>
            <a:r>
              <a:rPr sz="1950" spc="-15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Proceedings,</a:t>
            </a:r>
            <a:r>
              <a:rPr sz="1950" spc="-14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FFFAF0"/>
                </a:solidFill>
                <a:latin typeface="Tahoma"/>
                <a:cs typeface="Tahoma"/>
              </a:rPr>
              <a:t>45-</a:t>
            </a:r>
            <a:r>
              <a:rPr sz="1950" spc="-25" dirty="0">
                <a:solidFill>
                  <a:srgbClr val="FFFAF0"/>
                </a:solidFill>
                <a:latin typeface="Tahoma"/>
                <a:cs typeface="Tahoma"/>
              </a:rPr>
              <a:t>58.</a:t>
            </a:r>
            <a:endParaRPr sz="1950" dirty="0">
              <a:latin typeface="Tahoma"/>
              <a:cs typeface="Tahoma"/>
            </a:endParaRPr>
          </a:p>
          <a:p>
            <a:pPr marL="768350" marR="217804" indent="-756285">
              <a:lnSpc>
                <a:spcPct val="115399"/>
              </a:lnSpc>
              <a:buAutoNum type="arabicPeriod" startAt="10"/>
              <a:tabLst>
                <a:tab pos="2410460" algn="l"/>
              </a:tabLst>
            </a:pP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Johnson,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105" dirty="0">
                <a:solidFill>
                  <a:srgbClr val="FFFAF0"/>
                </a:solidFill>
                <a:latin typeface="Tahoma"/>
                <a:cs typeface="Tahoma"/>
              </a:rPr>
              <a:t>L.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et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al.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(2019).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"The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65" dirty="0">
                <a:solidFill>
                  <a:srgbClr val="FFFAF0"/>
                </a:solidFill>
                <a:latin typeface="Tahoma"/>
                <a:cs typeface="Tahoma"/>
              </a:rPr>
              <a:t>Role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95" dirty="0">
                <a:solidFill>
                  <a:srgbClr val="FFFAF0"/>
                </a:solidFill>
                <a:latin typeface="Tahoma"/>
                <a:cs typeface="Tahoma"/>
              </a:rPr>
              <a:t>Technology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in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0" dirty="0">
                <a:solidFill>
                  <a:srgbClr val="FFFAF0"/>
                </a:solidFill>
                <a:latin typeface="Tahoma"/>
                <a:cs typeface="Tahoma"/>
              </a:rPr>
              <a:t>Promoting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Healthy</a:t>
            </a:r>
            <a:r>
              <a:rPr sz="1950" spc="-18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85" dirty="0">
                <a:solidFill>
                  <a:srgbClr val="FFFAF0"/>
                </a:solidFill>
                <a:latin typeface="Tahoma"/>
                <a:cs typeface="Tahoma"/>
              </a:rPr>
              <a:t>Eating</a:t>
            </a:r>
            <a:r>
              <a:rPr sz="1950" spc="-19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FFFAF0"/>
                </a:solidFill>
                <a:latin typeface="Tahoma"/>
                <a:cs typeface="Tahoma"/>
              </a:rPr>
              <a:t>Habits." 	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International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55" dirty="0">
                <a:solidFill>
                  <a:srgbClr val="FFFAF0"/>
                </a:solidFill>
                <a:latin typeface="Tahoma"/>
                <a:cs typeface="Tahoma"/>
              </a:rPr>
              <a:t>Journal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of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0" dirty="0">
                <a:solidFill>
                  <a:srgbClr val="FFFAF0"/>
                </a:solidFill>
                <a:latin typeface="Tahoma"/>
                <a:cs typeface="Tahoma"/>
              </a:rPr>
              <a:t>Digital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75" dirty="0">
                <a:solidFill>
                  <a:srgbClr val="FFFAF0"/>
                </a:solidFill>
                <a:latin typeface="Tahoma"/>
                <a:cs typeface="Tahoma"/>
              </a:rPr>
              <a:t>Health,</a:t>
            </a:r>
            <a:r>
              <a:rPr sz="1950" spc="-180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105" dirty="0">
                <a:solidFill>
                  <a:srgbClr val="FFFAF0"/>
                </a:solidFill>
                <a:latin typeface="Tahoma"/>
                <a:cs typeface="Tahoma"/>
              </a:rPr>
              <a:t>7(3),</a:t>
            </a:r>
            <a:r>
              <a:rPr sz="1950" spc="-175" dirty="0">
                <a:solidFill>
                  <a:srgbClr val="FFFAF0"/>
                </a:solidFill>
                <a:latin typeface="Tahoma"/>
                <a:cs typeface="Tahoma"/>
              </a:rPr>
              <a:t> </a:t>
            </a:r>
            <a:r>
              <a:rPr sz="1950" spc="-20" dirty="0">
                <a:solidFill>
                  <a:srgbClr val="FFFAF0"/>
                </a:solidFill>
                <a:latin typeface="Tahoma"/>
                <a:cs typeface="Tahoma"/>
              </a:rPr>
              <a:t>210-224.</a:t>
            </a:r>
            <a:endParaRPr sz="195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8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2784348"/>
            <a:ext cx="4305299" cy="76199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34" y="2372362"/>
            <a:ext cx="12189460" cy="4453255"/>
          </a:xfrm>
          <a:custGeom>
            <a:avLst/>
            <a:gdLst/>
            <a:ahLst/>
            <a:cxnLst/>
            <a:rect l="l" t="t" r="r" b="b"/>
            <a:pathLst>
              <a:path w="12189460" h="4453255">
                <a:moveTo>
                  <a:pt x="34" y="0"/>
                </a:moveTo>
                <a:lnTo>
                  <a:pt x="12188856" y="0"/>
                </a:lnTo>
                <a:lnTo>
                  <a:pt x="12188856" y="4453107"/>
                </a:lnTo>
                <a:lnTo>
                  <a:pt x="0" y="4453107"/>
                </a:lnTo>
                <a:lnTo>
                  <a:pt x="3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-34" y="65489"/>
            <a:ext cx="12189460" cy="2284730"/>
          </a:xfrm>
          <a:custGeom>
            <a:avLst/>
            <a:gdLst/>
            <a:ahLst/>
            <a:cxnLst/>
            <a:rect l="l" t="t" r="r" b="b"/>
            <a:pathLst>
              <a:path w="12189460" h="2284730">
                <a:moveTo>
                  <a:pt x="12188857" y="2284573"/>
                </a:moveTo>
                <a:lnTo>
                  <a:pt x="0" y="2284573"/>
                </a:lnTo>
                <a:lnTo>
                  <a:pt x="0" y="0"/>
                </a:lnTo>
                <a:lnTo>
                  <a:pt x="12188857" y="0"/>
                </a:lnTo>
                <a:lnTo>
                  <a:pt x="12188857" y="2284573"/>
                </a:lnTo>
                <a:close/>
              </a:path>
            </a:pathLst>
          </a:custGeom>
          <a:solidFill>
            <a:srgbClr val="25A69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58518" y="4804455"/>
            <a:ext cx="520065" cy="13970"/>
          </a:xfrm>
          <a:custGeom>
            <a:avLst/>
            <a:gdLst/>
            <a:ahLst/>
            <a:cxnLst/>
            <a:rect l="l" t="t" r="r" b="b"/>
            <a:pathLst>
              <a:path w="520065" h="13970">
                <a:moveTo>
                  <a:pt x="0" y="0"/>
                </a:moveTo>
                <a:lnTo>
                  <a:pt x="519550" y="13707"/>
                </a:lnTo>
              </a:path>
              <a:path w="520065" h="13970">
                <a:moveTo>
                  <a:pt x="0" y="0"/>
                </a:moveTo>
                <a:lnTo>
                  <a:pt x="519550" y="13707"/>
                </a:lnTo>
              </a:path>
            </a:pathLst>
          </a:custGeom>
          <a:ln w="28943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158843" y="2710411"/>
            <a:ext cx="5375557" cy="338201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 algn="ctr">
              <a:lnSpc>
                <a:spcPts val="2850"/>
              </a:lnSpc>
              <a:spcBef>
                <a:spcPts val="219"/>
              </a:spcBef>
            </a:pPr>
            <a:r>
              <a:rPr sz="2400" b="1" spc="-125" dirty="0">
                <a:solidFill>
                  <a:srgbClr val="FFFAEF"/>
                </a:solidFill>
                <a:latin typeface="Tahoma"/>
                <a:cs typeface="Tahoma"/>
              </a:rPr>
              <a:t>Computer</a:t>
            </a:r>
            <a:r>
              <a:rPr sz="2400" b="1" spc="-15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85" dirty="0">
                <a:solidFill>
                  <a:srgbClr val="FFFAEF"/>
                </a:solidFill>
                <a:latin typeface="Tahoma"/>
                <a:cs typeface="Tahoma"/>
              </a:rPr>
              <a:t>Science</a:t>
            </a:r>
            <a:r>
              <a:rPr sz="2400" b="1" spc="-15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150" dirty="0">
                <a:solidFill>
                  <a:srgbClr val="FFFAEF"/>
                </a:solidFill>
                <a:latin typeface="Tahoma"/>
                <a:cs typeface="Tahoma"/>
              </a:rPr>
              <a:t>&amp;</a:t>
            </a:r>
            <a:r>
              <a:rPr sz="2400" b="1" spc="-15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25" dirty="0">
                <a:solidFill>
                  <a:srgbClr val="FFFAEF"/>
                </a:solidFill>
                <a:latin typeface="Tahoma"/>
                <a:cs typeface="Tahoma"/>
              </a:rPr>
              <a:t>Engineering </a:t>
            </a:r>
            <a:r>
              <a:rPr sz="2400" b="1" spc="-75" dirty="0">
                <a:solidFill>
                  <a:srgbClr val="FFFAEF"/>
                </a:solidFill>
                <a:latin typeface="Tahoma"/>
                <a:cs typeface="Tahoma"/>
              </a:rPr>
              <a:t>Artificial</a:t>
            </a:r>
            <a:r>
              <a:rPr sz="2400" b="1" spc="-12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FAEF"/>
                </a:solidFill>
                <a:latin typeface="Tahoma"/>
                <a:cs typeface="Tahoma"/>
              </a:rPr>
              <a:t>Intelligence</a:t>
            </a:r>
            <a:r>
              <a:rPr sz="2400" b="1" spc="-12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110" dirty="0">
                <a:solidFill>
                  <a:srgbClr val="FFFAEF"/>
                </a:solidFill>
                <a:latin typeface="Tahoma"/>
                <a:cs typeface="Tahoma"/>
              </a:rPr>
              <a:t>and</a:t>
            </a:r>
            <a:r>
              <a:rPr sz="2400" b="1" spc="-125" dirty="0">
                <a:solidFill>
                  <a:srgbClr val="FFFAEF"/>
                </a:solidFill>
                <a:latin typeface="Tahoma"/>
                <a:cs typeface="Tahoma"/>
              </a:rPr>
              <a:t> </a:t>
            </a:r>
            <a:r>
              <a:rPr sz="2400" b="1" spc="-90" dirty="0">
                <a:solidFill>
                  <a:srgbClr val="FFFAEF"/>
                </a:solidFill>
                <a:latin typeface="Tahoma"/>
                <a:cs typeface="Tahoma"/>
              </a:rPr>
              <a:t>Machine </a:t>
            </a:r>
            <a:r>
              <a:rPr sz="2400" b="1" spc="-130" dirty="0">
                <a:solidFill>
                  <a:srgbClr val="FFFAEF"/>
                </a:solidFill>
                <a:latin typeface="Tahoma"/>
                <a:cs typeface="Tahoma"/>
              </a:rPr>
              <a:t>Learning </a:t>
            </a:r>
            <a:r>
              <a:rPr sz="2400" spc="-25" dirty="0">
                <a:solidFill>
                  <a:srgbClr val="FFFAEF"/>
                </a:solidFill>
                <a:latin typeface="Verdana"/>
                <a:cs typeface="Verdana"/>
              </a:rPr>
              <a:t>By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ts val="2745"/>
              </a:lnSpc>
            </a:pPr>
            <a:r>
              <a:rPr sz="2400" spc="-160" dirty="0">
                <a:solidFill>
                  <a:srgbClr val="FFFFFF"/>
                </a:solidFill>
                <a:latin typeface="Verdana"/>
                <a:cs typeface="Verdana"/>
              </a:rPr>
              <a:t>Aditya</a:t>
            </a:r>
            <a:r>
              <a:rPr sz="24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90" dirty="0">
                <a:solidFill>
                  <a:srgbClr val="FFFFFF"/>
                </a:solidFill>
                <a:latin typeface="Verdana"/>
                <a:cs typeface="Verdana"/>
              </a:rPr>
              <a:t>Sawant</a:t>
            </a:r>
            <a:r>
              <a:rPr sz="2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AEF"/>
                </a:solidFill>
                <a:latin typeface="Verdana"/>
                <a:cs typeface="Verdana"/>
              </a:rPr>
              <a:t>(22106084)</a:t>
            </a:r>
            <a:endParaRPr sz="2400" dirty="0">
              <a:latin typeface="Verdana"/>
              <a:cs typeface="Verdana"/>
            </a:endParaRPr>
          </a:p>
          <a:p>
            <a:pPr algn="ctr">
              <a:lnSpc>
                <a:spcPts val="2850"/>
              </a:lnSpc>
            </a:pPr>
            <a:r>
              <a:rPr sz="2400" spc="-185" dirty="0">
                <a:solidFill>
                  <a:srgbClr val="FFFFFF"/>
                </a:solidFill>
                <a:latin typeface="Verdana"/>
                <a:cs typeface="Verdana"/>
              </a:rPr>
              <a:t>Rohan</a:t>
            </a:r>
            <a:r>
              <a:rPr sz="2400" spc="-28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FFF"/>
                </a:solidFill>
                <a:latin typeface="Verdana"/>
                <a:cs typeface="Verdana"/>
              </a:rPr>
              <a:t>Patil</a:t>
            </a:r>
            <a:r>
              <a:rPr sz="2400" spc="-27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5" dirty="0">
                <a:solidFill>
                  <a:srgbClr val="FFFAEF"/>
                </a:solidFill>
                <a:latin typeface="Verdana"/>
                <a:cs typeface="Verdana"/>
              </a:rPr>
              <a:t>(22106044)</a:t>
            </a:r>
            <a:endParaRPr sz="2400" dirty="0">
              <a:latin typeface="Verdana"/>
              <a:cs typeface="Verdana"/>
            </a:endParaRPr>
          </a:p>
          <a:p>
            <a:pPr marL="68580" algn="ctr">
              <a:lnSpc>
                <a:spcPts val="2865"/>
              </a:lnSpc>
            </a:pPr>
            <a:r>
              <a:rPr sz="2400" spc="-155" dirty="0">
                <a:solidFill>
                  <a:srgbClr val="FFFFFF"/>
                </a:solidFill>
                <a:latin typeface="Verdana"/>
                <a:cs typeface="Verdana"/>
              </a:rPr>
              <a:t>Ankit</a:t>
            </a:r>
            <a:r>
              <a:rPr sz="2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FFFFF"/>
                </a:solidFill>
                <a:latin typeface="Verdana"/>
                <a:cs typeface="Verdana"/>
              </a:rPr>
              <a:t>Pawar</a:t>
            </a:r>
            <a:r>
              <a:rPr sz="2400" spc="-29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400" spc="-50" dirty="0">
                <a:solidFill>
                  <a:srgbClr val="FFFAEF"/>
                </a:solidFill>
                <a:latin typeface="Verdana"/>
                <a:cs typeface="Verdana"/>
              </a:rPr>
              <a:t>(22106111)</a:t>
            </a:r>
            <a:endParaRPr sz="2400" dirty="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9"/>
              </a:spcBef>
            </a:pPr>
            <a:endParaRPr sz="2400" dirty="0">
              <a:latin typeface="Verdana"/>
              <a:cs typeface="Verdana"/>
            </a:endParaRPr>
          </a:p>
          <a:p>
            <a:pPr marL="1043940" marR="1032510" algn="just">
              <a:lnSpc>
                <a:spcPts val="2850"/>
              </a:lnSpc>
              <a:spcBef>
                <a:spcPts val="5"/>
              </a:spcBef>
            </a:pPr>
            <a:r>
              <a:rPr sz="2400" spc="-145" dirty="0">
                <a:solidFill>
                  <a:srgbClr val="FFFAEF"/>
                </a:solidFill>
                <a:latin typeface="Verdana"/>
                <a:cs typeface="Verdana"/>
              </a:rPr>
              <a:t>Under</a:t>
            </a:r>
            <a:r>
              <a:rPr sz="2400" spc="-70" dirty="0">
                <a:solidFill>
                  <a:srgbClr val="FFFAEF"/>
                </a:solidFill>
                <a:latin typeface="Verdana"/>
                <a:cs typeface="Verdana"/>
              </a:rPr>
              <a:t> </a:t>
            </a:r>
            <a:r>
              <a:rPr sz="2400" spc="-100" dirty="0">
                <a:solidFill>
                  <a:srgbClr val="FFFAEF"/>
                </a:solidFill>
                <a:latin typeface="Verdana"/>
                <a:cs typeface="Verdana"/>
              </a:rPr>
              <a:t>the</a:t>
            </a:r>
            <a:r>
              <a:rPr sz="2400" spc="-70" dirty="0">
                <a:solidFill>
                  <a:srgbClr val="FFFAEF"/>
                </a:solidFill>
                <a:latin typeface="Verdana"/>
                <a:cs typeface="Verdana"/>
              </a:rPr>
              <a:t> </a:t>
            </a:r>
            <a:r>
              <a:rPr sz="2400" spc="-150" dirty="0">
                <a:solidFill>
                  <a:srgbClr val="FFFAEF"/>
                </a:solidFill>
                <a:latin typeface="Verdana"/>
                <a:cs typeface="Verdana"/>
              </a:rPr>
              <a:t>Guidance </a:t>
            </a:r>
            <a:r>
              <a:rPr sz="2400" dirty="0">
                <a:solidFill>
                  <a:srgbClr val="FFFAEF"/>
                </a:solidFill>
                <a:latin typeface="Verdana"/>
                <a:cs typeface="Verdana"/>
              </a:rPr>
              <a:t>of</a:t>
            </a:r>
            <a:r>
              <a:rPr sz="2400" spc="204" dirty="0">
                <a:solidFill>
                  <a:srgbClr val="FFFAEF"/>
                </a:solidFill>
                <a:latin typeface="Verdana"/>
                <a:cs typeface="Verdana"/>
              </a:rPr>
              <a:t>   </a:t>
            </a:r>
            <a:r>
              <a:rPr sz="2400" dirty="0">
                <a:solidFill>
                  <a:srgbClr val="FFFAEF"/>
                </a:solidFill>
                <a:latin typeface="Verdana"/>
                <a:cs typeface="Verdana"/>
              </a:rPr>
              <a:t>Prof.</a:t>
            </a:r>
            <a:r>
              <a:rPr sz="2400" spc="210" dirty="0">
                <a:solidFill>
                  <a:srgbClr val="FFFAEF"/>
                </a:solidFill>
                <a:latin typeface="Verdana"/>
                <a:cs typeface="Verdana"/>
              </a:rPr>
              <a:t>   </a:t>
            </a:r>
            <a:r>
              <a:rPr sz="2400" spc="-180" dirty="0">
                <a:solidFill>
                  <a:srgbClr val="FFFAEF"/>
                </a:solidFill>
                <a:latin typeface="Verdana"/>
                <a:cs typeface="Verdana"/>
              </a:rPr>
              <a:t>Taruna </a:t>
            </a:r>
            <a:r>
              <a:rPr sz="2400" spc="-55" dirty="0">
                <a:solidFill>
                  <a:srgbClr val="FFFAEF"/>
                </a:solidFill>
                <a:latin typeface="Verdana"/>
                <a:cs typeface="Verdana"/>
              </a:rPr>
              <a:t>Sharma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303246" y="1048967"/>
            <a:ext cx="298704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50" b="0" spc="-195" dirty="0">
                <a:solidFill>
                  <a:srgbClr val="FFFFFF"/>
                </a:solidFill>
                <a:latin typeface="Verdana"/>
                <a:cs typeface="Verdana"/>
              </a:rPr>
              <a:t>CALORIE</a:t>
            </a:r>
            <a:r>
              <a:rPr sz="2750" b="0" spc="-34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750" b="0" spc="-170" dirty="0">
                <a:solidFill>
                  <a:srgbClr val="FFFFFF"/>
                </a:solidFill>
                <a:latin typeface="Verdana"/>
                <a:cs typeface="Verdana"/>
              </a:rPr>
              <a:t>TRACKER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20389" y="603442"/>
            <a:ext cx="1685289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220" dirty="0">
                <a:latin typeface="Tahoma"/>
                <a:cs typeface="Tahoma"/>
              </a:rPr>
              <a:t>Index</a:t>
            </a:r>
            <a:endParaRPr sz="480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6262" y="1398857"/>
            <a:ext cx="4852670" cy="3537585"/>
          </a:xfrm>
          <a:prstGeom prst="rect">
            <a:avLst/>
          </a:prstGeom>
        </p:spPr>
        <p:txBody>
          <a:bodyPr vert="horz" wrap="square" lIns="0" tIns="133350" rIns="0" bIns="0" rtlCol="0">
            <a:spAutoFit/>
          </a:bodyPr>
          <a:lstStyle/>
          <a:p>
            <a:pPr marL="406400" indent="-368300">
              <a:lnSpc>
                <a:spcPct val="100000"/>
              </a:lnSpc>
              <a:spcBef>
                <a:spcPts val="1050"/>
              </a:spcBef>
              <a:buChar char="•"/>
              <a:tabLst>
                <a:tab pos="406400" algn="l"/>
              </a:tabLst>
            </a:pPr>
            <a:r>
              <a:rPr sz="2200" spc="-50" dirty="0">
                <a:solidFill>
                  <a:srgbClr val="FFFFFF"/>
                </a:solidFill>
                <a:latin typeface="Tahoma"/>
                <a:cs typeface="Tahoma"/>
              </a:rPr>
              <a:t>INTRODUCTION</a:t>
            </a:r>
            <a:endParaRPr sz="2200">
              <a:latin typeface="Tahoma"/>
              <a:cs typeface="Tahoma"/>
            </a:endParaRPr>
          </a:p>
          <a:p>
            <a:pPr marL="406400" indent="-368300">
              <a:lnSpc>
                <a:spcPct val="100000"/>
              </a:lnSpc>
              <a:spcBef>
                <a:spcPts val="955"/>
              </a:spcBef>
              <a:buChar char="•"/>
              <a:tabLst>
                <a:tab pos="406400" algn="l"/>
              </a:tabLst>
            </a:pP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OBJECTIVE</a:t>
            </a:r>
            <a:endParaRPr sz="2200">
              <a:latin typeface="Tahoma"/>
              <a:cs typeface="Tahoma"/>
            </a:endParaRPr>
          </a:p>
          <a:p>
            <a:pPr marL="406400" indent="-368300">
              <a:lnSpc>
                <a:spcPct val="100000"/>
              </a:lnSpc>
              <a:spcBef>
                <a:spcPts val="1410"/>
              </a:spcBef>
              <a:buChar char="•"/>
              <a:tabLst>
                <a:tab pos="406400" algn="l"/>
              </a:tabLst>
            </a:pPr>
            <a:r>
              <a:rPr sz="2200" spc="-105" dirty="0">
                <a:solidFill>
                  <a:srgbClr val="FFFFFF"/>
                </a:solidFill>
                <a:latin typeface="Tahoma"/>
                <a:cs typeface="Tahoma"/>
              </a:rPr>
              <a:t>BLOCK</a:t>
            </a:r>
            <a:r>
              <a:rPr sz="2200" spc="-229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DIAGRAM</a:t>
            </a:r>
            <a:endParaRPr sz="2200">
              <a:latin typeface="Tahoma"/>
              <a:cs typeface="Tahoma"/>
            </a:endParaRPr>
          </a:p>
          <a:p>
            <a:pPr marL="407034" indent="-368935">
              <a:lnSpc>
                <a:spcPct val="100000"/>
              </a:lnSpc>
              <a:spcBef>
                <a:spcPts val="1485"/>
              </a:spcBef>
              <a:buChar char="•"/>
              <a:tabLst>
                <a:tab pos="407034" algn="l"/>
              </a:tabLst>
            </a:pPr>
            <a:r>
              <a:rPr sz="2200" spc="-145" dirty="0">
                <a:solidFill>
                  <a:srgbClr val="FFFFFF"/>
                </a:solidFill>
                <a:latin typeface="Tahoma"/>
                <a:cs typeface="Tahoma"/>
              </a:rPr>
              <a:t>TOOLS/SOFTWARE</a:t>
            </a:r>
            <a:r>
              <a:rPr sz="22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105" dirty="0">
                <a:solidFill>
                  <a:srgbClr val="FFFFFF"/>
                </a:solidFill>
                <a:latin typeface="Tahoma"/>
                <a:cs typeface="Tahoma"/>
              </a:rPr>
              <a:t>and</a:t>
            </a:r>
            <a:r>
              <a:rPr sz="2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114" dirty="0">
                <a:solidFill>
                  <a:srgbClr val="FFFFFF"/>
                </a:solidFill>
                <a:latin typeface="Tahoma"/>
                <a:cs typeface="Tahoma"/>
              </a:rPr>
              <a:t>languages</a:t>
            </a:r>
            <a:r>
              <a:rPr sz="2200" spc="-18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Tahoma"/>
                <a:cs typeface="Tahoma"/>
              </a:rPr>
              <a:t>uesd</a:t>
            </a:r>
            <a:endParaRPr sz="2200">
              <a:latin typeface="Tahoma"/>
              <a:cs typeface="Tahoma"/>
            </a:endParaRPr>
          </a:p>
          <a:p>
            <a:pPr marL="406400" indent="-368300">
              <a:lnSpc>
                <a:spcPct val="100000"/>
              </a:lnSpc>
              <a:spcBef>
                <a:spcPts val="1570"/>
              </a:spcBef>
              <a:buChar char="•"/>
              <a:tabLst>
                <a:tab pos="406400" algn="l"/>
              </a:tabLst>
            </a:pPr>
            <a:r>
              <a:rPr sz="2200" spc="-40" dirty="0">
                <a:solidFill>
                  <a:srgbClr val="FFFFFF"/>
                </a:solidFill>
                <a:latin typeface="Tahoma"/>
                <a:cs typeface="Tahoma"/>
              </a:rPr>
              <a:t>IMPLEMENTATION</a:t>
            </a:r>
            <a:endParaRPr sz="2200">
              <a:latin typeface="Tahoma"/>
              <a:cs typeface="Tahoma"/>
            </a:endParaRPr>
          </a:p>
          <a:p>
            <a:pPr marL="406400" indent="-368300">
              <a:lnSpc>
                <a:spcPct val="100000"/>
              </a:lnSpc>
              <a:spcBef>
                <a:spcPts val="1570"/>
              </a:spcBef>
              <a:buChar char="•"/>
              <a:tabLst>
                <a:tab pos="406400" algn="l"/>
              </a:tabLst>
            </a:pPr>
            <a:r>
              <a:rPr sz="2200" spc="-25" dirty="0">
                <a:solidFill>
                  <a:srgbClr val="FFFFFF"/>
                </a:solidFill>
                <a:latin typeface="Tahoma"/>
                <a:cs typeface="Tahoma"/>
              </a:rPr>
              <a:t>CONCLUSION</a:t>
            </a:r>
            <a:endParaRPr sz="2200">
              <a:latin typeface="Tahoma"/>
              <a:cs typeface="Tahoma"/>
            </a:endParaRPr>
          </a:p>
          <a:p>
            <a:pPr marL="425450" indent="-387350">
              <a:lnSpc>
                <a:spcPct val="100000"/>
              </a:lnSpc>
              <a:spcBef>
                <a:spcPts val="1230"/>
              </a:spcBef>
              <a:buChar char="•"/>
              <a:tabLst>
                <a:tab pos="425450" algn="l"/>
              </a:tabLst>
            </a:pP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REFERENCES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01362" rIns="0" bIns="0" rtlCol="0">
            <a:spAutoFit/>
          </a:bodyPr>
          <a:lstStyle/>
          <a:p>
            <a:pPr marL="2399665">
              <a:lnSpc>
                <a:spcPct val="100000"/>
              </a:lnSpc>
              <a:spcBef>
                <a:spcPts val="100"/>
              </a:spcBef>
            </a:pPr>
            <a:r>
              <a:rPr spc="-275" dirty="0">
                <a:latin typeface="Tahoma"/>
                <a:cs typeface="Tahoma"/>
              </a:rPr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89630" y="2479708"/>
            <a:ext cx="5859780" cy="2477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6540" indent="-218440">
              <a:lnSpc>
                <a:spcPct val="100000"/>
              </a:lnSpc>
              <a:spcBef>
                <a:spcPts val="95"/>
              </a:spcBef>
              <a:buChar char="•"/>
              <a:tabLst>
                <a:tab pos="256540" algn="l"/>
              </a:tabLst>
            </a:pPr>
            <a:r>
              <a:rPr sz="2800" spc="-210" dirty="0">
                <a:solidFill>
                  <a:srgbClr val="FFFFFF"/>
                </a:solidFill>
                <a:latin typeface="Verdana"/>
                <a:cs typeface="Verdana"/>
              </a:rPr>
              <a:t>Empowering</a:t>
            </a:r>
            <a:r>
              <a:rPr sz="2800" spc="-305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70" dirty="0">
                <a:solidFill>
                  <a:srgbClr val="FFFFFF"/>
                </a:solidFill>
                <a:latin typeface="Verdana"/>
                <a:cs typeface="Verdana"/>
              </a:rPr>
              <a:t>Nutrition</a:t>
            </a:r>
            <a:r>
              <a:rPr sz="2800" spc="-300" dirty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sz="2800" spc="-160" dirty="0">
                <a:solidFill>
                  <a:srgbClr val="FFFFFF"/>
                </a:solidFill>
                <a:latin typeface="Verdana"/>
                <a:cs typeface="Verdana"/>
              </a:rPr>
              <a:t>Management</a:t>
            </a:r>
            <a:endParaRPr sz="2800">
              <a:latin typeface="Verdana"/>
              <a:cs typeface="Verdana"/>
            </a:endParaRPr>
          </a:p>
          <a:p>
            <a:pPr marL="295275" indent="-257175">
              <a:lnSpc>
                <a:spcPct val="100000"/>
              </a:lnSpc>
              <a:spcBef>
                <a:spcPts val="2280"/>
              </a:spcBef>
              <a:buSzPct val="107692"/>
              <a:buChar char="•"/>
              <a:tabLst>
                <a:tab pos="295275" algn="l"/>
              </a:tabLst>
            </a:pPr>
            <a:r>
              <a:rPr sz="2600" spc="-100" dirty="0">
                <a:solidFill>
                  <a:srgbClr val="FFFFFF"/>
                </a:solidFill>
                <a:latin typeface="Tahoma"/>
                <a:cs typeface="Tahoma"/>
              </a:rPr>
              <a:t>Your</a:t>
            </a:r>
            <a:r>
              <a:rPr sz="26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spc="-75" dirty="0">
                <a:solidFill>
                  <a:srgbClr val="FFFFFF"/>
                </a:solidFill>
                <a:latin typeface="Tahoma"/>
                <a:cs typeface="Tahoma"/>
              </a:rPr>
              <a:t>Digital</a:t>
            </a:r>
            <a:r>
              <a:rPr sz="26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spc="-70" dirty="0">
                <a:solidFill>
                  <a:srgbClr val="FFFFFF"/>
                </a:solidFill>
                <a:latin typeface="Tahoma"/>
                <a:cs typeface="Tahoma"/>
              </a:rPr>
              <a:t>Nutrition</a:t>
            </a:r>
            <a:r>
              <a:rPr sz="2600" spc="-2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600" spc="-10" dirty="0">
                <a:solidFill>
                  <a:srgbClr val="FFFFFF"/>
                </a:solidFill>
                <a:latin typeface="Tahoma"/>
                <a:cs typeface="Tahoma"/>
              </a:rPr>
              <a:t>Companion</a:t>
            </a:r>
            <a:endParaRPr sz="2600">
              <a:latin typeface="Tahoma"/>
              <a:cs typeface="Tahoma"/>
            </a:endParaRPr>
          </a:p>
          <a:p>
            <a:pPr marL="326390" indent="-288290">
              <a:lnSpc>
                <a:spcPct val="100000"/>
              </a:lnSpc>
              <a:spcBef>
                <a:spcPts val="2430"/>
              </a:spcBef>
              <a:buSzPct val="114285"/>
              <a:buChar char="•"/>
              <a:tabLst>
                <a:tab pos="326390" algn="l"/>
              </a:tabLst>
            </a:pPr>
            <a:r>
              <a:rPr sz="2450" spc="-65" dirty="0">
                <a:solidFill>
                  <a:srgbClr val="FFFFFF"/>
                </a:solidFill>
                <a:latin typeface="Tahoma"/>
                <a:cs typeface="Tahoma"/>
              </a:rPr>
              <a:t>Simplifying</a:t>
            </a:r>
            <a:r>
              <a:rPr sz="245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-65" dirty="0">
                <a:solidFill>
                  <a:srgbClr val="FFFFFF"/>
                </a:solidFill>
                <a:latin typeface="Tahoma"/>
                <a:cs typeface="Tahoma"/>
              </a:rPr>
              <a:t>Calorie</a:t>
            </a:r>
            <a:r>
              <a:rPr sz="2450" spc="-2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450" spc="-10" dirty="0">
                <a:solidFill>
                  <a:srgbClr val="FFFFFF"/>
                </a:solidFill>
                <a:latin typeface="Tahoma"/>
                <a:cs typeface="Tahoma"/>
              </a:rPr>
              <a:t>Tracking</a:t>
            </a:r>
            <a:endParaRPr sz="2450">
              <a:latin typeface="Tahoma"/>
              <a:cs typeface="Tahoma"/>
            </a:endParaRPr>
          </a:p>
          <a:p>
            <a:pPr marL="360045" indent="-321945">
              <a:lnSpc>
                <a:spcPct val="100000"/>
              </a:lnSpc>
              <a:spcBef>
                <a:spcPts val="2420"/>
              </a:spcBef>
              <a:buSzPct val="127272"/>
              <a:buChar char="•"/>
              <a:tabLst>
                <a:tab pos="360045" algn="l"/>
              </a:tabLst>
            </a:pPr>
            <a:r>
              <a:rPr sz="2200" spc="-85" dirty="0">
                <a:solidFill>
                  <a:srgbClr val="FFFFFF"/>
                </a:solidFill>
                <a:latin typeface="Tahoma"/>
                <a:cs typeface="Tahoma"/>
              </a:rPr>
              <a:t>Meeting</a:t>
            </a:r>
            <a:r>
              <a:rPr sz="22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90" dirty="0">
                <a:solidFill>
                  <a:srgbClr val="FFFFFF"/>
                </a:solidFill>
                <a:latin typeface="Tahoma"/>
                <a:cs typeface="Tahoma"/>
              </a:rPr>
              <a:t>Modern</a:t>
            </a:r>
            <a:r>
              <a:rPr sz="2200" spc="-22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Tahoma"/>
                <a:cs typeface="Tahoma"/>
              </a:rPr>
              <a:t>Health</a:t>
            </a:r>
            <a:r>
              <a:rPr sz="2200" spc="-22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Tahoma"/>
                <a:cs typeface="Tahoma"/>
              </a:rPr>
              <a:t>Challenges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5041" rIns="0" bIns="0" rtlCol="0">
            <a:spAutoFit/>
          </a:bodyPr>
          <a:lstStyle/>
          <a:p>
            <a:pPr marL="3123565">
              <a:lnSpc>
                <a:spcPct val="100000"/>
              </a:lnSpc>
              <a:spcBef>
                <a:spcPts val="100"/>
              </a:spcBef>
            </a:pPr>
            <a:r>
              <a:rPr spc="-265" dirty="0"/>
              <a:t>Objective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557530" indent="-544830">
              <a:lnSpc>
                <a:spcPct val="100000"/>
              </a:lnSpc>
              <a:spcBef>
                <a:spcPts val="509"/>
              </a:spcBef>
              <a:buAutoNum type="arabicPeriod"/>
              <a:tabLst>
                <a:tab pos="557530" algn="l"/>
              </a:tabLst>
            </a:pPr>
            <a:r>
              <a:rPr spc="-65" dirty="0"/>
              <a:t>Develop</a:t>
            </a:r>
            <a:r>
              <a:rPr spc="-170" dirty="0"/>
              <a:t> </a:t>
            </a:r>
            <a:r>
              <a:rPr spc="-70" dirty="0"/>
              <a:t>an</a:t>
            </a:r>
            <a:r>
              <a:rPr spc="-165" dirty="0"/>
              <a:t> </a:t>
            </a:r>
            <a:r>
              <a:rPr spc="-50" dirty="0"/>
              <a:t>User-</a:t>
            </a:r>
            <a:r>
              <a:rPr spc="-35" dirty="0"/>
              <a:t>Friendly</a:t>
            </a:r>
            <a:r>
              <a:rPr spc="-165" dirty="0"/>
              <a:t> </a:t>
            </a:r>
            <a:r>
              <a:rPr spc="-55" dirty="0"/>
              <a:t>Platform:</a:t>
            </a:r>
            <a:r>
              <a:rPr spc="-165" dirty="0"/>
              <a:t> </a:t>
            </a:r>
            <a:r>
              <a:rPr spc="-75" dirty="0"/>
              <a:t>Create</a:t>
            </a:r>
            <a:r>
              <a:rPr spc="-165" dirty="0"/>
              <a:t> </a:t>
            </a:r>
            <a:r>
              <a:rPr spc="-70" dirty="0"/>
              <a:t>a</a:t>
            </a:r>
            <a:r>
              <a:rPr spc="-165" dirty="0"/>
              <a:t> </a:t>
            </a:r>
            <a:r>
              <a:rPr spc="-65" dirty="0"/>
              <a:t>user-friendly</a:t>
            </a:r>
            <a:r>
              <a:rPr spc="-165" dirty="0"/>
              <a:t> </a:t>
            </a:r>
            <a:r>
              <a:rPr spc="-75" dirty="0"/>
              <a:t>web</a:t>
            </a:r>
            <a:r>
              <a:rPr spc="-165" dirty="0"/>
              <a:t> </a:t>
            </a:r>
            <a:r>
              <a:rPr spc="-60" dirty="0"/>
              <a:t>application</a:t>
            </a:r>
            <a:r>
              <a:rPr spc="-165" dirty="0"/>
              <a:t> </a:t>
            </a:r>
            <a:r>
              <a:rPr spc="-70" dirty="0"/>
              <a:t>that</a:t>
            </a:r>
            <a:r>
              <a:rPr spc="-165" dirty="0"/>
              <a:t> </a:t>
            </a:r>
            <a:r>
              <a:rPr spc="-45" dirty="0"/>
              <a:t>simplifies</a:t>
            </a:r>
            <a:r>
              <a:rPr spc="-165" dirty="0"/>
              <a:t> </a:t>
            </a:r>
            <a:r>
              <a:rPr spc="-55" dirty="0"/>
              <a:t>calorie</a:t>
            </a:r>
            <a:r>
              <a:rPr spc="-165" dirty="0"/>
              <a:t> </a:t>
            </a:r>
            <a:r>
              <a:rPr spc="-25" dirty="0"/>
              <a:t>and</a:t>
            </a:r>
          </a:p>
          <a:p>
            <a:pPr marL="3562350">
              <a:lnSpc>
                <a:spcPct val="100000"/>
              </a:lnSpc>
              <a:spcBef>
                <a:spcPts val="415"/>
              </a:spcBef>
            </a:pPr>
            <a:r>
              <a:rPr spc="-75" dirty="0"/>
              <a:t>macronutrient</a:t>
            </a:r>
            <a:r>
              <a:rPr spc="-170" dirty="0"/>
              <a:t> </a:t>
            </a:r>
            <a:r>
              <a:rPr spc="-75" dirty="0"/>
              <a:t>tracking</a:t>
            </a:r>
            <a:r>
              <a:rPr spc="-170" dirty="0"/>
              <a:t> </a:t>
            </a:r>
            <a:r>
              <a:rPr spc="-75" dirty="0"/>
              <a:t>for</a:t>
            </a:r>
            <a:r>
              <a:rPr spc="-170" dirty="0"/>
              <a:t> </a:t>
            </a:r>
            <a:r>
              <a:rPr spc="-10" dirty="0"/>
              <a:t>individuals.</a:t>
            </a:r>
          </a:p>
          <a:p>
            <a:pPr marL="309880" marR="76835" indent="-297815">
              <a:lnSpc>
                <a:spcPct val="118200"/>
              </a:lnSpc>
              <a:buAutoNum type="arabicPeriod" startAt="2"/>
              <a:tabLst>
                <a:tab pos="2572385" algn="l"/>
              </a:tabLst>
            </a:pPr>
            <a:r>
              <a:rPr spc="-45" dirty="0"/>
              <a:t>Accurate</a:t>
            </a:r>
            <a:r>
              <a:rPr spc="-165" dirty="0"/>
              <a:t> </a:t>
            </a:r>
            <a:r>
              <a:rPr spc="-45" dirty="0"/>
              <a:t>Nutrient</a:t>
            </a:r>
            <a:r>
              <a:rPr spc="-165" dirty="0"/>
              <a:t> </a:t>
            </a:r>
            <a:r>
              <a:rPr spc="-50" dirty="0"/>
              <a:t>Calculations:</a:t>
            </a:r>
            <a:r>
              <a:rPr spc="-160" dirty="0"/>
              <a:t> </a:t>
            </a:r>
            <a:r>
              <a:rPr spc="-75" dirty="0"/>
              <a:t>Ensure</a:t>
            </a:r>
            <a:r>
              <a:rPr spc="-165" dirty="0"/>
              <a:t> </a:t>
            </a:r>
            <a:r>
              <a:rPr spc="-55" dirty="0"/>
              <a:t>precise</a:t>
            </a:r>
            <a:r>
              <a:rPr spc="-160" dirty="0"/>
              <a:t> </a:t>
            </a:r>
            <a:r>
              <a:rPr spc="-55" dirty="0"/>
              <a:t>calculation</a:t>
            </a:r>
            <a:r>
              <a:rPr spc="-165" dirty="0"/>
              <a:t> </a:t>
            </a:r>
            <a:r>
              <a:rPr spc="-70" dirty="0"/>
              <a:t>of</a:t>
            </a:r>
            <a:r>
              <a:rPr spc="-165" dirty="0"/>
              <a:t> </a:t>
            </a:r>
            <a:r>
              <a:rPr spc="-55" dirty="0"/>
              <a:t>calories</a:t>
            </a:r>
            <a:r>
              <a:rPr spc="-160" dirty="0"/>
              <a:t> </a:t>
            </a:r>
            <a:r>
              <a:rPr spc="-85" dirty="0"/>
              <a:t>and</a:t>
            </a:r>
            <a:r>
              <a:rPr spc="-165" dirty="0"/>
              <a:t> </a:t>
            </a:r>
            <a:r>
              <a:rPr spc="-75" dirty="0"/>
              <a:t>macronutrients</a:t>
            </a:r>
            <a:r>
              <a:rPr spc="-160" dirty="0"/>
              <a:t> </a:t>
            </a:r>
            <a:r>
              <a:rPr spc="-55" dirty="0"/>
              <a:t>in</a:t>
            </a:r>
            <a:r>
              <a:rPr spc="-165" dirty="0"/>
              <a:t> </a:t>
            </a:r>
            <a:r>
              <a:rPr spc="-75" dirty="0"/>
              <a:t>various</a:t>
            </a:r>
            <a:r>
              <a:rPr spc="-165" dirty="0"/>
              <a:t> </a:t>
            </a:r>
            <a:r>
              <a:rPr spc="-20" dirty="0"/>
              <a:t>food 	</a:t>
            </a:r>
            <a:r>
              <a:rPr spc="-60" dirty="0"/>
              <a:t>items</a:t>
            </a:r>
            <a:r>
              <a:rPr spc="-185" dirty="0"/>
              <a:t> </a:t>
            </a:r>
            <a:r>
              <a:rPr spc="-65" dirty="0"/>
              <a:t>to</a:t>
            </a:r>
            <a:r>
              <a:rPr spc="-180" dirty="0"/>
              <a:t> </a:t>
            </a:r>
            <a:r>
              <a:rPr spc="-85" dirty="0"/>
              <a:t>empower</a:t>
            </a:r>
            <a:r>
              <a:rPr spc="-180" dirty="0"/>
              <a:t> </a:t>
            </a:r>
            <a:r>
              <a:rPr spc="-60" dirty="0"/>
              <a:t>users</a:t>
            </a:r>
            <a:r>
              <a:rPr spc="-185" dirty="0"/>
              <a:t> </a:t>
            </a:r>
            <a:r>
              <a:rPr spc="-65" dirty="0"/>
              <a:t>with</a:t>
            </a:r>
            <a:r>
              <a:rPr spc="-180" dirty="0"/>
              <a:t> </a:t>
            </a:r>
            <a:r>
              <a:rPr spc="-70" dirty="0"/>
              <a:t>accurate</a:t>
            </a:r>
            <a:r>
              <a:rPr spc="-180" dirty="0"/>
              <a:t> </a:t>
            </a:r>
            <a:r>
              <a:rPr spc="-70" dirty="0"/>
              <a:t>dietary</a:t>
            </a:r>
            <a:r>
              <a:rPr spc="-180" dirty="0"/>
              <a:t> </a:t>
            </a:r>
            <a:r>
              <a:rPr spc="-10" dirty="0"/>
              <a:t>information.</a:t>
            </a:r>
          </a:p>
          <a:p>
            <a:pPr marL="417195" marR="183515" indent="-405130">
              <a:lnSpc>
                <a:spcPct val="118200"/>
              </a:lnSpc>
              <a:buAutoNum type="arabicPeriod" startAt="2"/>
              <a:tabLst>
                <a:tab pos="2985770" algn="l"/>
              </a:tabLst>
            </a:pPr>
            <a:r>
              <a:rPr spc="-40" dirty="0"/>
              <a:t>Personalized</a:t>
            </a:r>
            <a:r>
              <a:rPr spc="-180" dirty="0"/>
              <a:t> </a:t>
            </a:r>
            <a:r>
              <a:rPr spc="-40" dirty="0"/>
              <a:t>Health</a:t>
            </a:r>
            <a:r>
              <a:rPr spc="-175" dirty="0"/>
              <a:t> </a:t>
            </a:r>
            <a:r>
              <a:rPr spc="-65" dirty="0"/>
              <a:t>Goals:</a:t>
            </a:r>
            <a:r>
              <a:rPr spc="-175" dirty="0"/>
              <a:t> </a:t>
            </a:r>
            <a:r>
              <a:rPr spc="-65" dirty="0"/>
              <a:t>Enable</a:t>
            </a:r>
            <a:r>
              <a:rPr spc="-175" dirty="0"/>
              <a:t> </a:t>
            </a:r>
            <a:r>
              <a:rPr spc="-60" dirty="0"/>
              <a:t>users</a:t>
            </a:r>
            <a:r>
              <a:rPr spc="-175" dirty="0"/>
              <a:t> </a:t>
            </a:r>
            <a:r>
              <a:rPr spc="-65" dirty="0"/>
              <a:t>to</a:t>
            </a:r>
            <a:r>
              <a:rPr spc="-180" dirty="0"/>
              <a:t> </a:t>
            </a:r>
            <a:r>
              <a:rPr spc="-50" dirty="0"/>
              <a:t>set</a:t>
            </a:r>
            <a:r>
              <a:rPr spc="-175" dirty="0"/>
              <a:t> </a:t>
            </a:r>
            <a:r>
              <a:rPr spc="-85" dirty="0"/>
              <a:t>and</a:t>
            </a:r>
            <a:r>
              <a:rPr spc="-175" dirty="0"/>
              <a:t> </a:t>
            </a:r>
            <a:r>
              <a:rPr spc="-105" dirty="0"/>
              <a:t>manage</a:t>
            </a:r>
            <a:r>
              <a:rPr spc="-175" dirty="0"/>
              <a:t> </a:t>
            </a:r>
            <a:r>
              <a:rPr spc="-65" dirty="0"/>
              <a:t>personalized</a:t>
            </a:r>
            <a:r>
              <a:rPr spc="-175" dirty="0"/>
              <a:t> </a:t>
            </a:r>
            <a:r>
              <a:rPr spc="-75" dirty="0"/>
              <a:t>macronutrient</a:t>
            </a:r>
            <a:r>
              <a:rPr spc="-180" dirty="0"/>
              <a:t> </a:t>
            </a:r>
            <a:r>
              <a:rPr spc="-85" dirty="0"/>
              <a:t>goals,</a:t>
            </a:r>
            <a:r>
              <a:rPr spc="-175" dirty="0"/>
              <a:t> </a:t>
            </a:r>
            <a:r>
              <a:rPr spc="-10" dirty="0"/>
              <a:t>offering 	</a:t>
            </a:r>
            <a:r>
              <a:rPr spc="-60" dirty="0"/>
              <a:t>tailored</a:t>
            </a:r>
            <a:r>
              <a:rPr spc="-165" dirty="0"/>
              <a:t> </a:t>
            </a:r>
            <a:r>
              <a:rPr spc="-80" dirty="0"/>
              <a:t>recommendations</a:t>
            </a:r>
            <a:r>
              <a:rPr spc="-160" dirty="0"/>
              <a:t> </a:t>
            </a:r>
            <a:r>
              <a:rPr spc="-75" dirty="0"/>
              <a:t>for</a:t>
            </a:r>
            <a:r>
              <a:rPr spc="-160" dirty="0"/>
              <a:t> </a:t>
            </a:r>
            <a:r>
              <a:rPr spc="-70" dirty="0"/>
              <a:t>a</a:t>
            </a:r>
            <a:r>
              <a:rPr spc="-160" dirty="0"/>
              <a:t> </a:t>
            </a:r>
            <a:r>
              <a:rPr spc="-65" dirty="0"/>
              <a:t>healthier</a:t>
            </a:r>
            <a:r>
              <a:rPr spc="-165" dirty="0"/>
              <a:t> </a:t>
            </a:r>
            <a:r>
              <a:rPr spc="-10" dirty="0"/>
              <a:t>lifestyle.</a:t>
            </a:r>
          </a:p>
          <a:p>
            <a:pPr marL="238760" indent="-226060">
              <a:lnSpc>
                <a:spcPct val="100000"/>
              </a:lnSpc>
              <a:spcBef>
                <a:spcPts val="415"/>
              </a:spcBef>
              <a:buAutoNum type="arabicPeriod" startAt="2"/>
              <a:tabLst>
                <a:tab pos="238760" algn="l"/>
              </a:tabLst>
            </a:pPr>
            <a:r>
              <a:rPr spc="-60" dirty="0"/>
              <a:t>Comprehensive</a:t>
            </a:r>
            <a:r>
              <a:rPr spc="-175" dirty="0"/>
              <a:t> </a:t>
            </a:r>
            <a:r>
              <a:rPr spc="-65" dirty="0"/>
              <a:t>Food</a:t>
            </a:r>
            <a:r>
              <a:rPr spc="-175" dirty="0"/>
              <a:t> </a:t>
            </a:r>
            <a:r>
              <a:rPr spc="-75" dirty="0"/>
              <a:t>Database:</a:t>
            </a:r>
            <a:r>
              <a:rPr spc="-175" dirty="0"/>
              <a:t> </a:t>
            </a:r>
            <a:r>
              <a:rPr spc="-40" dirty="0"/>
              <a:t>Build</a:t>
            </a:r>
            <a:r>
              <a:rPr spc="-170" dirty="0"/>
              <a:t> </a:t>
            </a:r>
            <a:r>
              <a:rPr spc="-90" dirty="0"/>
              <a:t>an</a:t>
            </a:r>
            <a:r>
              <a:rPr spc="-175" dirty="0"/>
              <a:t> </a:t>
            </a:r>
            <a:r>
              <a:rPr spc="-70" dirty="0"/>
              <a:t>extensive</a:t>
            </a:r>
            <a:r>
              <a:rPr spc="-175" dirty="0"/>
              <a:t> </a:t>
            </a:r>
            <a:r>
              <a:rPr spc="-70" dirty="0"/>
              <a:t>database</a:t>
            </a:r>
            <a:r>
              <a:rPr spc="-175" dirty="0"/>
              <a:t> </a:t>
            </a:r>
            <a:r>
              <a:rPr spc="-70" dirty="0"/>
              <a:t>of</a:t>
            </a:r>
            <a:r>
              <a:rPr spc="-170" dirty="0"/>
              <a:t> </a:t>
            </a:r>
            <a:r>
              <a:rPr spc="-80" dirty="0"/>
              <a:t>food</a:t>
            </a:r>
            <a:r>
              <a:rPr spc="-175" dirty="0"/>
              <a:t> </a:t>
            </a:r>
            <a:r>
              <a:rPr spc="-70" dirty="0"/>
              <a:t>items,</a:t>
            </a:r>
            <a:r>
              <a:rPr spc="-175" dirty="0"/>
              <a:t> </a:t>
            </a:r>
            <a:r>
              <a:rPr spc="-75" dirty="0"/>
              <a:t>categorized</a:t>
            </a:r>
            <a:r>
              <a:rPr spc="-170" dirty="0"/>
              <a:t> </a:t>
            </a:r>
            <a:r>
              <a:rPr spc="-85" dirty="0"/>
              <a:t>and</a:t>
            </a:r>
            <a:r>
              <a:rPr spc="-175" dirty="0"/>
              <a:t> </a:t>
            </a:r>
            <a:r>
              <a:rPr spc="-70" dirty="0"/>
              <a:t>searchable,</a:t>
            </a:r>
            <a:r>
              <a:rPr spc="-175" dirty="0"/>
              <a:t> </a:t>
            </a:r>
            <a:r>
              <a:rPr spc="-25" dirty="0"/>
              <a:t>to</a:t>
            </a:r>
          </a:p>
          <a:p>
            <a:pPr marL="3310890">
              <a:lnSpc>
                <a:spcPct val="100000"/>
              </a:lnSpc>
              <a:spcBef>
                <a:spcPts val="415"/>
              </a:spcBef>
            </a:pPr>
            <a:r>
              <a:rPr spc="-80" dirty="0"/>
              <a:t>enhance</a:t>
            </a:r>
            <a:r>
              <a:rPr spc="-195" dirty="0"/>
              <a:t> </a:t>
            </a:r>
            <a:r>
              <a:rPr spc="-70" dirty="0"/>
              <a:t>the</a:t>
            </a:r>
            <a:r>
              <a:rPr spc="-190" dirty="0"/>
              <a:t> </a:t>
            </a:r>
            <a:r>
              <a:rPr spc="-65" dirty="0"/>
              <a:t>ease</a:t>
            </a:r>
            <a:r>
              <a:rPr spc="-190" dirty="0"/>
              <a:t> </a:t>
            </a:r>
            <a:r>
              <a:rPr spc="-70" dirty="0"/>
              <a:t>of</a:t>
            </a:r>
            <a:r>
              <a:rPr spc="-195" dirty="0"/>
              <a:t> </a:t>
            </a:r>
            <a:r>
              <a:rPr spc="-65" dirty="0"/>
              <a:t>use</a:t>
            </a:r>
            <a:r>
              <a:rPr spc="-190" dirty="0"/>
              <a:t> </a:t>
            </a:r>
            <a:r>
              <a:rPr spc="-75" dirty="0"/>
              <a:t>for</a:t>
            </a:r>
            <a:r>
              <a:rPr spc="-190" dirty="0"/>
              <a:t> </a:t>
            </a:r>
            <a:r>
              <a:rPr spc="-75" dirty="0"/>
              <a:t>tracking</a:t>
            </a:r>
            <a:r>
              <a:rPr spc="-190" dirty="0"/>
              <a:t> </a:t>
            </a:r>
            <a:r>
              <a:rPr spc="-10" dirty="0"/>
              <a:t>meals.</a:t>
            </a:r>
          </a:p>
          <a:p>
            <a:pPr marL="476250" marR="242570" indent="-464184">
              <a:lnSpc>
                <a:spcPct val="118200"/>
              </a:lnSpc>
              <a:buAutoNum type="arabicPeriod" startAt="5"/>
              <a:tabLst>
                <a:tab pos="2513965" algn="l"/>
              </a:tabLst>
            </a:pPr>
            <a:r>
              <a:rPr spc="-75" dirty="0"/>
              <a:t>Data</a:t>
            </a:r>
            <a:r>
              <a:rPr spc="-165" dirty="0"/>
              <a:t> </a:t>
            </a:r>
            <a:r>
              <a:rPr spc="-50" dirty="0"/>
              <a:t>Visualization:</a:t>
            </a:r>
            <a:r>
              <a:rPr spc="-165" dirty="0"/>
              <a:t> </a:t>
            </a:r>
            <a:r>
              <a:rPr spc="-70" dirty="0"/>
              <a:t>Implement</a:t>
            </a:r>
            <a:r>
              <a:rPr spc="-165" dirty="0"/>
              <a:t> </a:t>
            </a:r>
            <a:r>
              <a:rPr spc="-80" dirty="0"/>
              <a:t>dynamic</a:t>
            </a:r>
            <a:r>
              <a:rPr spc="-165" dirty="0"/>
              <a:t> </a:t>
            </a:r>
            <a:r>
              <a:rPr spc="-80" dirty="0"/>
              <a:t>charting</a:t>
            </a:r>
            <a:r>
              <a:rPr spc="-165" dirty="0"/>
              <a:t> </a:t>
            </a:r>
            <a:r>
              <a:rPr spc="-65" dirty="0"/>
              <a:t>with</a:t>
            </a:r>
            <a:r>
              <a:rPr spc="-165" dirty="0"/>
              <a:t> </a:t>
            </a:r>
            <a:r>
              <a:rPr spc="-55" dirty="0"/>
              <a:t>ChartJS</a:t>
            </a:r>
            <a:r>
              <a:rPr spc="-165" dirty="0"/>
              <a:t> </a:t>
            </a:r>
            <a:r>
              <a:rPr spc="-65" dirty="0"/>
              <a:t>to</a:t>
            </a:r>
            <a:r>
              <a:rPr spc="-165" dirty="0"/>
              <a:t> </a:t>
            </a:r>
            <a:r>
              <a:rPr spc="-60" dirty="0"/>
              <a:t>visually</a:t>
            </a:r>
            <a:r>
              <a:rPr spc="-165" dirty="0"/>
              <a:t> </a:t>
            </a:r>
            <a:r>
              <a:rPr spc="-70" dirty="0"/>
              <a:t>represent</a:t>
            </a:r>
            <a:r>
              <a:rPr spc="-165" dirty="0"/>
              <a:t> </a:t>
            </a:r>
            <a:r>
              <a:rPr spc="-85" dirty="0"/>
              <a:t>weight</a:t>
            </a:r>
            <a:r>
              <a:rPr spc="-160" dirty="0"/>
              <a:t> </a:t>
            </a:r>
            <a:r>
              <a:rPr spc="-70" dirty="0"/>
              <a:t>history</a:t>
            </a:r>
            <a:r>
              <a:rPr spc="-165" dirty="0"/>
              <a:t> </a:t>
            </a:r>
            <a:r>
              <a:rPr spc="-25" dirty="0"/>
              <a:t>and 	</a:t>
            </a:r>
            <a:r>
              <a:rPr spc="-75" dirty="0"/>
              <a:t>macronutrient</a:t>
            </a:r>
            <a:r>
              <a:rPr spc="-170" dirty="0"/>
              <a:t> </a:t>
            </a:r>
            <a:r>
              <a:rPr spc="-80" dirty="0"/>
              <a:t>tracking,</a:t>
            </a:r>
            <a:r>
              <a:rPr spc="-170" dirty="0"/>
              <a:t> </a:t>
            </a:r>
            <a:r>
              <a:rPr spc="-80" dirty="0"/>
              <a:t>aiding</a:t>
            </a:r>
            <a:r>
              <a:rPr spc="-170" dirty="0"/>
              <a:t> </a:t>
            </a:r>
            <a:r>
              <a:rPr spc="-60" dirty="0"/>
              <a:t>users</a:t>
            </a:r>
            <a:r>
              <a:rPr spc="-170" dirty="0"/>
              <a:t> </a:t>
            </a:r>
            <a:r>
              <a:rPr spc="-55" dirty="0"/>
              <a:t>in</a:t>
            </a:r>
            <a:r>
              <a:rPr spc="-170" dirty="0"/>
              <a:t> </a:t>
            </a:r>
            <a:r>
              <a:rPr spc="-85" dirty="0"/>
              <a:t>monitoring</a:t>
            </a:r>
            <a:r>
              <a:rPr spc="-170" dirty="0"/>
              <a:t> </a:t>
            </a:r>
            <a:r>
              <a:rPr spc="-10" dirty="0"/>
              <a:t>progress.</a:t>
            </a:r>
          </a:p>
          <a:p>
            <a:pPr marL="306070" marR="72390" indent="-294005">
              <a:lnSpc>
                <a:spcPct val="118200"/>
              </a:lnSpc>
              <a:buAutoNum type="arabicPeriod" startAt="5"/>
              <a:tabLst>
                <a:tab pos="1819275" algn="l"/>
              </a:tabLst>
            </a:pPr>
            <a:r>
              <a:rPr spc="-30" dirty="0"/>
              <a:t>Historical</a:t>
            </a:r>
            <a:r>
              <a:rPr spc="-180" dirty="0"/>
              <a:t> </a:t>
            </a:r>
            <a:r>
              <a:rPr spc="-60" dirty="0"/>
              <a:t>and</a:t>
            </a:r>
            <a:r>
              <a:rPr spc="-170" dirty="0"/>
              <a:t> </a:t>
            </a:r>
            <a:r>
              <a:rPr spc="-70" dirty="0"/>
              <a:t>Modern</a:t>
            </a:r>
            <a:r>
              <a:rPr spc="-170" dirty="0"/>
              <a:t> </a:t>
            </a:r>
            <a:r>
              <a:rPr spc="-65" dirty="0"/>
              <a:t>Relevance:</a:t>
            </a:r>
            <a:r>
              <a:rPr spc="-165" dirty="0"/>
              <a:t> </a:t>
            </a:r>
            <a:r>
              <a:rPr spc="-70" dirty="0"/>
              <a:t>Bridge</a:t>
            </a:r>
            <a:r>
              <a:rPr spc="-170" dirty="0"/>
              <a:t> </a:t>
            </a:r>
            <a:r>
              <a:rPr spc="-70" dirty="0"/>
              <a:t>the</a:t>
            </a:r>
            <a:r>
              <a:rPr spc="-170" dirty="0"/>
              <a:t> </a:t>
            </a:r>
            <a:r>
              <a:rPr spc="-55" dirty="0"/>
              <a:t>historical</a:t>
            </a:r>
            <a:r>
              <a:rPr spc="-170" dirty="0"/>
              <a:t> </a:t>
            </a:r>
            <a:r>
              <a:rPr spc="-65" dirty="0"/>
              <a:t>significance</a:t>
            </a:r>
            <a:r>
              <a:rPr spc="-165" dirty="0"/>
              <a:t> </a:t>
            </a:r>
            <a:r>
              <a:rPr spc="-70" dirty="0"/>
              <a:t>of</a:t>
            </a:r>
            <a:r>
              <a:rPr spc="-170" dirty="0"/>
              <a:t> </a:t>
            </a:r>
            <a:r>
              <a:rPr spc="-55" dirty="0"/>
              <a:t>calorie</a:t>
            </a:r>
            <a:r>
              <a:rPr spc="-170" dirty="0"/>
              <a:t> </a:t>
            </a:r>
            <a:r>
              <a:rPr spc="-75" dirty="0"/>
              <a:t>tracking</a:t>
            </a:r>
            <a:r>
              <a:rPr spc="-170" dirty="0"/>
              <a:t> </a:t>
            </a:r>
            <a:r>
              <a:rPr spc="-65" dirty="0"/>
              <a:t>with</a:t>
            </a:r>
            <a:r>
              <a:rPr spc="-165" dirty="0"/>
              <a:t> </a:t>
            </a:r>
            <a:r>
              <a:rPr spc="-35" dirty="0"/>
              <a:t>contemporary 	</a:t>
            </a:r>
            <a:r>
              <a:rPr spc="-65" dirty="0"/>
              <a:t>health</a:t>
            </a:r>
            <a:r>
              <a:rPr spc="-175" dirty="0"/>
              <a:t> </a:t>
            </a:r>
            <a:r>
              <a:rPr spc="-70" dirty="0"/>
              <a:t>challenges,</a:t>
            </a:r>
            <a:r>
              <a:rPr spc="-175" dirty="0"/>
              <a:t> </a:t>
            </a:r>
            <a:r>
              <a:rPr spc="-80" dirty="0"/>
              <a:t>providing</a:t>
            </a:r>
            <a:r>
              <a:rPr spc="-175" dirty="0"/>
              <a:t> </a:t>
            </a:r>
            <a:r>
              <a:rPr spc="-70" dirty="0"/>
              <a:t>a</a:t>
            </a:r>
            <a:r>
              <a:rPr spc="-175" dirty="0"/>
              <a:t> </a:t>
            </a:r>
            <a:r>
              <a:rPr spc="-45" dirty="0"/>
              <a:t>holistic</a:t>
            </a:r>
            <a:r>
              <a:rPr spc="-175" dirty="0"/>
              <a:t> </a:t>
            </a:r>
            <a:r>
              <a:rPr spc="-60" dirty="0"/>
              <a:t>solution</a:t>
            </a:r>
            <a:r>
              <a:rPr spc="-175" dirty="0"/>
              <a:t> </a:t>
            </a:r>
            <a:r>
              <a:rPr spc="-75" dirty="0"/>
              <a:t>for</a:t>
            </a:r>
            <a:r>
              <a:rPr spc="-175" dirty="0"/>
              <a:t> </a:t>
            </a:r>
            <a:r>
              <a:rPr spc="-50" dirty="0"/>
              <a:t>users'</a:t>
            </a:r>
            <a:r>
              <a:rPr spc="-175" dirty="0"/>
              <a:t> </a:t>
            </a:r>
            <a:r>
              <a:rPr spc="-65" dirty="0"/>
              <a:t>nutritional</a:t>
            </a:r>
            <a:r>
              <a:rPr spc="-175" dirty="0"/>
              <a:t> </a:t>
            </a:r>
            <a:r>
              <a:rPr spc="-10" dirty="0"/>
              <a:t>needs.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87545" y="2453358"/>
            <a:ext cx="57937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25" dirty="0"/>
              <a:t>BLOCK</a:t>
            </a:r>
            <a:r>
              <a:rPr sz="6000" spc="-340" dirty="0"/>
              <a:t> </a:t>
            </a:r>
            <a:r>
              <a:rPr sz="6000" spc="70" dirty="0"/>
              <a:t>DIAGRAM</a:t>
            </a:r>
            <a:endParaRPr sz="6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119181" y="1336547"/>
            <a:ext cx="104330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65" dirty="0">
                <a:latin typeface="Cambria"/>
                <a:cs typeface="Cambria"/>
              </a:rPr>
              <a:t>User</a:t>
            </a:r>
            <a:r>
              <a:rPr sz="1400" spc="-5" dirty="0">
                <a:latin typeface="Cambria"/>
                <a:cs typeface="Cambria"/>
              </a:rPr>
              <a:t> </a:t>
            </a:r>
            <a:r>
              <a:rPr sz="1400" spc="-25" dirty="0">
                <a:latin typeface="Cambria"/>
                <a:cs typeface="Cambria"/>
              </a:rPr>
              <a:t>Interface</a:t>
            </a:r>
            <a:endParaRPr sz="1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65801" y="3525773"/>
            <a:ext cx="1145540" cy="215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383838"/>
                </a:solidFill>
                <a:latin typeface="Cambria"/>
                <a:cs typeface="Cambria"/>
              </a:rPr>
              <a:t>Htm</a:t>
            </a:r>
            <a:r>
              <a:rPr sz="1250" spc="14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1250" spc="-10" dirty="0">
                <a:solidFill>
                  <a:srgbClr val="414141"/>
                </a:solidFill>
                <a:latin typeface="Cambria"/>
                <a:cs typeface="Cambria"/>
              </a:rPr>
              <a:t>/CSS/Chart</a:t>
            </a:r>
            <a:endParaRPr sz="125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220323" y="4147311"/>
            <a:ext cx="848360" cy="223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00" spc="-30" dirty="0">
                <a:solidFill>
                  <a:srgbClr val="4F9AC6"/>
                </a:solidFill>
                <a:latin typeface="Cambria"/>
                <a:cs typeface="Cambria"/>
              </a:rPr>
              <a:t>Use</a:t>
            </a:r>
            <a:r>
              <a:rPr sz="1300" spc="-105" dirty="0">
                <a:solidFill>
                  <a:srgbClr val="4F9AC6"/>
                </a:solidFill>
                <a:latin typeface="Cambria"/>
                <a:cs typeface="Cambria"/>
              </a:rPr>
              <a:t> </a:t>
            </a:r>
            <a:r>
              <a:rPr sz="1300" spc="-165" dirty="0">
                <a:solidFill>
                  <a:srgbClr val="367EB1"/>
                </a:solidFill>
                <a:latin typeface="Cambria"/>
                <a:cs typeface="Cambria"/>
              </a:rPr>
              <a:t>r</a:t>
            </a:r>
            <a:r>
              <a:rPr sz="1300" spc="70" dirty="0">
                <a:solidFill>
                  <a:srgbClr val="367EB1"/>
                </a:solidFill>
                <a:latin typeface="Cambria"/>
                <a:cs typeface="Cambria"/>
              </a:rPr>
              <a:t> </a:t>
            </a:r>
            <a:r>
              <a:rPr sz="1300" spc="-60" dirty="0">
                <a:solidFill>
                  <a:srgbClr val="056BB1"/>
                </a:solidFill>
                <a:latin typeface="Cambria"/>
                <a:cs typeface="Cambria"/>
              </a:rPr>
              <a:t>In</a:t>
            </a:r>
            <a:r>
              <a:rPr sz="1300" spc="-130" dirty="0">
                <a:solidFill>
                  <a:srgbClr val="056BB1"/>
                </a:solidFill>
                <a:latin typeface="Cambria"/>
                <a:cs typeface="Cambria"/>
              </a:rPr>
              <a:t> </a:t>
            </a:r>
            <a:r>
              <a:rPr sz="1300" spc="-20" dirty="0">
                <a:solidFill>
                  <a:srgbClr val="448AAF"/>
                </a:solidFill>
                <a:latin typeface="Cambria"/>
                <a:cs typeface="Cambria"/>
              </a:rPr>
              <a:t>puts</a:t>
            </a:r>
            <a:endParaRPr sz="13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62136" y="1231190"/>
            <a:ext cx="1193165" cy="43370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240"/>
              </a:spcBef>
            </a:pPr>
            <a:r>
              <a:rPr sz="1250" spc="-10" dirty="0">
                <a:latin typeface="Arial MT"/>
                <a:cs typeface="Arial MT"/>
              </a:rPr>
              <a:t>Backend</a:t>
            </a:r>
            <a:r>
              <a:rPr sz="1250" spc="-20" dirty="0">
                <a:latin typeface="Arial MT"/>
                <a:cs typeface="Arial MT"/>
              </a:rPr>
              <a:t> </a:t>
            </a:r>
            <a:r>
              <a:rPr sz="1250" spc="-25" dirty="0">
                <a:latin typeface="Arial MT"/>
                <a:cs typeface="Arial MT"/>
              </a:rPr>
              <a:t>API</a:t>
            </a:r>
            <a:endParaRPr sz="1250">
              <a:latin typeface="Arial MT"/>
              <a:cs typeface="Arial MT"/>
            </a:endParaRPr>
          </a:p>
          <a:p>
            <a:pPr algn="ctr">
              <a:lnSpc>
                <a:spcPct val="100000"/>
              </a:lnSpc>
              <a:spcBef>
                <a:spcPts val="130"/>
              </a:spcBef>
            </a:pPr>
            <a:r>
              <a:rPr sz="1200" spc="45" dirty="0">
                <a:solidFill>
                  <a:srgbClr val="313131"/>
                </a:solidFill>
                <a:latin typeface="Arial MT"/>
                <a:cs typeface="Arial MT"/>
              </a:rPr>
              <a:t>(python/</a:t>
            </a:r>
            <a:r>
              <a:rPr sz="1200" spc="-110" dirty="0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sz="1200" spc="-10" dirty="0">
                <a:solidFill>
                  <a:srgbClr val="282828"/>
                </a:solidFill>
                <a:latin typeface="Arial MT"/>
                <a:cs typeface="Arial MT"/>
              </a:rPr>
              <a:t>django)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195681" y="3425189"/>
            <a:ext cx="1129030" cy="1254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ctr">
              <a:lnSpc>
                <a:spcPct val="100000"/>
              </a:lnSpc>
              <a:spcBef>
                <a:spcPts val="100"/>
              </a:spcBef>
            </a:pPr>
            <a:r>
              <a:rPr sz="1250" dirty="0">
                <a:solidFill>
                  <a:srgbClr val="424242"/>
                </a:solidFill>
                <a:latin typeface="Cambria"/>
                <a:cs typeface="Cambria"/>
              </a:rPr>
              <a:t>API</a:t>
            </a:r>
            <a:r>
              <a:rPr sz="1250" spc="75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1250" spc="-10" dirty="0">
                <a:solidFill>
                  <a:srgbClr val="333333"/>
                </a:solidFill>
                <a:latin typeface="Cambria"/>
                <a:cs typeface="Cambria"/>
              </a:rPr>
              <a:t>Endpoints</a:t>
            </a:r>
            <a:endParaRPr sz="1250">
              <a:latin typeface="Cambria"/>
              <a:cs typeface="Cambria"/>
            </a:endParaRPr>
          </a:p>
          <a:p>
            <a:pPr marL="3175" algn="ctr">
              <a:lnSpc>
                <a:spcPct val="100000"/>
              </a:lnSpc>
              <a:spcBef>
                <a:spcPts val="30"/>
              </a:spcBef>
            </a:pPr>
            <a:r>
              <a:rPr sz="1350" spc="-10" dirty="0">
                <a:solidFill>
                  <a:srgbClr val="3B3B3B"/>
                </a:solidFill>
                <a:latin typeface="Cambria"/>
                <a:cs typeface="Cambria"/>
              </a:rPr>
              <a:t>Authentication</a:t>
            </a:r>
            <a:endParaRPr sz="1350">
              <a:latin typeface="Cambria"/>
              <a:cs typeface="Cambria"/>
            </a:endParaRPr>
          </a:p>
          <a:p>
            <a:pPr marL="12700" marR="5080" indent="-1905" algn="ctr">
              <a:lnSpc>
                <a:spcPct val="100800"/>
              </a:lnSpc>
              <a:spcBef>
                <a:spcPts val="175"/>
              </a:spcBef>
            </a:pPr>
            <a:r>
              <a:rPr sz="1200" dirty="0">
                <a:solidFill>
                  <a:srgbClr val="383838"/>
                </a:solidFill>
                <a:latin typeface="Cambria"/>
                <a:cs typeface="Cambria"/>
              </a:rPr>
              <a:t>Data</a:t>
            </a:r>
            <a:r>
              <a:rPr sz="1200" spc="320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545454"/>
                </a:solidFill>
                <a:latin typeface="Cambria"/>
                <a:cs typeface="Cambria"/>
              </a:rPr>
              <a:t>Process </a:t>
            </a:r>
            <a:r>
              <a:rPr sz="1350" spc="-30" dirty="0">
                <a:solidFill>
                  <a:srgbClr val="383838"/>
                </a:solidFill>
                <a:latin typeface="Cambria"/>
                <a:cs typeface="Cambria"/>
              </a:rPr>
              <a:t>Macronutrients </a:t>
            </a:r>
            <a:r>
              <a:rPr sz="1350" spc="-10" dirty="0">
                <a:solidFill>
                  <a:srgbClr val="333333"/>
                </a:solidFill>
                <a:latin typeface="Cambria"/>
                <a:cs typeface="Cambria"/>
              </a:rPr>
              <a:t>Calculation </a:t>
            </a:r>
            <a:r>
              <a:rPr sz="1350" spc="-20" dirty="0">
                <a:solidFill>
                  <a:srgbClr val="383838"/>
                </a:solidFill>
                <a:latin typeface="Cambria"/>
                <a:cs typeface="Cambria"/>
              </a:rPr>
              <a:t>Chart</a:t>
            </a:r>
            <a:r>
              <a:rPr sz="1350" spc="-15" dirty="0">
                <a:solidFill>
                  <a:srgbClr val="383838"/>
                </a:solidFill>
                <a:latin typeface="Cambria"/>
                <a:cs typeface="Cambria"/>
              </a:rPr>
              <a:t> </a:t>
            </a:r>
            <a:r>
              <a:rPr sz="1350" spc="-20" dirty="0">
                <a:solidFill>
                  <a:srgbClr val="363636"/>
                </a:solidFill>
                <a:latin typeface="Cambria"/>
                <a:cs typeface="Cambria"/>
              </a:rPr>
              <a:t>data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29262" y="1223517"/>
            <a:ext cx="1035050" cy="4451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875" algn="ctr">
              <a:lnSpc>
                <a:spcPts val="1710"/>
              </a:lnSpc>
              <a:spcBef>
                <a:spcPts val="100"/>
              </a:spcBef>
            </a:pPr>
            <a:r>
              <a:rPr sz="1450" spc="-10" dirty="0">
                <a:solidFill>
                  <a:srgbClr val="3D3D3D"/>
                </a:solidFill>
                <a:latin typeface="Cambria"/>
                <a:cs typeface="Cambria"/>
              </a:rPr>
              <a:t>Database</a:t>
            </a:r>
            <a:endParaRPr sz="1450">
              <a:latin typeface="Cambria"/>
              <a:cs typeface="Cambria"/>
            </a:endParaRPr>
          </a:p>
          <a:p>
            <a:pPr algn="ctr">
              <a:lnSpc>
                <a:spcPts val="1590"/>
              </a:lnSpc>
            </a:pPr>
            <a:r>
              <a:rPr sz="1350" spc="-20" dirty="0">
                <a:solidFill>
                  <a:srgbClr val="343434"/>
                </a:solidFill>
                <a:latin typeface="Cambria"/>
                <a:cs typeface="Cambria"/>
              </a:rPr>
              <a:t>(PostgresSQL)</a:t>
            </a:r>
            <a:endParaRPr sz="1350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300605" y="3769867"/>
            <a:ext cx="1155700" cy="6565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3189" marR="115570" algn="ctr">
              <a:lnSpc>
                <a:spcPct val="114999"/>
              </a:lnSpc>
              <a:spcBef>
                <a:spcPts val="100"/>
              </a:spcBef>
            </a:pPr>
            <a:r>
              <a:rPr sz="1200" dirty="0">
                <a:solidFill>
                  <a:srgbClr val="424242"/>
                </a:solidFill>
                <a:latin typeface="Cambria"/>
                <a:cs typeface="Cambria"/>
              </a:rPr>
              <a:t>User</a:t>
            </a:r>
            <a:r>
              <a:rPr sz="1200" spc="275" dirty="0">
                <a:solidFill>
                  <a:srgbClr val="424242"/>
                </a:solidFill>
                <a:latin typeface="Cambria"/>
                <a:cs typeface="Cambria"/>
              </a:rPr>
              <a:t> </a:t>
            </a:r>
            <a:r>
              <a:rPr sz="1200" spc="-10" dirty="0">
                <a:solidFill>
                  <a:srgbClr val="383838"/>
                </a:solidFill>
                <a:latin typeface="Cambria"/>
                <a:cs typeface="Cambria"/>
              </a:rPr>
              <a:t>profiles </a:t>
            </a:r>
            <a:r>
              <a:rPr sz="1200" dirty="0">
                <a:solidFill>
                  <a:srgbClr val="363636"/>
                </a:solidFill>
                <a:latin typeface="Cambria"/>
                <a:cs typeface="Cambria"/>
              </a:rPr>
              <a:t>Food</a:t>
            </a:r>
            <a:r>
              <a:rPr sz="1200" spc="225" dirty="0">
                <a:solidFill>
                  <a:srgbClr val="363636"/>
                </a:solidFill>
                <a:latin typeface="Cambria"/>
                <a:cs typeface="Cambria"/>
              </a:rPr>
              <a:t> </a:t>
            </a:r>
            <a:r>
              <a:rPr sz="1200" spc="45" dirty="0">
                <a:solidFill>
                  <a:srgbClr val="414141"/>
                </a:solidFill>
                <a:latin typeface="Cambria"/>
                <a:cs typeface="Cambria"/>
              </a:rPr>
              <a:t>Items</a:t>
            </a:r>
            <a:endParaRPr sz="120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200" spc="-45" dirty="0">
                <a:solidFill>
                  <a:srgbClr val="4F4F4F"/>
                </a:solidFill>
                <a:latin typeface="Cambria"/>
                <a:cs typeface="Cambria"/>
              </a:rPr>
              <a:t>Wei</a:t>
            </a:r>
            <a:r>
              <a:rPr sz="1200" spc="-20" dirty="0">
                <a:solidFill>
                  <a:srgbClr val="4F4F4F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4D4D4D"/>
                </a:solidFill>
                <a:latin typeface="Cambria"/>
                <a:cs typeface="Cambria"/>
              </a:rPr>
              <a:t>gnt</a:t>
            </a:r>
            <a:r>
              <a:rPr sz="1200" spc="330" dirty="0">
                <a:solidFill>
                  <a:srgbClr val="4D4D4D"/>
                </a:solidFill>
                <a:latin typeface="Cambria"/>
                <a:cs typeface="Cambria"/>
              </a:rPr>
              <a:t> </a:t>
            </a:r>
            <a:r>
              <a:rPr sz="1200" dirty="0">
                <a:solidFill>
                  <a:srgbClr val="494949"/>
                </a:solidFill>
                <a:latin typeface="Cambria"/>
                <a:cs typeface="Cambria"/>
              </a:rPr>
              <a:t>Reco</a:t>
            </a:r>
            <a:r>
              <a:rPr sz="1200" spc="-55" dirty="0">
                <a:solidFill>
                  <a:srgbClr val="494949"/>
                </a:solidFill>
                <a:latin typeface="Cambria"/>
                <a:cs typeface="Cambria"/>
              </a:rPr>
              <a:t> </a:t>
            </a:r>
            <a:r>
              <a:rPr sz="1200" spc="-25" dirty="0">
                <a:solidFill>
                  <a:srgbClr val="343434"/>
                </a:solidFill>
                <a:latin typeface="Cambria"/>
                <a:cs typeface="Cambria"/>
              </a:rPr>
              <a:t>rds</a:t>
            </a:r>
            <a:endParaRPr sz="12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32149" y="3348092"/>
            <a:ext cx="1076324" cy="9239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87474" y="3273854"/>
            <a:ext cx="1076324" cy="93344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07195" y="2187184"/>
            <a:ext cx="2076449" cy="116204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94338" y="2043686"/>
            <a:ext cx="2628900" cy="8096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160126" y="4298181"/>
            <a:ext cx="1171574" cy="120967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144419" y="4072926"/>
            <a:ext cx="1123949" cy="895349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7372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spc="-130" dirty="0"/>
              <a:t>Tools/softwares,</a:t>
            </a:r>
            <a:r>
              <a:rPr sz="5600" spc="-320" dirty="0"/>
              <a:t> </a:t>
            </a:r>
            <a:r>
              <a:rPr sz="5600" spc="-114" dirty="0"/>
              <a:t>Languages</a:t>
            </a:r>
            <a:r>
              <a:rPr sz="5600" spc="-315" dirty="0"/>
              <a:t> </a:t>
            </a:r>
            <a:r>
              <a:rPr sz="5600" spc="-20" dirty="0"/>
              <a:t>used</a:t>
            </a:r>
            <a:endParaRPr sz="5600"/>
          </a:p>
        </p:txBody>
      </p:sp>
      <p:sp>
        <p:nvSpPr>
          <p:cNvPr id="9" name="object 9"/>
          <p:cNvSpPr txBox="1"/>
          <p:nvPr/>
        </p:nvSpPr>
        <p:spPr>
          <a:xfrm>
            <a:off x="739139" y="2393970"/>
            <a:ext cx="2993390" cy="257810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1460" indent="-213360">
              <a:lnSpc>
                <a:spcPct val="100000"/>
              </a:lnSpc>
              <a:spcBef>
                <a:spcPts val="445"/>
              </a:spcBef>
              <a:buSzPct val="112820"/>
              <a:buChar char="•"/>
              <a:tabLst>
                <a:tab pos="251460" algn="l"/>
              </a:tabLst>
            </a:pPr>
            <a:r>
              <a:rPr sz="1950" spc="-20" dirty="0">
                <a:solidFill>
                  <a:srgbClr val="FFFFFF"/>
                </a:solidFill>
                <a:latin typeface="Tahoma"/>
                <a:cs typeface="Tahoma"/>
              </a:rPr>
              <a:t>HTML</a:t>
            </a:r>
            <a:endParaRPr sz="1950">
              <a:latin typeface="Tahoma"/>
              <a:cs typeface="Tahoma"/>
            </a:endParaRPr>
          </a:p>
          <a:p>
            <a:pPr marL="251460" indent="-213360">
              <a:lnSpc>
                <a:spcPct val="100000"/>
              </a:lnSpc>
              <a:spcBef>
                <a:spcPts val="690"/>
              </a:spcBef>
              <a:buSzPct val="118918"/>
              <a:buChar char="•"/>
              <a:tabLst>
                <a:tab pos="251460" algn="l"/>
              </a:tabLst>
            </a:pPr>
            <a:r>
              <a:rPr sz="1850" spc="-25" dirty="0">
                <a:solidFill>
                  <a:srgbClr val="FFFFFF"/>
                </a:solidFill>
                <a:latin typeface="Tahoma"/>
                <a:cs typeface="Tahoma"/>
              </a:rPr>
              <a:t>CSS</a:t>
            </a:r>
            <a:endParaRPr sz="1850">
              <a:latin typeface="Tahoma"/>
              <a:cs typeface="Tahoma"/>
            </a:endParaRPr>
          </a:p>
          <a:p>
            <a:pPr marL="252095" indent="-213995">
              <a:lnSpc>
                <a:spcPct val="100000"/>
              </a:lnSpc>
              <a:spcBef>
                <a:spcPts val="705"/>
              </a:spcBef>
              <a:buSzPct val="118918"/>
              <a:buChar char="•"/>
              <a:tabLst>
                <a:tab pos="252095" algn="l"/>
              </a:tabLst>
            </a:pPr>
            <a:r>
              <a:rPr sz="1850" spc="-10" dirty="0">
                <a:solidFill>
                  <a:srgbClr val="FFFFFF"/>
                </a:solidFill>
                <a:latin typeface="Tahoma"/>
                <a:cs typeface="Tahoma"/>
              </a:rPr>
              <a:t>DJANGO/PYTHON</a:t>
            </a:r>
            <a:endParaRPr sz="1850">
              <a:latin typeface="Tahoma"/>
              <a:cs typeface="Tahoma"/>
            </a:endParaRPr>
          </a:p>
          <a:p>
            <a:pPr marL="251460" indent="-213360">
              <a:lnSpc>
                <a:spcPct val="100000"/>
              </a:lnSpc>
              <a:spcBef>
                <a:spcPts val="785"/>
              </a:spcBef>
              <a:buSzPct val="115789"/>
              <a:buChar char="•"/>
              <a:tabLst>
                <a:tab pos="251460" algn="l"/>
              </a:tabLst>
            </a:pPr>
            <a:r>
              <a:rPr sz="2850" spc="-15" baseline="2923" dirty="0">
                <a:solidFill>
                  <a:srgbClr val="FFFFFF"/>
                </a:solidFill>
                <a:latin typeface="Tahoma"/>
                <a:cs typeface="Tahoma"/>
              </a:rPr>
              <a:t>CHARTJS</a:t>
            </a:r>
            <a:endParaRPr sz="2850" baseline="2923">
              <a:latin typeface="Tahoma"/>
              <a:cs typeface="Tahoma"/>
            </a:endParaRPr>
          </a:p>
          <a:p>
            <a:pPr marL="252095" indent="-213995">
              <a:lnSpc>
                <a:spcPct val="100000"/>
              </a:lnSpc>
              <a:spcBef>
                <a:spcPts val="575"/>
              </a:spcBef>
              <a:buSzPct val="104761"/>
              <a:buChar char="•"/>
              <a:tabLst>
                <a:tab pos="252095" algn="l"/>
              </a:tabLst>
            </a:pPr>
            <a:r>
              <a:rPr sz="2100" spc="-125" dirty="0">
                <a:solidFill>
                  <a:srgbClr val="FFFFFF"/>
                </a:solidFill>
                <a:latin typeface="Tahoma"/>
                <a:cs typeface="Tahoma"/>
              </a:rPr>
              <a:t>POSTGRESQL</a:t>
            </a:r>
            <a:r>
              <a:rPr sz="2100" spc="-19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2100" spc="-50" dirty="0">
                <a:solidFill>
                  <a:srgbClr val="FFFFFF"/>
                </a:solidFill>
                <a:latin typeface="Tahoma"/>
                <a:cs typeface="Tahoma"/>
              </a:rPr>
              <a:t>DATABASE</a:t>
            </a:r>
            <a:endParaRPr sz="2100">
              <a:latin typeface="Tahoma"/>
              <a:cs typeface="Tahoma"/>
            </a:endParaRPr>
          </a:p>
          <a:p>
            <a:pPr marL="252095" indent="-213995">
              <a:lnSpc>
                <a:spcPct val="100000"/>
              </a:lnSpc>
              <a:spcBef>
                <a:spcPts val="430"/>
              </a:spcBef>
              <a:buSzPct val="118918"/>
              <a:buChar char="•"/>
              <a:tabLst>
                <a:tab pos="252095" algn="l"/>
              </a:tabLst>
            </a:pPr>
            <a:r>
              <a:rPr sz="1850" spc="-10" dirty="0">
                <a:solidFill>
                  <a:srgbClr val="FFFFFF"/>
                </a:solidFill>
                <a:latin typeface="Tahoma"/>
                <a:cs typeface="Tahoma"/>
              </a:rPr>
              <a:t>BOOTSTRAP</a:t>
            </a:r>
            <a:endParaRPr sz="1850">
              <a:latin typeface="Tahoma"/>
              <a:cs typeface="Tahoma"/>
            </a:endParaRPr>
          </a:p>
          <a:p>
            <a:pPr marL="252095" indent="-213995">
              <a:lnSpc>
                <a:spcPct val="100000"/>
              </a:lnSpc>
              <a:spcBef>
                <a:spcPts val="375"/>
              </a:spcBef>
              <a:buSzPct val="112820"/>
              <a:buChar char="•"/>
              <a:tabLst>
                <a:tab pos="252095" algn="l"/>
              </a:tabLst>
            </a:pPr>
            <a:r>
              <a:rPr sz="1950" spc="-95" dirty="0">
                <a:solidFill>
                  <a:srgbClr val="FFFFFF"/>
                </a:solidFill>
                <a:latin typeface="Tahoma"/>
                <a:cs typeface="Tahoma"/>
              </a:rPr>
              <a:t>VS</a:t>
            </a:r>
            <a:r>
              <a:rPr sz="1950" spc="-2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-135" dirty="0">
                <a:solidFill>
                  <a:srgbClr val="FFFFFF"/>
                </a:solidFill>
                <a:latin typeface="Tahoma"/>
                <a:cs typeface="Tahoma"/>
              </a:rPr>
              <a:t>CODE</a:t>
            </a:r>
            <a:r>
              <a:rPr sz="1950" spc="-204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950" spc="-10" dirty="0">
                <a:solidFill>
                  <a:srgbClr val="FFFFFF"/>
                </a:solidFill>
                <a:latin typeface="Tahoma"/>
                <a:cs typeface="Tahoma"/>
              </a:rPr>
              <a:t>Compiler</a:t>
            </a:r>
            <a:endParaRPr sz="19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5769" y="2453359"/>
            <a:ext cx="546671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40" dirty="0">
                <a:solidFill>
                  <a:srgbClr val="FFFFFF"/>
                </a:solidFill>
              </a:rPr>
              <a:t>PROJECT</a:t>
            </a:r>
            <a:r>
              <a:rPr sz="6000" spc="-325" dirty="0">
                <a:solidFill>
                  <a:srgbClr val="FFFFFF"/>
                </a:solidFill>
              </a:rPr>
              <a:t> </a:t>
            </a:r>
            <a:r>
              <a:rPr sz="6000" spc="-20" dirty="0">
                <a:solidFill>
                  <a:srgbClr val="FFFFFF"/>
                </a:solidFill>
              </a:rPr>
              <a:t>WORK</a:t>
            </a:r>
            <a:endParaRPr sz="6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AF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589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MT</vt:lpstr>
      <vt:lpstr>Cambria</vt:lpstr>
      <vt:lpstr>Tahoma</vt:lpstr>
      <vt:lpstr>Trebuchet MS</vt:lpstr>
      <vt:lpstr>Verdana</vt:lpstr>
      <vt:lpstr>Office Theme</vt:lpstr>
      <vt:lpstr>Department of Computer Science &amp;Engineering Artificial Intelligence &amp; Machine Learning</vt:lpstr>
      <vt:lpstr>CALORIE TRACKER</vt:lpstr>
      <vt:lpstr>Index</vt:lpstr>
      <vt:lpstr>Introduction</vt:lpstr>
      <vt:lpstr>Objective</vt:lpstr>
      <vt:lpstr>BLOCK DIAGRAM</vt:lpstr>
      <vt:lpstr>PowerPoint Presentation</vt:lpstr>
      <vt:lpstr>Tools/softwares, Languages used</vt:lpstr>
      <vt:lpstr>PROJECT WORK</vt:lpstr>
      <vt:lpstr>Implementation</vt:lpstr>
      <vt:lpstr>Conclusion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PPT For SEM-III (1) (5).pdf</dc:title>
  <dc:creator>Aditya</dc:creator>
  <cp:keywords>DAFucagEsek,BAFnlCM1tqs</cp:keywords>
  <cp:lastModifiedBy>saw31221@gmail.com</cp:lastModifiedBy>
  <cp:revision>1</cp:revision>
  <dcterms:created xsi:type="dcterms:W3CDTF">2025-04-20T06:25:15Z</dcterms:created>
  <dcterms:modified xsi:type="dcterms:W3CDTF">2025-04-20T06:33:51Z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2023-09-14T00:00:00Z</vt:filetime>
  </property>
  <property fmtid="{D5CDD505-2E9C-101B-9397-08002B2CF9AE}" pid="3" name="Creator">
    <vt:lpwstr>Canva</vt:lpwstr>
  </property>
  <property fmtid="{D5CDD505-2E9C-101B-9397-08002B2CF9AE}" pid="4" name="LastSaved">
    <vt:filetime>2025-04-20T00:00:00Z</vt:filetime>
  </property>
  <property fmtid="{D5CDD505-2E9C-101B-9397-08002B2CF9AE}" pid="5" name="Producer">
    <vt:lpwstr>Canva</vt:lpwstr>
  </property>
</Properties>
</file>