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363" r:id="rId6"/>
    <p:sldId id="257" r:id="rId7"/>
    <p:sldId id="320" r:id="rId8"/>
    <p:sldId id="308" r:id="rId9"/>
    <p:sldId id="335" r:id="rId10"/>
    <p:sldId id="321" r:id="rId11"/>
    <p:sldId id="336" r:id="rId12"/>
    <p:sldId id="337" r:id="rId13"/>
    <p:sldId id="338" r:id="rId14"/>
    <p:sldId id="339" r:id="rId15"/>
    <p:sldId id="368" r:id="rId16"/>
    <p:sldId id="340" r:id="rId17"/>
    <p:sldId id="341" r:id="rId18"/>
    <p:sldId id="322" r:id="rId19"/>
    <p:sldId id="332" r:id="rId20"/>
    <p:sldId id="367" r:id="rId21"/>
    <p:sldId id="333" r:id="rId22"/>
    <p:sldId id="334" r:id="rId23"/>
    <p:sldId id="343" r:id="rId24"/>
    <p:sldId id="344" r:id="rId25"/>
    <p:sldId id="345" r:id="rId26"/>
    <p:sldId id="346" r:id="rId27"/>
    <p:sldId id="347" r:id="rId28"/>
    <p:sldId id="348" r:id="rId29"/>
    <p:sldId id="349" r:id="rId30"/>
    <p:sldId id="350" r:id="rId31"/>
    <p:sldId id="351" r:id="rId32"/>
    <p:sldId id="352" r:id="rId33"/>
    <p:sldId id="364" r:id="rId34"/>
    <p:sldId id="353" r:id="rId35"/>
    <p:sldId id="365" r:id="rId36"/>
    <p:sldId id="366" r:id="rId37"/>
    <p:sldId id="354" r:id="rId38"/>
    <p:sldId id="355" r:id="rId39"/>
    <p:sldId id="30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li bhinganiya" initials="sb" lastIdx="1" clrIdx="0">
    <p:extLst>
      <p:ext uri="{19B8F6BF-5375-455C-9EA6-DF929625EA0E}">
        <p15:presenceInfo xmlns:p15="http://schemas.microsoft.com/office/powerpoint/2012/main" userId="4dc79d1f50980c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185" autoAdjust="0"/>
  </p:normalViewPr>
  <p:slideViewPr>
    <p:cSldViewPr snapToGrid="0">
      <p:cViewPr varScale="1">
        <p:scale>
          <a:sx n="77" d="100"/>
          <a:sy n="77" d="100"/>
        </p:scale>
        <p:origin x="931"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kshabhalerao91@outlook.com" userId="7d2539bfdc6c27b7" providerId="LiveId" clId="{808AD5D2-03E6-4C6D-AD31-008B5CF12E4B}"/>
    <pc:docChg chg="modSld">
      <pc:chgData name="samikshabhalerao91@outlook.com" userId="7d2539bfdc6c27b7" providerId="LiveId" clId="{808AD5D2-03E6-4C6D-AD31-008B5CF12E4B}" dt="2023-05-25T05:50:53.358" v="16" actId="20577"/>
      <pc:docMkLst>
        <pc:docMk/>
      </pc:docMkLst>
      <pc:sldChg chg="modSp mod">
        <pc:chgData name="samikshabhalerao91@outlook.com" userId="7d2539bfdc6c27b7" providerId="LiveId" clId="{808AD5D2-03E6-4C6D-AD31-008B5CF12E4B}" dt="2023-05-25T05:50:53.358" v="16" actId="20577"/>
        <pc:sldMkLst>
          <pc:docMk/>
          <pc:sldMk cId="4039690996" sldId="339"/>
        </pc:sldMkLst>
        <pc:spChg chg="mod">
          <ac:chgData name="samikshabhalerao91@outlook.com" userId="7d2539bfdc6c27b7" providerId="LiveId" clId="{808AD5D2-03E6-4C6D-AD31-008B5CF12E4B}" dt="2023-05-25T05:50:53.358" v="16" actId="20577"/>
          <ac:spMkLst>
            <pc:docMk/>
            <pc:sldMk cId="4039690996" sldId="339"/>
            <ac:spMk id="7" creationId="{BCCEC2AC-BEC9-0A16-517B-885CC0E26EDD}"/>
          </ac:spMkLst>
        </pc:spChg>
      </pc:sldChg>
      <pc:sldChg chg="modSp mod">
        <pc:chgData name="samikshabhalerao91@outlook.com" userId="7d2539bfdc6c27b7" providerId="LiveId" clId="{808AD5D2-03E6-4C6D-AD31-008B5CF12E4B}" dt="2023-05-25T05:45:26.651" v="13" actId="20577"/>
        <pc:sldMkLst>
          <pc:docMk/>
          <pc:sldMk cId="3268567580" sldId="346"/>
        </pc:sldMkLst>
        <pc:spChg chg="mod">
          <ac:chgData name="samikshabhalerao91@outlook.com" userId="7d2539bfdc6c27b7" providerId="LiveId" clId="{808AD5D2-03E6-4C6D-AD31-008B5CF12E4B}" dt="2023-05-25T05:45:26.651" v="13" actId="20577"/>
          <ac:spMkLst>
            <pc:docMk/>
            <pc:sldMk cId="3268567580" sldId="346"/>
            <ac:spMk id="8" creationId="{F0F2235C-9859-4EFC-CC23-9B0221FCFFF0}"/>
          </ac:spMkLst>
        </pc:spChg>
      </pc:sldChg>
      <pc:sldChg chg="modSp mod">
        <pc:chgData name="samikshabhalerao91@outlook.com" userId="7d2539bfdc6c27b7" providerId="LiveId" clId="{808AD5D2-03E6-4C6D-AD31-008B5CF12E4B}" dt="2023-05-25T05:43:24.839" v="1" actId="5793"/>
        <pc:sldMkLst>
          <pc:docMk/>
          <pc:sldMk cId="1977757556" sldId="348"/>
        </pc:sldMkLst>
        <pc:spChg chg="mod">
          <ac:chgData name="samikshabhalerao91@outlook.com" userId="7d2539bfdc6c27b7" providerId="LiveId" clId="{808AD5D2-03E6-4C6D-AD31-008B5CF12E4B}" dt="2023-05-25T05:43:24.839" v="1" actId="5793"/>
          <ac:spMkLst>
            <pc:docMk/>
            <pc:sldMk cId="1977757556" sldId="348"/>
            <ac:spMk id="8" creationId="{E9F0DA25-C3E2-9EE2-FAE4-A603B37FA9D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5/25/2023</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5/25/2023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36</a:t>
            </a:fld>
            <a:endParaRPr lang="en-US" dirty="0"/>
          </a:p>
        </p:txBody>
      </p:sp>
    </p:spTree>
    <p:extLst>
      <p:ext uri="{BB962C8B-B14F-4D97-AF65-F5344CB8AC3E}">
        <p14:creationId xmlns:p14="http://schemas.microsoft.com/office/powerpoint/2010/main" val="33965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DF5DD2-187C-450F-BB87-F62B9ADB04D5}" type="slidenum">
              <a:rPr lang="en-US" smtClean="0"/>
              <a:t>10</a:t>
            </a:fld>
            <a:endParaRPr lang="en-US" dirty="0"/>
          </a:p>
        </p:txBody>
      </p:sp>
    </p:spTree>
    <p:extLst>
      <p:ext uri="{BB962C8B-B14F-4D97-AF65-F5344CB8AC3E}">
        <p14:creationId xmlns:p14="http://schemas.microsoft.com/office/powerpoint/2010/main" val="156533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12</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15</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16</a:t>
            </a:fld>
            <a:endParaRPr lang="en-US" dirty="0"/>
          </a:p>
        </p:txBody>
      </p:sp>
    </p:spTree>
    <p:extLst>
      <p:ext uri="{BB962C8B-B14F-4D97-AF65-F5344CB8AC3E}">
        <p14:creationId xmlns:p14="http://schemas.microsoft.com/office/powerpoint/2010/main" val="24188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17</a:t>
            </a:fld>
            <a:endParaRPr lang="en-US" dirty="0"/>
          </a:p>
        </p:txBody>
      </p:sp>
    </p:spTree>
    <p:extLst>
      <p:ext uri="{BB962C8B-B14F-4D97-AF65-F5344CB8AC3E}">
        <p14:creationId xmlns:p14="http://schemas.microsoft.com/office/powerpoint/2010/main" val="219574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18</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DF5DD2-187C-450F-BB87-F62B9ADB04D5}" type="slidenum">
              <a:rPr lang="en-US" smtClean="0"/>
              <a:t>28</a:t>
            </a:fld>
            <a:endParaRPr lang="en-US" dirty="0"/>
          </a:p>
        </p:txBody>
      </p:sp>
    </p:spTree>
    <p:extLst>
      <p:ext uri="{BB962C8B-B14F-4D97-AF65-F5344CB8AC3E}">
        <p14:creationId xmlns:p14="http://schemas.microsoft.com/office/powerpoint/2010/main" val="320237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dirty="0"/>
              <a:t>2/1/20XX</a:t>
            </a:r>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dirty="0"/>
              <a:t>2/1/20XX</a:t>
            </a:r>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dirty="0"/>
              <a:t>2/1/20XX</a:t>
            </a:r>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dirty="0"/>
              <a:t>2/1/20XX</a:t>
            </a:r>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dirty="0"/>
              <a:t>2/1/20XX</a:t>
            </a:r>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dirty="0"/>
              <a:t>2/1/20XX</a:t>
            </a:r>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dirty="0"/>
              <a:t>2/1/20XX</a:t>
            </a:r>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dirty="0"/>
              <a:t>2/1/20XX</a:t>
            </a:r>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dirty="0"/>
              <a:t>2/1/20XX</a:t>
            </a:r>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dirty="0"/>
              <a:t>2/1/20XX</a:t>
            </a:r>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dirty="0"/>
              <a:t>2/1/20XX</a:t>
            </a:r>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dirty="0"/>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mongodb.com/docs/manual/reference/glossary/#std-term-database" TargetMode="External"/><Relationship Id="rId2" Type="http://schemas.openxmlformats.org/officeDocument/2006/relationships/hyperlink" Target="https://www.mongodb.com/docs/manual/reference/glossary/#std-term-collection"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106783" y="3097763"/>
            <a:ext cx="6885992" cy="3825551"/>
          </a:xfrm>
        </p:spPr>
        <p:txBody>
          <a:bodyPr>
            <a:normAutofit/>
          </a:bodyPr>
          <a:lstStyle/>
          <a:p>
            <a:r>
              <a:rPr lang="en-US" sz="1600" b="1" dirty="0">
                <a:latin typeface="Comic Sans MS" panose="030F0702030302020204" pitchFamily="66" charset="0"/>
                <a:cs typeface="Times New Roman" panose="02020603050405020304" pitchFamily="18" charset="0"/>
              </a:rPr>
              <a:t>Academic Year:2022-2023/Sem-II</a:t>
            </a:r>
          </a:p>
          <a:p>
            <a:r>
              <a:rPr lang="en-US" sz="1600" b="1" dirty="0">
                <a:latin typeface="Comic Sans MS" panose="030F0702030302020204" pitchFamily="66" charset="0"/>
                <a:cs typeface="Times New Roman" panose="02020603050405020304" pitchFamily="18" charset="0"/>
              </a:rPr>
              <a:t>A self learning activity.</a:t>
            </a:r>
          </a:p>
          <a:p>
            <a:r>
              <a:rPr lang="en-US" sz="1600" b="1" dirty="0">
                <a:solidFill>
                  <a:schemeClr val="accent4">
                    <a:lumMod val="20000"/>
                    <a:lumOff val="80000"/>
                  </a:schemeClr>
                </a:solidFill>
                <a:latin typeface="Comic Sans MS" panose="030F0702030302020204" pitchFamily="66" charset="0"/>
                <a:cs typeface="Times New Roman" panose="02020603050405020304" pitchFamily="18" charset="0"/>
              </a:rPr>
              <a:t>Second Year/ Computer Engineering /</a:t>
            </a:r>
          </a:p>
          <a:p>
            <a:r>
              <a:rPr lang="en-US" sz="1600" b="1" dirty="0">
                <a:solidFill>
                  <a:schemeClr val="accent4">
                    <a:lumMod val="20000"/>
                    <a:lumOff val="80000"/>
                  </a:schemeClr>
                </a:solidFill>
                <a:latin typeface="Comic Sans MS" panose="030F0702030302020204" pitchFamily="66" charset="0"/>
                <a:cs typeface="Times New Roman" panose="02020603050405020304" pitchFamily="18" charset="0"/>
              </a:rPr>
              <a:t>A division.</a:t>
            </a:r>
          </a:p>
          <a:p>
            <a:r>
              <a:rPr lang="en-US" sz="1600" b="1" dirty="0">
                <a:solidFill>
                  <a:schemeClr val="accent4">
                    <a:lumMod val="20000"/>
                    <a:lumOff val="80000"/>
                  </a:schemeClr>
                </a:solidFill>
                <a:latin typeface="Comic Sans MS" panose="030F0702030302020204" pitchFamily="66" charset="0"/>
                <a:cs typeface="Times New Roman" panose="02020603050405020304" pitchFamily="18" charset="0"/>
              </a:rPr>
              <a:t>Batch:</a:t>
            </a:r>
            <a:r>
              <a:rPr lang="en-US" sz="1600" b="1" dirty="0">
                <a:latin typeface="Comic Sans MS" panose="030F0702030302020204" pitchFamily="66" charset="0"/>
                <a:cs typeface="Times New Roman" panose="02020603050405020304" pitchFamily="18" charset="0"/>
              </a:rPr>
              <a:t>AS1.</a:t>
            </a:r>
          </a:p>
          <a:p>
            <a:r>
              <a:rPr lang="en-US" sz="1600" b="1" dirty="0">
                <a:solidFill>
                  <a:schemeClr val="accent4">
                    <a:lumMod val="20000"/>
                    <a:lumOff val="80000"/>
                  </a:schemeClr>
                </a:solidFill>
                <a:latin typeface="Comic Sans MS" panose="030F0702030302020204" pitchFamily="66" charset="0"/>
                <a:cs typeface="Times New Roman" panose="02020603050405020304" pitchFamily="18" charset="0"/>
              </a:rPr>
              <a:t>Subject : </a:t>
            </a:r>
            <a:r>
              <a:rPr lang="en-US" sz="1600" b="1" dirty="0">
                <a:latin typeface="Comic Sans MS" panose="030F0702030302020204" pitchFamily="66" charset="0"/>
                <a:cs typeface="Times New Roman" panose="02020603050405020304" pitchFamily="18" charset="0"/>
              </a:rPr>
              <a:t>Database Management System.</a:t>
            </a:r>
          </a:p>
          <a:p>
            <a:r>
              <a:rPr lang="en-US" sz="1600" b="1" dirty="0">
                <a:solidFill>
                  <a:schemeClr val="accent4">
                    <a:lumMod val="20000"/>
                    <a:lumOff val="80000"/>
                  </a:schemeClr>
                </a:solidFill>
                <a:latin typeface="Comic Sans MS" panose="030F0702030302020204" pitchFamily="66" charset="0"/>
                <a:cs typeface="Times New Roman" panose="02020603050405020304" pitchFamily="18" charset="0"/>
              </a:rPr>
              <a:t>Guided By: </a:t>
            </a:r>
            <a:r>
              <a:rPr lang="en-US" sz="1600" b="1" dirty="0">
                <a:latin typeface="Comic Sans MS" panose="030F0702030302020204" pitchFamily="66" charset="0"/>
                <a:cs typeface="Times New Roman" panose="02020603050405020304" pitchFamily="18" charset="0"/>
              </a:rPr>
              <a:t>Prof.P.Saiprasad.</a:t>
            </a:r>
          </a:p>
          <a:p>
            <a:endParaRPr lang="en-US" sz="1600" dirty="0">
              <a:latin typeface="Comic Sans MS" panose="030F0702030302020204" pitchFamily="66" charset="0"/>
            </a:endParaRPr>
          </a:p>
        </p:txBody>
      </p:sp>
      <p:pic>
        <p:nvPicPr>
          <p:cNvPr id="14" name="Picture Placeholder 13">
            <a:extLst>
              <a:ext uri="{FF2B5EF4-FFF2-40B4-BE49-F238E27FC236}">
                <a16:creationId xmlns:a16="http://schemas.microsoft.com/office/drawing/2014/main" id="{36ED96BE-5E03-4951-7533-703444E031ED}"/>
              </a:ext>
            </a:extLst>
          </p:cNvPr>
          <p:cNvPicPr>
            <a:picLocks noGrp="1" noChangeAspect="1"/>
          </p:cNvPicPr>
          <p:nvPr>
            <p:ph type="pic" sz="quarter" idx="13"/>
          </p:nvPr>
        </p:nvPicPr>
        <p:blipFill>
          <a:blip r:embed="rId2"/>
          <a:srcRect/>
          <a:stretch>
            <a:fillRect/>
          </a:stretch>
        </p:blipFill>
        <p:spPr>
          <a:xfrm>
            <a:off x="6177021" y="111258"/>
            <a:ext cx="5290998" cy="5290998"/>
          </a:xfrm>
        </p:spPr>
      </p:pic>
      <p:pic>
        <p:nvPicPr>
          <p:cNvPr id="15" name="Picture 14" descr="http://www.sanjivanicoe.org.in/files/coeweb/landing-page/img/college/logo1.png">
            <a:extLst>
              <a:ext uri="{FF2B5EF4-FFF2-40B4-BE49-F238E27FC236}">
                <a16:creationId xmlns:a16="http://schemas.microsoft.com/office/drawing/2014/main" id="{BFE5695F-1107-5FF5-FEAF-E791A71AA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61" y="1884782"/>
            <a:ext cx="5139692" cy="1047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49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9B838A-AA95-FE46-72F9-E714CC8FD9E7}"/>
              </a:ext>
            </a:extLst>
          </p:cNvPr>
          <p:cNvSpPr>
            <a:spLocks noGrp="1"/>
          </p:cNvSpPr>
          <p:nvPr>
            <p:ph type="sldNum" sz="quarter" idx="12"/>
          </p:nvPr>
        </p:nvSpPr>
        <p:spPr/>
        <p:txBody>
          <a:bodyPr/>
          <a:lstStyle/>
          <a:p>
            <a:fld id="{80967E29-1480-472A-9FC5-C4768A52587C}" type="slidenum">
              <a:rPr lang="en-US" smtClean="0"/>
              <a:t>10</a:t>
            </a:fld>
            <a:endParaRPr lang="en-US" dirty="0"/>
          </a:p>
        </p:txBody>
      </p:sp>
      <p:sp>
        <p:nvSpPr>
          <p:cNvPr id="6" name="TextBox 5">
            <a:extLst>
              <a:ext uri="{FF2B5EF4-FFF2-40B4-BE49-F238E27FC236}">
                <a16:creationId xmlns:a16="http://schemas.microsoft.com/office/drawing/2014/main" id="{57484864-7207-91CC-36F8-A15DD4CBAAFA}"/>
              </a:ext>
            </a:extLst>
          </p:cNvPr>
          <p:cNvSpPr txBox="1"/>
          <p:nvPr/>
        </p:nvSpPr>
        <p:spPr>
          <a:xfrm>
            <a:off x="1306286" y="359228"/>
            <a:ext cx="9788434" cy="3970318"/>
          </a:xfrm>
          <a:prstGeom prst="rect">
            <a:avLst/>
          </a:prstGeom>
          <a:noFill/>
        </p:spPr>
        <p:txBody>
          <a:bodyPr wrap="square" rtlCol="0">
            <a:spAutoFit/>
          </a:bodyPr>
          <a:lstStyle/>
          <a:p>
            <a:r>
              <a:rPr lang="en-IN" dirty="0">
                <a:latin typeface="Comic Sans MS" panose="030F0702030302020204" pitchFamily="66" charset="0"/>
              </a:rPr>
              <a:t>Mongo is a schema less by design which means </a:t>
            </a:r>
          </a:p>
          <a:p>
            <a:pPr marL="285750" indent="-285750">
              <a:buFont typeface="Arial" panose="020B0604020202020204" pitchFamily="34" charset="0"/>
              <a:buChar char="•"/>
            </a:pPr>
            <a:r>
              <a:rPr lang="en-IN" dirty="0">
                <a:latin typeface="Comic Sans MS" panose="030F0702030302020204" pitchFamily="66" charset="0"/>
              </a:rPr>
              <a:t>You can create new columns in real-time via your application and insert data .</a:t>
            </a:r>
          </a:p>
          <a:p>
            <a:pPr marL="285750" indent="-285750">
              <a:buFont typeface="Arial" panose="020B0604020202020204" pitchFamily="34" charset="0"/>
              <a:buChar char="•"/>
            </a:pPr>
            <a:r>
              <a:rPr lang="en-IN" dirty="0">
                <a:latin typeface="Comic Sans MS" panose="030F0702030302020204" pitchFamily="66" charset="0"/>
              </a:rPr>
              <a:t>You can mix data types within a column.  </a:t>
            </a:r>
          </a:p>
          <a:p>
            <a:pPr marL="285750" indent="-285750">
              <a:buFont typeface="Arial" panose="020B0604020202020204" pitchFamily="34" charset="0"/>
              <a:buChar char="•"/>
            </a:pPr>
            <a:endParaRPr lang="en-IN" b="1" dirty="0">
              <a:latin typeface="Comic Sans MS" panose="030F0702030302020204" pitchFamily="66" charset="0"/>
            </a:endParaRPr>
          </a:p>
          <a:p>
            <a:pPr marL="285750" indent="-285750">
              <a:buFont typeface="Arial" panose="020B0604020202020204" pitchFamily="34" charset="0"/>
              <a:buChar char="•"/>
            </a:pPr>
            <a:r>
              <a:rPr lang="en-IN" b="1" dirty="0">
                <a:latin typeface="Comic Sans MS" panose="030F0702030302020204" pitchFamily="66" charset="0"/>
              </a:rPr>
              <a:t>Denormalization defined as a corollary to data normalization:</a:t>
            </a:r>
          </a:p>
          <a:p>
            <a:endParaRPr lang="en-IN" dirty="0">
              <a:latin typeface="Comic Sans MS" panose="030F0702030302020204" pitchFamily="66" charset="0"/>
            </a:endParaRPr>
          </a:p>
          <a:p>
            <a:r>
              <a:rPr lang="en-IN" b="1" dirty="0">
                <a:latin typeface="Comic Sans MS" panose="030F0702030302020204" pitchFamily="66" charset="0"/>
              </a:rPr>
              <a:t>What is Normalization?</a:t>
            </a:r>
          </a:p>
          <a:p>
            <a:r>
              <a:rPr lang="en-IN" dirty="0">
                <a:latin typeface="Comic Sans MS" panose="030F0702030302020204" pitchFamily="66" charset="0"/>
              </a:rPr>
              <a:t>-Normalization is a process of organizing data into multiple tables so as to avoid data redundancy and to store logical data in the same table.</a:t>
            </a:r>
          </a:p>
          <a:p>
            <a:r>
              <a:rPr lang="en-IN" dirty="0">
                <a:latin typeface="Comic Sans MS" panose="030F0702030302020204" pitchFamily="66" charset="0"/>
              </a:rPr>
              <a:t>-In traditional databases , we normalize data by breaking out data into two tables , this process establishes , or creates  , a relationship between two entities.</a:t>
            </a:r>
          </a:p>
          <a:p>
            <a:r>
              <a:rPr lang="en-IN" dirty="0">
                <a:latin typeface="Comic Sans MS" panose="030F0702030302020204" pitchFamily="66" charset="0"/>
              </a:rPr>
              <a:t>These relationship are documented in something called a “entity-relationship” diagram:</a:t>
            </a:r>
          </a:p>
          <a:p>
            <a:r>
              <a:rPr lang="en-IN" dirty="0">
                <a:latin typeface="Comic Sans MS" panose="030F0702030302020204" pitchFamily="66" charset="0"/>
              </a:rPr>
              <a:t> </a:t>
            </a:r>
          </a:p>
          <a:p>
            <a:endParaRPr lang="en-IN" dirty="0"/>
          </a:p>
        </p:txBody>
      </p:sp>
      <p:pic>
        <p:nvPicPr>
          <p:cNvPr id="9" name="Picture 8">
            <a:extLst>
              <a:ext uri="{FF2B5EF4-FFF2-40B4-BE49-F238E27FC236}">
                <a16:creationId xmlns:a16="http://schemas.microsoft.com/office/drawing/2014/main" id="{6D262AE9-E437-FFDE-B115-34869286A306}"/>
              </a:ext>
            </a:extLst>
          </p:cNvPr>
          <p:cNvPicPr>
            <a:picLocks noChangeAspect="1"/>
          </p:cNvPicPr>
          <p:nvPr/>
        </p:nvPicPr>
        <p:blipFill rotWithShape="1">
          <a:blip r:embed="rId3"/>
          <a:srcRect t="50000" r="53027" b="38714"/>
          <a:stretch/>
        </p:blipFill>
        <p:spPr>
          <a:xfrm>
            <a:off x="3112168" y="3856947"/>
            <a:ext cx="5727032" cy="774032"/>
          </a:xfrm>
          <a:prstGeom prst="rect">
            <a:avLst/>
          </a:prstGeom>
        </p:spPr>
      </p:pic>
      <p:sp>
        <p:nvSpPr>
          <p:cNvPr id="10" name="TextBox 9">
            <a:extLst>
              <a:ext uri="{FF2B5EF4-FFF2-40B4-BE49-F238E27FC236}">
                <a16:creationId xmlns:a16="http://schemas.microsoft.com/office/drawing/2014/main" id="{EBFCB8A3-B7C9-EA7D-85A3-681D42D8F49F}"/>
              </a:ext>
            </a:extLst>
          </p:cNvPr>
          <p:cNvSpPr txBox="1"/>
          <p:nvPr/>
        </p:nvSpPr>
        <p:spPr>
          <a:xfrm>
            <a:off x="1510748" y="4770783"/>
            <a:ext cx="9223513" cy="923330"/>
          </a:xfrm>
          <a:prstGeom prst="rect">
            <a:avLst/>
          </a:prstGeom>
          <a:noFill/>
        </p:spPr>
        <p:txBody>
          <a:bodyPr wrap="square" rtlCol="0">
            <a:spAutoFit/>
          </a:bodyPr>
          <a:lstStyle/>
          <a:p>
            <a:r>
              <a:rPr lang="en-IN" dirty="0">
                <a:latin typeface="Comic Sans MS" panose="030F0702030302020204" pitchFamily="66" charset="0"/>
              </a:rPr>
              <a:t>-Relationships introduce the concepts of primary keys and foreign keys . Where the primary key in one table is the foreign key (reference) of another and entities are joined (related) via their keys.</a:t>
            </a:r>
          </a:p>
        </p:txBody>
      </p:sp>
    </p:spTree>
    <p:extLst>
      <p:ext uri="{BB962C8B-B14F-4D97-AF65-F5344CB8AC3E}">
        <p14:creationId xmlns:p14="http://schemas.microsoft.com/office/powerpoint/2010/main" val="92774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E31C2C-3697-C5FE-F920-6BA2A65B94BA}"/>
              </a:ext>
            </a:extLst>
          </p:cNvPr>
          <p:cNvSpPr>
            <a:spLocks noGrp="1"/>
          </p:cNvSpPr>
          <p:nvPr>
            <p:ph type="sldNum" sz="quarter" idx="12"/>
          </p:nvPr>
        </p:nvSpPr>
        <p:spPr/>
        <p:txBody>
          <a:bodyPr/>
          <a:lstStyle/>
          <a:p>
            <a:fld id="{80967E29-1480-472A-9FC5-C4768A52587C}" type="slidenum">
              <a:rPr lang="en-US" smtClean="0"/>
              <a:t>11</a:t>
            </a:fld>
            <a:endParaRPr lang="en-US" dirty="0"/>
          </a:p>
        </p:txBody>
      </p:sp>
      <p:sp>
        <p:nvSpPr>
          <p:cNvPr id="7" name="TextBox 6">
            <a:extLst>
              <a:ext uri="{FF2B5EF4-FFF2-40B4-BE49-F238E27FC236}">
                <a16:creationId xmlns:a16="http://schemas.microsoft.com/office/drawing/2014/main" id="{BCCEC2AC-BEC9-0A16-517B-885CC0E26EDD}"/>
              </a:ext>
            </a:extLst>
          </p:cNvPr>
          <p:cNvSpPr txBox="1"/>
          <p:nvPr/>
        </p:nvSpPr>
        <p:spPr>
          <a:xfrm>
            <a:off x="515178" y="665922"/>
            <a:ext cx="11161644" cy="618630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mic Sans MS" panose="030F0702030302020204" pitchFamily="66" charset="0"/>
              </a:rPr>
              <a:t>Records in MongoDB are stored in collections .</a:t>
            </a:r>
          </a:p>
          <a:p>
            <a:pPr marL="285750" indent="-285750">
              <a:buFont typeface="Arial" panose="020B0604020202020204" pitchFamily="34" charset="0"/>
              <a:buChar char="•"/>
            </a:pPr>
            <a:r>
              <a:rPr lang="en-IN" dirty="0">
                <a:latin typeface="Comic Sans MS" panose="030F0702030302020204" pitchFamily="66" charset="0"/>
              </a:rPr>
              <a:t>Records in a collection are also referred as “documents”.</a:t>
            </a:r>
          </a:p>
          <a:p>
            <a:pPr marL="285750" indent="-285750">
              <a:buFont typeface="Arial" panose="020B0604020202020204" pitchFamily="34" charset="0"/>
              <a:buChar char="•"/>
            </a:pPr>
            <a:r>
              <a:rPr lang="en-IN" dirty="0">
                <a:latin typeface="Comic Sans MS" panose="030F0702030302020204" pitchFamily="66" charset="0"/>
              </a:rPr>
              <a:t>Data redundancy is encouraged under the premise that storage is cheap; CPU cycles are not.</a:t>
            </a:r>
          </a:p>
          <a:p>
            <a:pPr marL="285750" indent="-285750">
              <a:buFont typeface="Arial" panose="020B0604020202020204" pitchFamily="34" charset="0"/>
              <a:buChar char="•"/>
            </a:pPr>
            <a:r>
              <a:rPr lang="en-IN" dirty="0">
                <a:latin typeface="Comic Sans MS" panose="030F0702030302020204" pitchFamily="66" charset="0"/>
              </a:rPr>
              <a:t>All of the data about an entity is stored in one record meaning that all the data about an entity can be retrieved in one query.</a:t>
            </a:r>
          </a:p>
          <a:p>
            <a:pPr marL="285750" indent="-285750">
              <a:buFont typeface="Arial" panose="020B0604020202020204" pitchFamily="34" charset="0"/>
              <a:buChar char="•"/>
            </a:pPr>
            <a:r>
              <a:rPr lang="en-IN" dirty="0">
                <a:latin typeface="Comic Sans MS" panose="030F0702030302020204" pitchFamily="66" charset="0"/>
              </a:rPr>
              <a:t>Data types can change and should be handled at the application level.</a:t>
            </a:r>
          </a:p>
          <a:p>
            <a:endParaRPr lang="en-IN" b="1" dirty="0">
              <a:latin typeface="Comic Sans MS" panose="030F0702030302020204" pitchFamily="66" charset="0"/>
            </a:endParaRPr>
          </a:p>
          <a:p>
            <a:r>
              <a:rPr lang="en-IN" b="1" dirty="0">
                <a:latin typeface="Comic Sans MS" panose="030F0702030302020204" pitchFamily="66" charset="0"/>
              </a:rPr>
              <a:t>Example of MongoDB record:</a:t>
            </a:r>
          </a:p>
          <a:p>
            <a:r>
              <a:rPr lang="en-IN" b="1" dirty="0">
                <a:latin typeface="Comic Sans MS" panose="030F0702030302020204" pitchFamily="66" charset="0"/>
              </a:rPr>
              <a:t>({</a:t>
            </a:r>
          </a:p>
          <a:p>
            <a:r>
              <a:rPr lang="en-IN" dirty="0">
                <a:latin typeface="Comic Sans MS" panose="030F0702030302020204" pitchFamily="66" charset="0"/>
              </a:rPr>
              <a:t>Id:1,</a:t>
            </a:r>
          </a:p>
          <a:p>
            <a:r>
              <a:rPr lang="en-IN" dirty="0">
                <a:latin typeface="Comic Sans MS" panose="030F0702030302020204" pitchFamily="66" charset="0"/>
              </a:rPr>
              <a:t>name:[{“fname”;”as1”},</a:t>
            </a:r>
          </a:p>
          <a:p>
            <a:r>
              <a:rPr lang="en-IN" dirty="0">
                <a:latin typeface="Comic Sans MS" panose="030F0702030302020204" pitchFamily="66" charset="0"/>
              </a:rPr>
              <a:t>{“lname”:”as1grp”}],</a:t>
            </a:r>
          </a:p>
          <a:p>
            <a:r>
              <a:rPr lang="en-IN" dirty="0">
                <a:latin typeface="Comic Sans MS" panose="030F0702030302020204" pitchFamily="66" charset="0"/>
              </a:rPr>
              <a:t>Phone:7498535388</a:t>
            </a:r>
          </a:p>
          <a:p>
            <a:r>
              <a:rPr lang="en-IN">
                <a:latin typeface="Comic Sans MS" panose="030F0702030302020204" pitchFamily="66" charset="0"/>
              </a:rPr>
              <a:t>});</a:t>
            </a:r>
            <a:endParaRPr lang="en-IN" dirty="0">
              <a:latin typeface="Comic Sans MS" panose="030F0702030302020204" pitchFamily="66" charset="0"/>
            </a:endParaRPr>
          </a:p>
          <a:p>
            <a:endParaRPr lang="en-IN" dirty="0">
              <a:latin typeface="Comic Sans MS" panose="030F0702030302020204" pitchFamily="66" charset="0"/>
            </a:endParaRPr>
          </a:p>
          <a:p>
            <a:r>
              <a:rPr lang="en-IN" dirty="0">
                <a:latin typeface="Comic Sans MS" panose="030F0702030302020204" pitchFamily="66" charset="0"/>
              </a:rPr>
              <a:t>Hence we can conclude that:</a:t>
            </a:r>
          </a:p>
          <a:p>
            <a:pPr marL="285750" indent="-285750">
              <a:buFont typeface="Wingdings" panose="05000000000000000000" pitchFamily="2" charset="2"/>
              <a:buChar char="Ø"/>
            </a:pPr>
            <a:r>
              <a:rPr lang="en-IN" b="1" dirty="0">
                <a:latin typeface="Comic Sans MS" panose="030F0702030302020204" pitchFamily="66" charset="0"/>
              </a:rPr>
              <a:t>MongoDB is schema less:</a:t>
            </a:r>
          </a:p>
          <a:p>
            <a:r>
              <a:rPr lang="en-IN" dirty="0">
                <a:latin typeface="Comic Sans MS" panose="030F0702030302020204" pitchFamily="66" charset="0"/>
              </a:rPr>
              <a:t>You can add new data (columns) to a record that doesn’t appear in any other record.</a:t>
            </a:r>
          </a:p>
          <a:p>
            <a:pPr marL="285750" indent="-285750">
              <a:buFont typeface="Wingdings" panose="05000000000000000000" pitchFamily="2" charset="2"/>
              <a:buChar char="Ø"/>
            </a:pPr>
            <a:r>
              <a:rPr lang="en-IN" b="1" dirty="0">
                <a:latin typeface="Comic Sans MS" panose="030F0702030302020204" pitchFamily="66" charset="0"/>
              </a:rPr>
              <a:t>MongoDB is not normalized:</a:t>
            </a:r>
          </a:p>
          <a:p>
            <a:r>
              <a:rPr lang="en-IN" dirty="0">
                <a:latin typeface="Comic Sans MS" panose="030F0702030302020204" pitchFamily="66" charset="0"/>
              </a:rPr>
              <a:t>All data from a table can be fetched in a single query without additional work!</a:t>
            </a:r>
          </a:p>
          <a:p>
            <a:endParaRPr lang="en-IN" dirty="0">
              <a:latin typeface="Comic Sans MS" panose="030F0702030302020204" pitchFamily="66" charset="0"/>
            </a:endParaRPr>
          </a:p>
          <a:p>
            <a:endParaRPr lang="en-IN" dirty="0"/>
          </a:p>
        </p:txBody>
      </p:sp>
    </p:spTree>
    <p:extLst>
      <p:ext uri="{BB962C8B-B14F-4D97-AF65-F5344CB8AC3E}">
        <p14:creationId xmlns:p14="http://schemas.microsoft.com/office/powerpoint/2010/main" val="403969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680984" y="2365497"/>
            <a:ext cx="3624471" cy="2577893"/>
          </a:xfrm>
        </p:spPr>
        <p:txBody>
          <a:bodyPr>
            <a:normAutofit/>
          </a:bodyPr>
          <a:lstStyle/>
          <a:p>
            <a:r>
              <a:rPr lang="en-GB" sz="2200" dirty="0">
                <a:latin typeface="Comic Sans MS" panose="030F0702030302020204" pitchFamily="66" charset="0"/>
              </a:rPr>
              <a:t>MongoDB Data Type</a:t>
            </a:r>
            <a:endParaRPr lang="en-US" sz="2200" dirty="0">
              <a:latin typeface="Comic Sans MS" panose="030F0702030302020204" pitchFamily="66" charset="0"/>
            </a:endParaRPr>
          </a:p>
        </p:txBody>
      </p:sp>
      <p:sp>
        <p:nvSpPr>
          <p:cNvPr id="8" name="TextBox 7">
            <a:extLst>
              <a:ext uri="{FF2B5EF4-FFF2-40B4-BE49-F238E27FC236}">
                <a16:creationId xmlns:a16="http://schemas.microsoft.com/office/drawing/2014/main" id="{57BF68A2-9128-F8F7-E789-BD4C990827BA}"/>
              </a:ext>
            </a:extLst>
          </p:cNvPr>
          <p:cNvSpPr txBox="1"/>
          <p:nvPr/>
        </p:nvSpPr>
        <p:spPr>
          <a:xfrm>
            <a:off x="7156580" y="1474237"/>
            <a:ext cx="3545632" cy="369332"/>
          </a:xfrm>
          <a:prstGeom prst="rect">
            <a:avLst/>
          </a:prstGeom>
          <a:noFill/>
        </p:spPr>
        <p:txBody>
          <a:bodyPr wrap="square" rtlCol="0">
            <a:spAutoFit/>
          </a:bodyPr>
          <a:lstStyle/>
          <a:p>
            <a:endParaRPr lang="en-IN" dirty="0"/>
          </a:p>
        </p:txBody>
      </p:sp>
      <p:sp>
        <p:nvSpPr>
          <p:cNvPr id="2" name="Slide Number Placeholder 12">
            <a:extLst>
              <a:ext uri="{FF2B5EF4-FFF2-40B4-BE49-F238E27FC236}">
                <a16:creationId xmlns:a16="http://schemas.microsoft.com/office/drawing/2014/main" id="{4B52DD36-A89D-FD8F-58A7-DC72BCFDE3EA}"/>
              </a:ext>
            </a:extLst>
          </p:cNvPr>
          <p:cNvSpPr txBox="1">
            <a:spLocks/>
          </p:cNvSpPr>
          <p:nvPr/>
        </p:nvSpPr>
        <p:spPr>
          <a:xfrm>
            <a:off x="10820400" y="622572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792F7-1D9E-4C7E-A103-E8EDFDC2691E}" type="slidenum">
              <a:rPr lang="en-US" smtClean="0"/>
              <a:pPr/>
              <a:t>12</a:t>
            </a:fld>
            <a:endParaRPr lang="en-US" dirty="0"/>
          </a:p>
        </p:txBody>
      </p:sp>
    </p:spTree>
    <p:extLst>
      <p:ext uri="{BB962C8B-B14F-4D97-AF65-F5344CB8AC3E}">
        <p14:creationId xmlns:p14="http://schemas.microsoft.com/office/powerpoint/2010/main" val="311071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CF80D3-066B-18CB-58A4-B4EBE0934C49}"/>
              </a:ext>
            </a:extLst>
          </p:cNvPr>
          <p:cNvSpPr>
            <a:spLocks noGrp="1"/>
          </p:cNvSpPr>
          <p:nvPr>
            <p:ph type="sldNum" sz="quarter" idx="12"/>
          </p:nvPr>
        </p:nvSpPr>
        <p:spPr/>
        <p:txBody>
          <a:bodyPr/>
          <a:lstStyle/>
          <a:p>
            <a:fld id="{80967E29-1480-472A-9FC5-C4768A52587C}" type="slidenum">
              <a:rPr lang="en-US" smtClean="0"/>
              <a:t>13</a:t>
            </a:fld>
            <a:endParaRPr lang="en-US" dirty="0"/>
          </a:p>
        </p:txBody>
      </p:sp>
      <p:sp>
        <p:nvSpPr>
          <p:cNvPr id="2" name="TextBox 1">
            <a:extLst>
              <a:ext uri="{FF2B5EF4-FFF2-40B4-BE49-F238E27FC236}">
                <a16:creationId xmlns:a16="http://schemas.microsoft.com/office/drawing/2014/main" id="{38A31F6A-352E-4DD3-145E-01596BF8CA4C}"/>
              </a:ext>
            </a:extLst>
          </p:cNvPr>
          <p:cNvSpPr txBox="1"/>
          <p:nvPr/>
        </p:nvSpPr>
        <p:spPr>
          <a:xfrm>
            <a:off x="1096617" y="671691"/>
            <a:ext cx="9998765" cy="6740307"/>
          </a:xfrm>
          <a:prstGeom prst="rect">
            <a:avLst/>
          </a:prstGeom>
          <a:noFill/>
        </p:spPr>
        <p:txBody>
          <a:bodyPr wrap="square" rtlCol="0">
            <a:spAutoFit/>
          </a:bodyPr>
          <a:lstStyle/>
          <a:p>
            <a:endParaRPr lang="en-GB" dirty="0">
              <a:latin typeface="Comic Sans MS" panose="030F0702030302020204" pitchFamily="66" charset="0"/>
            </a:endParaRPr>
          </a:p>
          <a:p>
            <a:endParaRPr lang="en-IN" b="1" dirty="0">
              <a:latin typeface="Comic Sans MS" panose="030F0702030302020204" pitchFamily="66" charset="0"/>
            </a:endParaRPr>
          </a:p>
          <a:p>
            <a:r>
              <a:rPr lang="en-IN" b="1" dirty="0">
                <a:latin typeface="Comic Sans MS" panose="030F0702030302020204" pitchFamily="66" charset="0"/>
              </a:rPr>
              <a:t>What is data type?</a:t>
            </a:r>
          </a:p>
          <a:p>
            <a:r>
              <a:rPr lang="en-IN" dirty="0">
                <a:latin typeface="Comic Sans MS" panose="030F0702030302020204" pitchFamily="66" charset="0"/>
              </a:rPr>
              <a:t>-defines kind of values that are stored in a database column.</a:t>
            </a:r>
          </a:p>
          <a:p>
            <a:r>
              <a:rPr lang="en-IN" b="1" dirty="0">
                <a:latin typeface="Comic Sans MS" panose="030F0702030302020204" pitchFamily="66" charset="0"/>
              </a:rPr>
              <a:t>Why they are important?</a:t>
            </a:r>
          </a:p>
          <a:p>
            <a:r>
              <a:rPr lang="en-IN" dirty="0">
                <a:latin typeface="Comic Sans MS" panose="030F0702030302020204" pitchFamily="66" charset="0"/>
              </a:rPr>
              <a:t>-defines a range of operations that can be performed on a data object.</a:t>
            </a:r>
          </a:p>
          <a:p>
            <a:r>
              <a:rPr lang="en-IN" dirty="0">
                <a:latin typeface="Comic Sans MS" panose="030F0702030302020204" pitchFamily="66" charset="0"/>
              </a:rPr>
              <a:t>-impacts the efficiency of your data storage and the overall performance of your database.</a:t>
            </a:r>
          </a:p>
          <a:p>
            <a:endParaRPr lang="en-IN" dirty="0">
              <a:latin typeface="Comic Sans MS" panose="030F0702030302020204" pitchFamily="66" charset="0"/>
            </a:endParaRPr>
          </a:p>
          <a:p>
            <a:r>
              <a:rPr lang="en-IN" b="1" dirty="0">
                <a:latin typeface="Comic Sans MS" panose="030F0702030302020204" pitchFamily="66" charset="0"/>
              </a:rPr>
              <a:t>Types of data type :</a:t>
            </a:r>
          </a:p>
          <a:p>
            <a:endParaRPr lang="en-IN" b="1" dirty="0">
              <a:latin typeface="Comic Sans MS" panose="030F0702030302020204" pitchFamily="66" charset="0"/>
            </a:endParaRPr>
          </a:p>
          <a:p>
            <a:r>
              <a:rPr lang="en-IN" b="1" dirty="0">
                <a:latin typeface="Comic Sans MS" panose="030F0702030302020204" pitchFamily="66" charset="0"/>
              </a:rPr>
              <a:t>Integer:</a:t>
            </a:r>
          </a:p>
          <a:p>
            <a:r>
              <a:rPr lang="en-IN" dirty="0">
                <a:latin typeface="Comic Sans MS" panose="030F0702030302020204" pitchFamily="66" charset="0"/>
              </a:rPr>
              <a:t>-</a:t>
            </a:r>
            <a:r>
              <a:rPr lang="en-US" sz="2000" b="0" i="0" dirty="0">
                <a:effectLst/>
                <a:latin typeface="Comic Sans MS" panose="030F0702030302020204" pitchFamily="66" charset="0"/>
              </a:rPr>
              <a:t>Integer is a data type that is used for storing a numerical value, i.e., integers as you can save in other programming languages. 32 bit or 64-bit integers are supported, which depends on the server.</a:t>
            </a:r>
          </a:p>
          <a:p>
            <a:pPr marL="342900" indent="-342900">
              <a:buFont typeface="Wingdings" panose="05000000000000000000" pitchFamily="2" charset="2"/>
              <a:buChar char="Ø"/>
            </a:pPr>
            <a:r>
              <a:rPr lang="en-US" sz="2000" b="0" i="0" dirty="0">
                <a:effectLst/>
                <a:latin typeface="Comic Sans MS" panose="030F0702030302020204" pitchFamily="66" charset="0"/>
              </a:rPr>
              <a:t>db.collection_name.insert({“Roll_No”:19})</a:t>
            </a:r>
          </a:p>
          <a:p>
            <a:endParaRPr lang="en-US" sz="2000" b="0" i="0" dirty="0">
              <a:effectLst/>
              <a:latin typeface="Comic Sans MS" panose="030F0702030302020204" pitchFamily="66" charset="0"/>
            </a:endParaRPr>
          </a:p>
          <a:p>
            <a:r>
              <a:rPr lang="en-US" sz="2000" b="1" dirty="0">
                <a:latin typeface="Comic Sans MS" panose="030F0702030302020204" pitchFamily="66" charset="0"/>
              </a:rPr>
              <a:t>String:</a:t>
            </a:r>
          </a:p>
          <a:p>
            <a:r>
              <a:rPr lang="en-US" sz="2000" b="0" i="0" dirty="0">
                <a:effectLst/>
                <a:latin typeface="Comic Sans MS" panose="030F0702030302020204" pitchFamily="66" charset="0"/>
              </a:rPr>
              <a:t>String is one of the most frequently implemented data type for storing the data.</a:t>
            </a:r>
          </a:p>
          <a:p>
            <a:pPr marL="342900" indent="-342900">
              <a:buFont typeface="Wingdings" panose="05000000000000000000" pitchFamily="2" charset="2"/>
              <a:buChar char="Ø"/>
            </a:pPr>
            <a:r>
              <a:rPr lang="en-US" sz="2000" b="0" i="0" dirty="0">
                <a:effectLst/>
                <a:latin typeface="Comic Sans MS" panose="030F0702030302020204" pitchFamily="66" charset="0"/>
              </a:rPr>
              <a:t>db.collection_name.insert({“Name”:”Saili”})</a:t>
            </a:r>
          </a:p>
          <a:p>
            <a:endParaRPr lang="en-IN" sz="2000" dirty="0">
              <a:latin typeface="Comic Sans MS" panose="030F0702030302020204" pitchFamily="66" charset="0"/>
            </a:endParaRP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p>
        </p:txBody>
      </p:sp>
    </p:spTree>
    <p:extLst>
      <p:ext uri="{BB962C8B-B14F-4D97-AF65-F5344CB8AC3E}">
        <p14:creationId xmlns:p14="http://schemas.microsoft.com/office/powerpoint/2010/main" val="244006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DC10D1-3C3F-0FDD-CE5A-4EB594CBC347}"/>
              </a:ext>
            </a:extLst>
          </p:cNvPr>
          <p:cNvSpPr>
            <a:spLocks noGrp="1"/>
          </p:cNvSpPr>
          <p:nvPr>
            <p:ph type="sldNum" sz="quarter" idx="12"/>
          </p:nvPr>
        </p:nvSpPr>
        <p:spPr/>
        <p:txBody>
          <a:bodyPr/>
          <a:lstStyle/>
          <a:p>
            <a:fld id="{80967E29-1480-472A-9FC5-C4768A52587C}" type="slidenum">
              <a:rPr lang="en-US" smtClean="0"/>
              <a:t>14</a:t>
            </a:fld>
            <a:endParaRPr lang="en-US" dirty="0"/>
          </a:p>
        </p:txBody>
      </p:sp>
      <p:sp>
        <p:nvSpPr>
          <p:cNvPr id="2" name="TextBox 1">
            <a:extLst>
              <a:ext uri="{FF2B5EF4-FFF2-40B4-BE49-F238E27FC236}">
                <a16:creationId xmlns:a16="http://schemas.microsoft.com/office/drawing/2014/main" id="{542F509D-920E-D613-9F53-DF20F9D2956A}"/>
              </a:ext>
            </a:extLst>
          </p:cNvPr>
          <p:cNvSpPr txBox="1"/>
          <p:nvPr/>
        </p:nvSpPr>
        <p:spPr>
          <a:xfrm>
            <a:off x="1658625" y="136525"/>
            <a:ext cx="9906663" cy="7017306"/>
          </a:xfrm>
          <a:prstGeom prst="rect">
            <a:avLst/>
          </a:prstGeom>
          <a:noFill/>
        </p:spPr>
        <p:txBody>
          <a:bodyPr wrap="square" rtlCol="0">
            <a:spAutoFit/>
          </a:bodyPr>
          <a:lstStyle/>
          <a:p>
            <a:endParaRPr lang="en-IN" dirty="0">
              <a:latin typeface="Comic Sans MS" panose="030F0702030302020204" pitchFamily="66" charset="0"/>
            </a:endParaRPr>
          </a:p>
          <a:p>
            <a:r>
              <a:rPr lang="en-US" b="1" i="0" dirty="0">
                <a:effectLst/>
                <a:latin typeface="Comic Sans MS" panose="030F0702030302020204" pitchFamily="66" charset="0"/>
              </a:rPr>
              <a:t>Boolean:</a:t>
            </a:r>
          </a:p>
          <a:p>
            <a:r>
              <a:rPr lang="en-US" b="0" i="0" dirty="0">
                <a:effectLst/>
                <a:latin typeface="Comic Sans MS" panose="030F0702030302020204" pitchFamily="66" charset="0"/>
              </a:rPr>
              <a:t>Boolean is implemented for storing a Boolean value( i.e. True Or False)</a:t>
            </a:r>
          </a:p>
          <a:p>
            <a:pPr marL="285750" indent="-285750">
              <a:buFont typeface="Wingdings" panose="05000000000000000000" pitchFamily="2" charset="2"/>
              <a:buChar char="Ø"/>
            </a:pPr>
            <a:r>
              <a:rPr lang="en-US" b="0" i="0" dirty="0">
                <a:effectLst/>
                <a:latin typeface="Comic Sans MS" panose="030F0702030302020204" pitchFamily="66" charset="0"/>
              </a:rPr>
              <a:t>db.collection_name.insert({“Appeared For Test”:True})</a:t>
            </a:r>
          </a:p>
          <a:p>
            <a:pPr marL="285750" indent="-285750">
              <a:buFont typeface="Wingdings" panose="05000000000000000000" pitchFamily="2" charset="2"/>
              <a:buChar char="Ø"/>
            </a:pPr>
            <a:endParaRPr lang="en-US" b="0" i="0" dirty="0">
              <a:effectLst/>
              <a:latin typeface="Comic Sans MS" panose="030F0702030302020204" pitchFamily="66" charset="0"/>
            </a:endParaRPr>
          </a:p>
          <a:p>
            <a:r>
              <a:rPr lang="en-US" b="1" i="0" dirty="0">
                <a:effectLst/>
                <a:latin typeface="Comic Sans MS" panose="030F0702030302020204" pitchFamily="66" charset="0"/>
              </a:rPr>
              <a:t>Double:</a:t>
            </a:r>
          </a:p>
          <a:p>
            <a:r>
              <a:rPr lang="en-US" i="0" dirty="0">
                <a:effectLst/>
                <a:latin typeface="Comic Sans MS" panose="030F0702030302020204" pitchFamily="66" charset="0"/>
              </a:rPr>
              <a:t>Double is imp</a:t>
            </a:r>
            <a:r>
              <a:rPr lang="en-US" dirty="0">
                <a:latin typeface="Comic Sans MS" panose="030F0702030302020204" pitchFamily="66" charset="0"/>
              </a:rPr>
              <a:t>lemented for storing floating point data in MongoDB</a:t>
            </a:r>
          </a:p>
          <a:p>
            <a:pPr marL="285750" indent="-285750">
              <a:buFont typeface="Wingdings" panose="05000000000000000000" pitchFamily="2" charset="2"/>
              <a:buChar char="Ø"/>
            </a:pPr>
            <a:r>
              <a:rPr lang="en-US" b="0" i="0" dirty="0">
                <a:effectLst/>
                <a:latin typeface="Comic Sans MS" panose="030F0702030302020204" pitchFamily="66" charset="0"/>
              </a:rPr>
              <a:t>db.collection_name.insert({“Marks”:89.65})</a:t>
            </a:r>
          </a:p>
          <a:p>
            <a:endParaRPr lang="en-IN" dirty="0">
              <a:latin typeface="Comic Sans MS" panose="030F0702030302020204" pitchFamily="66" charset="0"/>
            </a:endParaRPr>
          </a:p>
          <a:p>
            <a:r>
              <a:rPr lang="en-IN" b="1" dirty="0">
                <a:latin typeface="Comic Sans MS" panose="030F0702030302020204" pitchFamily="66" charset="0"/>
              </a:rPr>
              <a:t>Null:</a:t>
            </a:r>
            <a:endParaRPr lang="en-IN" dirty="0">
              <a:latin typeface="Comic Sans MS" panose="030F0702030302020204" pitchFamily="66" charset="0"/>
            </a:endParaRPr>
          </a:p>
          <a:p>
            <a:r>
              <a:rPr lang="en-US" b="0" i="0" dirty="0">
                <a:effectLst/>
                <a:latin typeface="Comic Sans MS" panose="030F0702030302020204" pitchFamily="66" charset="0"/>
              </a:rPr>
              <a:t>Null is implemented for storing a Null value.</a:t>
            </a:r>
          </a:p>
          <a:p>
            <a:pPr marL="342900" indent="-342900">
              <a:buFont typeface="Wingdings" panose="05000000000000000000" pitchFamily="2" charset="2"/>
              <a:buChar char="Ø"/>
            </a:pPr>
            <a:r>
              <a:rPr lang="en-US" b="0" i="0" dirty="0">
                <a:effectLst/>
                <a:latin typeface="Comic Sans MS" panose="030F0702030302020204" pitchFamily="66" charset="0"/>
              </a:rPr>
              <a:t>db.collection_name.insert({“Email ID”:NULL})</a:t>
            </a:r>
          </a:p>
          <a:p>
            <a:pPr marL="342900" indent="-342900">
              <a:buFont typeface="Wingdings" panose="05000000000000000000" pitchFamily="2" charset="2"/>
              <a:buChar char="Ø"/>
            </a:pPr>
            <a:endParaRPr lang="en-US" b="0" i="0" dirty="0">
              <a:effectLst/>
              <a:latin typeface="Comic Sans MS" panose="030F0702030302020204" pitchFamily="66" charset="0"/>
            </a:endParaRPr>
          </a:p>
          <a:p>
            <a:r>
              <a:rPr lang="en-US" b="1" dirty="0">
                <a:latin typeface="Comic Sans MS" panose="030F0702030302020204" pitchFamily="66" charset="0"/>
              </a:rPr>
              <a:t>Date:</a:t>
            </a:r>
          </a:p>
          <a:p>
            <a:r>
              <a:rPr lang="en-US" b="0" i="0" dirty="0">
                <a:solidFill>
                  <a:srgbClr val="FFFFFF"/>
                </a:solidFill>
                <a:effectLst/>
                <a:latin typeface="Comic Sans MS" panose="030F0702030302020204" pitchFamily="66" charset="0"/>
              </a:rPr>
              <a:t>Date data type stores date.</a:t>
            </a:r>
            <a:endParaRPr lang="en-US" b="1" i="0" dirty="0">
              <a:effectLst/>
              <a:latin typeface="Comic Sans MS" panose="030F0702030302020204" pitchFamily="66" charset="0"/>
            </a:endParaRPr>
          </a:p>
          <a:p>
            <a:r>
              <a:rPr lang="en-US" b="0" i="0" dirty="0">
                <a:effectLst/>
                <a:latin typeface="Comic Sans MS" panose="030F0702030302020204" pitchFamily="66" charset="0"/>
              </a:rPr>
              <a:t>Date is implemented for storing the current date and time as UNIX-time format.</a:t>
            </a:r>
          </a:p>
          <a:p>
            <a:endParaRPr lang="en-IN" dirty="0">
              <a:latin typeface="Comic Sans MS" panose="030F0702030302020204" pitchFamily="66" charset="0"/>
            </a:endParaRPr>
          </a:p>
          <a:p>
            <a:r>
              <a:rPr lang="en-IN" b="1" dirty="0">
                <a:latin typeface="Comic Sans MS" panose="030F0702030302020204" pitchFamily="66" charset="0"/>
              </a:rPr>
              <a:t>ObjectID :</a:t>
            </a:r>
          </a:p>
          <a:p>
            <a:r>
              <a:rPr lang="en-IN" dirty="0">
                <a:latin typeface="Comic Sans MS" panose="030F0702030302020204" pitchFamily="66" charset="0"/>
              </a:rPr>
              <a:t>MongoDB automatically inserts a field as “_id” into every document.</a:t>
            </a:r>
          </a:p>
          <a:p>
            <a:r>
              <a:rPr lang="en-IN" dirty="0">
                <a:latin typeface="Comic Sans MS" panose="030F0702030302020204" pitchFamily="66" charset="0"/>
              </a:rPr>
              <a:t>This field is called as the objectID and acts as the primary key for the collection.</a:t>
            </a:r>
          </a:p>
          <a:p>
            <a:r>
              <a:rPr lang="en-IN" dirty="0" err="1">
                <a:latin typeface="Comic Sans MS" panose="030F0702030302020204" pitchFamily="66" charset="0"/>
              </a:rPr>
              <a:t>Eg</a:t>
            </a:r>
            <a:r>
              <a:rPr lang="en-IN" dirty="0">
                <a:latin typeface="Comic Sans MS" panose="030F0702030302020204" pitchFamily="66" charset="0"/>
              </a:rPr>
              <a:t>:-</a:t>
            </a:r>
          </a:p>
          <a:p>
            <a:r>
              <a:rPr lang="en-IN" dirty="0">
                <a:latin typeface="Comic Sans MS" panose="030F0702030302020204" pitchFamily="66" charset="0"/>
              </a:rPr>
              <a:t>_id: </a:t>
            </a:r>
            <a:r>
              <a:rPr lang="en-IN" dirty="0" err="1">
                <a:latin typeface="Comic Sans MS" panose="030F0702030302020204" pitchFamily="66" charset="0"/>
              </a:rPr>
              <a:t>ObjectId</a:t>
            </a:r>
            <a:r>
              <a:rPr lang="en-IN" dirty="0">
                <a:latin typeface="Comic Sans MS" panose="030F0702030302020204" pitchFamily="66" charset="0"/>
              </a:rPr>
              <a:t>("646a2f76ed7d13f38e3a9acb"),</a:t>
            </a: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p>
        </p:txBody>
      </p:sp>
    </p:spTree>
    <p:extLst>
      <p:ext uri="{BB962C8B-B14F-4D97-AF65-F5344CB8AC3E}">
        <p14:creationId xmlns:p14="http://schemas.microsoft.com/office/powerpoint/2010/main" val="87175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15</a:t>
            </a:fld>
            <a:endParaRPr lang="en-US" dirty="0">
              <a:solidFill>
                <a:srgbClr val="898989"/>
              </a:solidFill>
            </a:endParaRPr>
          </a:p>
        </p:txBody>
      </p:sp>
      <p:sp>
        <p:nvSpPr>
          <p:cNvPr id="9" name="TextBox 8">
            <a:extLst>
              <a:ext uri="{FF2B5EF4-FFF2-40B4-BE49-F238E27FC236}">
                <a16:creationId xmlns:a16="http://schemas.microsoft.com/office/drawing/2014/main" id="{BC48DF18-71FD-717C-8C10-1FBF00CA9611}"/>
              </a:ext>
            </a:extLst>
          </p:cNvPr>
          <p:cNvSpPr txBox="1"/>
          <p:nvPr/>
        </p:nvSpPr>
        <p:spPr>
          <a:xfrm>
            <a:off x="3115680" y="1304885"/>
            <a:ext cx="4989443" cy="584775"/>
          </a:xfrm>
          <a:prstGeom prst="rect">
            <a:avLst/>
          </a:prstGeom>
          <a:noFill/>
        </p:spPr>
        <p:txBody>
          <a:bodyPr wrap="square" rtlCol="0">
            <a:spAutoFit/>
          </a:bodyPr>
          <a:lstStyle/>
          <a:p>
            <a:r>
              <a:rPr lang="en-IN" sz="3200" b="1" dirty="0">
                <a:solidFill>
                  <a:schemeClr val="accent3">
                    <a:lumMod val="20000"/>
                    <a:lumOff val="80000"/>
                  </a:schemeClr>
                </a:solidFill>
                <a:latin typeface="Comic Sans MS" panose="030F0702030302020204" pitchFamily="66" charset="0"/>
              </a:rPr>
              <a:t>Indexes</a:t>
            </a:r>
          </a:p>
        </p:txBody>
      </p:sp>
      <p:sp>
        <p:nvSpPr>
          <p:cNvPr id="10" name="TextBox 9">
            <a:extLst>
              <a:ext uri="{FF2B5EF4-FFF2-40B4-BE49-F238E27FC236}">
                <a16:creationId xmlns:a16="http://schemas.microsoft.com/office/drawing/2014/main" id="{31345485-94B7-2343-0156-323A5C384833}"/>
              </a:ext>
            </a:extLst>
          </p:cNvPr>
          <p:cNvSpPr txBox="1"/>
          <p:nvPr/>
        </p:nvSpPr>
        <p:spPr>
          <a:xfrm>
            <a:off x="395379" y="2333685"/>
            <a:ext cx="8521148" cy="4247317"/>
          </a:xfrm>
          <a:prstGeom prst="rect">
            <a:avLst/>
          </a:prstGeom>
          <a:noFill/>
        </p:spPr>
        <p:txBody>
          <a:bodyPr wrap="square" rtlCol="0">
            <a:spAutoFit/>
          </a:bodyPr>
          <a:lstStyle/>
          <a:p>
            <a:r>
              <a:rPr lang="en-IN" dirty="0">
                <a:latin typeface="Comic Sans MS" panose="030F0702030302020204" pitchFamily="66" charset="0"/>
              </a:rPr>
              <a:t>-Take an example of a book which has a index followed by a page number on which the term appears. You would simply look up in the word in the index and then turn to the page containing that word. In this analogy the book is our database collection and each page is a record. The search term or a  look up word would be a column value.</a:t>
            </a:r>
          </a:p>
          <a:p>
            <a:r>
              <a:rPr lang="en-IN" dirty="0">
                <a:latin typeface="Comic Sans MS" panose="030F0702030302020204" pitchFamily="66" charset="0"/>
              </a:rPr>
              <a:t>- Searching means that you are asking the database to locate a specific record based on a qualifying piece of information.</a:t>
            </a:r>
          </a:p>
          <a:p>
            <a:r>
              <a:rPr lang="en-IN" dirty="0">
                <a:latin typeface="Comic Sans MS" panose="030F0702030302020204" pitchFamily="66" charset="0"/>
              </a:rPr>
              <a:t>-A database search is based on indexing.</a:t>
            </a:r>
          </a:p>
          <a:p>
            <a:r>
              <a:rPr lang="en-IN" dirty="0">
                <a:latin typeface="Comic Sans MS" panose="030F0702030302020204" pitchFamily="66" charset="0"/>
              </a:rPr>
              <a:t>-MongoDB indexes store a portion of the record in a structure that quickly , and easily Searched. The index stores the values of the specific field and that data is ordered  by the value of the field in order to support equality and range based search matching.</a:t>
            </a:r>
          </a:p>
          <a:p>
            <a:r>
              <a:rPr lang="en-IN" dirty="0">
                <a:latin typeface="Comic Sans MS" panose="030F0702030302020204" pitchFamily="66" charset="0"/>
              </a:rPr>
              <a:t>-MongoDB indexes are differentiated by their type  and , in turn , possess properties. </a:t>
            </a:r>
          </a:p>
          <a:p>
            <a:endParaRPr lang="en-IN" dirty="0">
              <a:latin typeface="Comic Sans MS" panose="030F0702030302020204" pitchFamily="66" charset="0"/>
            </a:endParaRPr>
          </a:p>
        </p:txBody>
      </p:sp>
    </p:spTree>
    <p:extLst>
      <p:ext uri="{BB962C8B-B14F-4D97-AF65-F5344CB8AC3E}">
        <p14:creationId xmlns:p14="http://schemas.microsoft.com/office/powerpoint/2010/main" val="407926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ED516DC-C8A4-4CBA-8798-5509B023FC0D}"/>
              </a:ext>
            </a:extLst>
          </p:cNvPr>
          <p:cNvSpPr>
            <a:spLocks noGrp="1"/>
          </p:cNvSpPr>
          <p:nvPr>
            <p:ph type="sldNum" sz="quarter" idx="12"/>
          </p:nvPr>
        </p:nvSpPr>
        <p:spPr/>
        <p:txBody>
          <a:bodyPr/>
          <a:lstStyle/>
          <a:p>
            <a:fld id="{5EA792F7-1D9E-4C7E-A103-E8EDFDC2691E}" type="slidenum">
              <a:rPr lang="en-US" smtClean="0"/>
              <a:t>16</a:t>
            </a:fld>
            <a:endParaRPr lang="en-US" dirty="0"/>
          </a:p>
        </p:txBody>
      </p:sp>
      <p:sp>
        <p:nvSpPr>
          <p:cNvPr id="4" name="TextBox 3">
            <a:extLst>
              <a:ext uri="{FF2B5EF4-FFF2-40B4-BE49-F238E27FC236}">
                <a16:creationId xmlns:a16="http://schemas.microsoft.com/office/drawing/2014/main" id="{232C37D7-4A53-AEE5-5B91-9CAA25BC8350}"/>
              </a:ext>
            </a:extLst>
          </p:cNvPr>
          <p:cNvSpPr txBox="1"/>
          <p:nvPr/>
        </p:nvSpPr>
        <p:spPr>
          <a:xfrm>
            <a:off x="977900" y="1340649"/>
            <a:ext cx="10038522" cy="2308324"/>
          </a:xfrm>
          <a:prstGeom prst="rect">
            <a:avLst/>
          </a:prstGeom>
          <a:noFill/>
        </p:spPr>
        <p:txBody>
          <a:bodyPr wrap="square" rtlCol="0">
            <a:spAutoFit/>
          </a:bodyPr>
          <a:lstStyle/>
          <a:p>
            <a:pPr marL="0" indent="0">
              <a:buNone/>
            </a:pPr>
            <a:r>
              <a:rPr lang="en-IN" b="1" i="0" dirty="0">
                <a:effectLst/>
                <a:latin typeface="Comic Sans MS" panose="030F0702030302020204" pitchFamily="66" charset="0"/>
                <a:cs typeface="Times New Roman" panose="02020603050405020304" pitchFamily="18" charset="0"/>
              </a:rPr>
              <a:t>Creating an Index :</a:t>
            </a:r>
            <a:r>
              <a:rPr lang="en-IN" b="0" i="0" dirty="0">
                <a:effectLst/>
                <a:latin typeface="Comic Sans MS" panose="030F0702030302020204" pitchFamily="66" charset="0"/>
                <a:cs typeface="Times New Roman" panose="02020603050405020304" pitchFamily="18" charset="0"/>
              </a:rPr>
              <a:t> </a:t>
            </a:r>
          </a:p>
          <a:p>
            <a:r>
              <a:rPr lang="en-IN" dirty="0">
                <a:latin typeface="Comic Sans MS" panose="030F0702030302020204" pitchFamily="66" charset="0"/>
                <a:cs typeface="Times New Roman" panose="02020603050405020304" pitchFamily="18" charset="0"/>
              </a:rPr>
              <a:t>To create a index mongoDB  provides a method called </a:t>
            </a:r>
            <a:r>
              <a:rPr lang="en-IN" b="0" i="0" dirty="0">
                <a:effectLst/>
                <a:latin typeface="Comic Sans MS" panose="030F0702030302020204" pitchFamily="66" charset="0"/>
                <a:cs typeface="Times New Roman" panose="02020603050405020304" pitchFamily="18" charset="0"/>
              </a:rPr>
              <a:t>createIndex().</a:t>
            </a:r>
          </a:p>
          <a:p>
            <a:pPr marL="0" indent="0">
              <a:buNone/>
            </a:pPr>
            <a:r>
              <a:rPr lang="en-IN" dirty="0">
                <a:latin typeface="Comic Sans MS" panose="030F0702030302020204" pitchFamily="66" charset="0"/>
                <a:cs typeface="Times New Roman" panose="02020603050405020304" pitchFamily="18" charset="0"/>
              </a:rPr>
              <a:t>    Syntax:</a:t>
            </a:r>
          </a:p>
          <a:p>
            <a:pPr marL="0" indent="0">
              <a:buNone/>
            </a:pPr>
            <a:r>
              <a:rPr lang="en-US" altLang="en-US" dirty="0">
                <a:latin typeface="Comic Sans MS" panose="030F0702030302020204" pitchFamily="66" charset="0"/>
                <a:cs typeface="Times New Roman" panose="02020603050405020304" pitchFamily="18" charset="0"/>
              </a:rPr>
              <a:t>       </a:t>
            </a:r>
            <a:r>
              <a:rPr kumimoji="0" lang="en-US" altLang="en-US" b="0" i="0" u="none" strike="noStrike" cap="none" normalizeH="0" baseline="0" dirty="0">
                <a:ln>
                  <a:noFill/>
                </a:ln>
                <a:effectLst/>
                <a:latin typeface="Comic Sans MS" panose="030F0702030302020204" pitchFamily="66" charset="0"/>
                <a:cs typeface="Times New Roman" panose="02020603050405020304" pitchFamily="18" charset="0"/>
              </a:rPr>
              <a:t>db.COLLECTION_NAME.createIndex({KEY:1}) </a:t>
            </a:r>
          </a:p>
          <a:p>
            <a:pPr marL="0" indent="0">
              <a:buNone/>
            </a:pPr>
            <a:r>
              <a:rPr lang="en-IN" dirty="0">
                <a:latin typeface="Comic Sans MS" panose="030F0702030302020204" pitchFamily="66" charset="0"/>
                <a:cs typeface="Times New Roman" panose="02020603050405020304" pitchFamily="18" charset="0"/>
              </a:rPr>
              <a:t>    Example:</a:t>
            </a:r>
          </a:p>
          <a:p>
            <a:pPr marL="0" indent="0">
              <a:buNone/>
            </a:pPr>
            <a:r>
              <a:rPr lang="en-IN" dirty="0">
                <a:latin typeface="Comic Sans MS" panose="030F0702030302020204" pitchFamily="66" charset="0"/>
                <a:cs typeface="Times New Roman" panose="02020603050405020304" pitchFamily="18" charset="0"/>
              </a:rPr>
              <a:t>              db.student.createIndex({ name:1})</a:t>
            </a:r>
          </a:p>
          <a:p>
            <a:endParaRPr lang="en-IN" b="1" dirty="0">
              <a:latin typeface="Comic Sans MS" panose="030F0702030302020204" pitchFamily="66" charset="0"/>
            </a:endParaRPr>
          </a:p>
          <a:p>
            <a:endParaRPr lang="en-IN" dirty="0"/>
          </a:p>
        </p:txBody>
      </p:sp>
      <p:sp>
        <p:nvSpPr>
          <p:cNvPr id="11" name="TextBox 10">
            <a:extLst>
              <a:ext uri="{FF2B5EF4-FFF2-40B4-BE49-F238E27FC236}">
                <a16:creationId xmlns:a16="http://schemas.microsoft.com/office/drawing/2014/main" id="{17279FC3-0236-E7F6-622F-5A124F5D6529}"/>
              </a:ext>
            </a:extLst>
          </p:cNvPr>
          <p:cNvSpPr txBox="1"/>
          <p:nvPr/>
        </p:nvSpPr>
        <p:spPr>
          <a:xfrm>
            <a:off x="977900" y="3118545"/>
            <a:ext cx="10528300" cy="2862322"/>
          </a:xfrm>
          <a:prstGeom prst="rect">
            <a:avLst/>
          </a:prstGeom>
          <a:noFill/>
        </p:spPr>
        <p:txBody>
          <a:bodyPr wrap="square" rtlCol="0">
            <a:spAutoFit/>
          </a:bodyPr>
          <a:lstStyle/>
          <a:p>
            <a:r>
              <a:rPr lang="en-IN" b="1" dirty="0">
                <a:latin typeface="Comic Sans MS" panose="030F0702030302020204" pitchFamily="66" charset="0"/>
              </a:rPr>
              <a:t>Key and index type:</a:t>
            </a:r>
          </a:p>
          <a:p>
            <a:r>
              <a:rPr lang="en-IN" dirty="0">
                <a:latin typeface="Comic Sans MS" panose="030F0702030302020204" pitchFamily="66" charset="0"/>
              </a:rPr>
              <a:t>-The key is the name of the field to be indexed , the type is inferred in the format of the index.</a:t>
            </a:r>
          </a:p>
          <a:p>
            <a:r>
              <a:rPr lang="en-IN" dirty="0">
                <a:latin typeface="Comic Sans MS" panose="030F0702030302020204" pitchFamily="66" charset="0"/>
              </a:rPr>
              <a:t>-All indexes require a sort-order when declared.</a:t>
            </a: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latin typeface="Comic Sans MS" panose="030F0702030302020204" pitchFamily="66" charset="0"/>
            </a:endParaRPr>
          </a:p>
          <a:p>
            <a:r>
              <a:rPr lang="en-IN" dirty="0">
                <a:latin typeface="Comic Sans MS" panose="030F0702030302020204" pitchFamily="66" charset="0"/>
              </a:rPr>
              <a:t>-The above example is a declaration of a single field index on a field called “myField” and the sort order ,(1) means to sort the returned data in ascending order .To return the data in descending order , use a value of (-1).</a:t>
            </a:r>
          </a:p>
          <a:p>
            <a:endParaRPr lang="en-IN" dirty="0"/>
          </a:p>
        </p:txBody>
      </p:sp>
      <p:pic>
        <p:nvPicPr>
          <p:cNvPr id="14" name="Picture 13">
            <a:extLst>
              <a:ext uri="{FF2B5EF4-FFF2-40B4-BE49-F238E27FC236}">
                <a16:creationId xmlns:a16="http://schemas.microsoft.com/office/drawing/2014/main" id="{03ED2931-4F81-A251-331F-0CA0AD96F0A9}"/>
              </a:ext>
            </a:extLst>
          </p:cNvPr>
          <p:cNvPicPr>
            <a:picLocks noChangeAspect="1"/>
          </p:cNvPicPr>
          <p:nvPr/>
        </p:nvPicPr>
        <p:blipFill rotWithShape="1">
          <a:blip r:embed="rId3"/>
          <a:srcRect l="51053" t="62740" b="30622"/>
          <a:stretch/>
        </p:blipFill>
        <p:spPr>
          <a:xfrm>
            <a:off x="1097545" y="4179400"/>
            <a:ext cx="5967663" cy="497306"/>
          </a:xfrm>
          <a:prstGeom prst="rect">
            <a:avLst/>
          </a:prstGeom>
        </p:spPr>
      </p:pic>
    </p:spTree>
    <p:extLst>
      <p:ext uri="{BB962C8B-B14F-4D97-AF65-F5344CB8AC3E}">
        <p14:creationId xmlns:p14="http://schemas.microsoft.com/office/powerpoint/2010/main" val="135257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ED516DC-C8A4-4CBA-8798-5509B023FC0D}"/>
              </a:ext>
            </a:extLst>
          </p:cNvPr>
          <p:cNvSpPr>
            <a:spLocks noGrp="1"/>
          </p:cNvSpPr>
          <p:nvPr>
            <p:ph type="sldNum" sz="quarter" idx="12"/>
          </p:nvPr>
        </p:nvSpPr>
        <p:spPr/>
        <p:txBody>
          <a:bodyPr/>
          <a:lstStyle/>
          <a:p>
            <a:fld id="{5EA792F7-1D9E-4C7E-A103-E8EDFDC2691E}" type="slidenum">
              <a:rPr lang="en-US" smtClean="0"/>
              <a:t>17</a:t>
            </a:fld>
            <a:endParaRPr lang="en-US" dirty="0"/>
          </a:p>
        </p:txBody>
      </p:sp>
      <p:sp>
        <p:nvSpPr>
          <p:cNvPr id="4" name="TextBox 3">
            <a:extLst>
              <a:ext uri="{FF2B5EF4-FFF2-40B4-BE49-F238E27FC236}">
                <a16:creationId xmlns:a16="http://schemas.microsoft.com/office/drawing/2014/main" id="{232C37D7-4A53-AEE5-5B91-9CAA25BC8350}"/>
              </a:ext>
            </a:extLst>
          </p:cNvPr>
          <p:cNvSpPr txBox="1"/>
          <p:nvPr/>
        </p:nvSpPr>
        <p:spPr>
          <a:xfrm>
            <a:off x="1315278" y="1247192"/>
            <a:ext cx="9911522" cy="4985980"/>
          </a:xfrm>
          <a:prstGeom prst="rect">
            <a:avLst/>
          </a:prstGeom>
          <a:noFill/>
        </p:spPr>
        <p:txBody>
          <a:bodyPr wrap="square" rtlCol="0">
            <a:spAutoFit/>
          </a:bodyPr>
          <a:lstStyle/>
          <a:p>
            <a:pPr marL="0" indent="0">
              <a:buNone/>
            </a:pPr>
            <a:r>
              <a:rPr lang="en-IN" sz="2000" b="1" dirty="0">
                <a:latin typeface="Comic Sans MS" panose="030F0702030302020204" pitchFamily="66" charset="0"/>
                <a:cs typeface="Times New Roman" panose="02020603050405020304" pitchFamily="18" charset="0"/>
              </a:rPr>
              <a:t>The dropIndex( ) Method</a:t>
            </a:r>
          </a:p>
          <a:p>
            <a:pPr marL="0" indent="0">
              <a:buNone/>
            </a:pPr>
            <a:r>
              <a:rPr lang="en-US" sz="2000" b="0" i="0" dirty="0">
                <a:effectLst/>
                <a:latin typeface="Comic Sans MS" panose="030F0702030302020204" pitchFamily="66" charset="0"/>
                <a:cs typeface="Times New Roman" panose="02020603050405020304" pitchFamily="18" charset="0"/>
              </a:rPr>
              <a:t>In order to drop an index, MongoDB provides the dropIndex() method. </a:t>
            </a:r>
          </a:p>
          <a:p>
            <a:pPr marL="0" indent="0">
              <a:buNone/>
            </a:pPr>
            <a:r>
              <a:rPr lang="en-US" sz="2000" b="1" dirty="0">
                <a:latin typeface="Comic Sans MS" panose="030F0702030302020204" pitchFamily="66" charset="0"/>
                <a:cs typeface="Times New Roman" panose="02020603050405020304" pitchFamily="18" charset="0"/>
              </a:rPr>
              <a:t>Syntax:</a:t>
            </a:r>
          </a:p>
          <a:p>
            <a:pPr marL="0" indent="0">
              <a:buNone/>
            </a:pPr>
            <a:r>
              <a:rPr lang="en-US" altLang="en-US" sz="2000" dirty="0">
                <a:latin typeface="Comic Sans MS" panose="030F0702030302020204" pitchFamily="66" charset="0"/>
                <a:cs typeface="Times New Roman" panose="02020603050405020304" pitchFamily="18" charset="0"/>
              </a:rPr>
              <a:t>d</a:t>
            </a:r>
            <a:r>
              <a:rPr kumimoji="0" lang="en-US" altLang="en-US" sz="2000" b="0" i="0" u="none" strike="noStrike" cap="none" normalizeH="0" baseline="0" dirty="0">
                <a:ln>
                  <a:noFill/>
                </a:ln>
                <a:effectLst/>
                <a:latin typeface="Comic Sans MS" panose="030F0702030302020204" pitchFamily="66" charset="0"/>
                <a:cs typeface="Times New Roman" panose="02020603050405020304" pitchFamily="18" charset="0"/>
              </a:rPr>
              <a:t>b</a:t>
            </a:r>
            <a:r>
              <a:rPr lang="en-US" altLang="en-US" sz="2000" dirty="0">
                <a:latin typeface="Comic Sans MS" panose="030F0702030302020204" pitchFamily="66" charset="0"/>
                <a:cs typeface="Times New Roman" panose="02020603050405020304" pitchFamily="18" charset="0"/>
              </a:rPr>
              <a:t>.</a:t>
            </a:r>
            <a:r>
              <a:rPr kumimoji="0" lang="en-US" altLang="en-US" sz="2000" b="0" i="0" u="none" strike="noStrike" cap="none" normalizeH="0" baseline="0" dirty="0">
                <a:ln>
                  <a:noFill/>
                </a:ln>
                <a:effectLst/>
                <a:latin typeface="Comic Sans MS" panose="030F0702030302020204" pitchFamily="66" charset="0"/>
                <a:cs typeface="Times New Roman" panose="02020603050405020304" pitchFamily="18" charset="0"/>
              </a:rPr>
              <a:t>COLLECTION_NAME.dropIndex({KEY:1}) </a:t>
            </a:r>
          </a:p>
          <a:p>
            <a:pPr marL="0" indent="0">
              <a:buNone/>
            </a:pPr>
            <a:r>
              <a:rPr lang="en-US" altLang="en-US" sz="2000" b="1" dirty="0">
                <a:latin typeface="Comic Sans MS" panose="030F0702030302020204" pitchFamily="66" charset="0"/>
                <a:cs typeface="Times New Roman" panose="02020603050405020304" pitchFamily="18" charset="0"/>
              </a:rPr>
              <a:t>Example:</a:t>
            </a:r>
          </a:p>
          <a:p>
            <a:pPr marL="0" indent="0">
              <a:buNone/>
            </a:pPr>
            <a:r>
              <a:rPr kumimoji="0" lang="en-US" altLang="en-US" sz="2000" b="0" i="0" u="none" strike="noStrike" cap="none" normalizeH="0" baseline="0" dirty="0">
                <a:ln>
                  <a:noFill/>
                </a:ln>
                <a:effectLst/>
                <a:latin typeface="Comic Sans MS" panose="030F0702030302020204" pitchFamily="66" charset="0"/>
                <a:cs typeface="Times New Roman" panose="02020603050405020304" pitchFamily="18" charset="0"/>
              </a:rPr>
              <a:t>Db.student.dropIndex({“</a:t>
            </a:r>
            <a:r>
              <a:rPr lang="en-US" altLang="en-US" sz="2000" dirty="0">
                <a:latin typeface="Comic Sans MS" panose="030F0702030302020204" pitchFamily="66" charset="0"/>
                <a:cs typeface="Times New Roman" panose="02020603050405020304" pitchFamily="18" charset="0"/>
              </a:rPr>
              <a:t>mobile”</a:t>
            </a:r>
            <a:r>
              <a:rPr kumimoji="0" lang="en-US" altLang="en-US" sz="2000" b="0" i="0" u="none" strike="noStrike" cap="none" normalizeH="0" baseline="0" dirty="0">
                <a:ln>
                  <a:noFill/>
                </a:ln>
                <a:effectLst/>
                <a:latin typeface="Comic Sans MS" panose="030F0702030302020204" pitchFamily="66" charset="0"/>
                <a:cs typeface="Times New Roman" panose="02020603050405020304" pitchFamily="18" charset="0"/>
              </a:rPr>
              <a:t>}) </a:t>
            </a:r>
          </a:p>
          <a:p>
            <a:pPr marL="0" indent="0">
              <a:buNone/>
            </a:pPr>
            <a:endParaRPr lang="en-US" altLang="en-US" sz="2000" dirty="0">
              <a:latin typeface="Comic Sans MS" panose="030F0702030302020204" pitchFamily="66" charset="0"/>
              <a:cs typeface="Times New Roman" panose="02020603050405020304" pitchFamily="18" charset="0"/>
            </a:endParaRPr>
          </a:p>
          <a:p>
            <a:pPr>
              <a:buFont typeface="Wingdings" panose="05000000000000000000" pitchFamily="2" charset="2"/>
              <a:buChar char="v"/>
            </a:pPr>
            <a:r>
              <a:rPr lang="en-IN" sz="2000" b="1" dirty="0">
                <a:latin typeface="Comic Sans MS" panose="030F0702030302020204" pitchFamily="66" charset="0"/>
                <a:cs typeface="Times New Roman" panose="02020603050405020304" pitchFamily="18" charset="0"/>
              </a:rPr>
              <a:t>The getIndexes() Method:</a:t>
            </a:r>
          </a:p>
          <a:p>
            <a:pPr marL="0" indent="0">
              <a:buNone/>
            </a:pPr>
            <a:r>
              <a:rPr lang="en-US" sz="2000" b="0" i="0" dirty="0">
                <a:effectLst/>
                <a:latin typeface="Comic Sans MS" panose="030F0702030302020204" pitchFamily="66" charset="0"/>
                <a:cs typeface="Times New Roman" panose="02020603050405020304" pitchFamily="18" charset="0"/>
              </a:rPr>
              <a:t>The getIndexes() method in MongoDB gives a description of all the indexes that exists in the given collection.</a:t>
            </a:r>
          </a:p>
          <a:p>
            <a:pPr marL="0" indent="0">
              <a:buNone/>
            </a:pPr>
            <a:r>
              <a:rPr lang="en-US" sz="2000" b="1" i="0" dirty="0">
                <a:effectLst/>
                <a:latin typeface="Comic Sans MS" panose="030F0702030302020204" pitchFamily="66" charset="0"/>
                <a:cs typeface="Times New Roman" panose="02020603050405020304" pitchFamily="18" charset="0"/>
              </a:rPr>
              <a:t>Sy</a:t>
            </a:r>
            <a:r>
              <a:rPr lang="en-US" sz="2000" b="1" dirty="0">
                <a:latin typeface="Comic Sans MS" panose="030F0702030302020204" pitchFamily="66" charset="0"/>
                <a:cs typeface="Times New Roman" panose="02020603050405020304" pitchFamily="18" charset="0"/>
              </a:rPr>
              <a:t>ntax:</a:t>
            </a:r>
            <a:endParaRPr lang="en-US" sz="2000" b="1" i="0" dirty="0">
              <a:effectLst/>
              <a:latin typeface="Comic Sans MS" panose="030F0702030302020204" pitchFamily="66" charset="0"/>
              <a:cs typeface="Times New Roman" panose="02020603050405020304" pitchFamily="18" charset="0"/>
            </a:endParaRPr>
          </a:p>
          <a:p>
            <a:pPr marL="0" indent="0">
              <a:buNone/>
            </a:pPr>
            <a:r>
              <a:rPr kumimoji="0" lang="en-US" altLang="en-US" sz="2000" b="0" i="0" u="none" strike="noStrike" cap="none" normalizeH="0" baseline="0" dirty="0">
                <a:ln>
                  <a:noFill/>
                </a:ln>
                <a:effectLst/>
                <a:latin typeface="Comic Sans MS" panose="030F0702030302020204" pitchFamily="66" charset="0"/>
                <a:cs typeface="Times New Roman" panose="02020603050405020304" pitchFamily="18" charset="0"/>
              </a:rPr>
              <a:t>    db.COLLECTION_NAME.getIndexes() </a:t>
            </a:r>
          </a:p>
          <a:p>
            <a:pPr marL="0" indent="0">
              <a:buNone/>
            </a:pPr>
            <a:endParaRPr kumimoji="0" lang="en-US" altLang="en-US" sz="2000" b="0" i="0" u="none" strike="noStrike" cap="none" normalizeH="0" baseline="0" dirty="0">
              <a:ln>
                <a:noFill/>
              </a:ln>
              <a:effectLst/>
              <a:latin typeface="Comic Sans MS" panose="030F0702030302020204" pitchFamily="66" charset="0"/>
              <a:cs typeface="Times New Roman" panose="02020603050405020304" pitchFamily="18" charset="0"/>
            </a:endParaRPr>
          </a:p>
          <a:p>
            <a:pPr marL="0" indent="0">
              <a:buNone/>
            </a:pPr>
            <a:r>
              <a:rPr lang="en-US" altLang="en-US" sz="2000" b="1" dirty="0">
                <a:latin typeface="Comic Sans MS" panose="030F0702030302020204" pitchFamily="66" charset="0"/>
                <a:cs typeface="Times New Roman" panose="02020603050405020304" pitchFamily="18" charset="0"/>
              </a:rPr>
              <a:t>Example:</a:t>
            </a:r>
          </a:p>
          <a:p>
            <a:pPr marL="0" indent="0">
              <a:buNone/>
            </a:pPr>
            <a:r>
              <a:rPr kumimoji="0" lang="en-US" altLang="en-US" sz="2000" b="0" i="0" u="none" strike="noStrike" cap="none" normalizeH="0" baseline="0" dirty="0">
                <a:ln>
                  <a:noFill/>
                </a:ln>
                <a:effectLst/>
                <a:latin typeface="Comic Sans MS" panose="030F0702030302020204" pitchFamily="66" charset="0"/>
                <a:cs typeface="Times New Roman" panose="02020603050405020304" pitchFamily="18" charset="0"/>
              </a:rPr>
              <a:t>   db.student.getIndexes()</a:t>
            </a:r>
            <a:endParaRPr lang="en-IN" sz="2000" dirty="0">
              <a:effectLst/>
              <a:latin typeface="Comic Sans MS" panose="030F0702030302020204" pitchFamily="66"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973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47903C3A-95EF-38DF-1BCB-0648D27A474F}"/>
              </a:ext>
            </a:extLst>
          </p:cNvPr>
          <p:cNvSpPr>
            <a:spLocks noGrp="1"/>
          </p:cNvSpPr>
          <p:nvPr>
            <p:ph type="body" sz="quarter" idx="15"/>
          </p:nvPr>
        </p:nvSpPr>
        <p:spPr>
          <a:xfrm>
            <a:off x="4163904" y="370291"/>
            <a:ext cx="4307160" cy="518874"/>
          </a:xfrm>
        </p:spPr>
        <p:txBody>
          <a:bodyPr/>
          <a:lstStyle/>
          <a:p>
            <a:r>
              <a:rPr lang="en-IN" dirty="0">
                <a:latin typeface="Comic Sans MS" panose="030F0702030302020204" pitchFamily="66" charset="0"/>
              </a:rPr>
              <a:t>CRUD Operations</a:t>
            </a:r>
          </a:p>
        </p:txBody>
      </p:sp>
      <p:sp>
        <p:nvSpPr>
          <p:cNvPr id="17" name="Text Placeholder 16">
            <a:extLst>
              <a:ext uri="{FF2B5EF4-FFF2-40B4-BE49-F238E27FC236}">
                <a16:creationId xmlns:a16="http://schemas.microsoft.com/office/drawing/2014/main" id="{F298D7F1-F1E7-2B6F-A1D9-574B398CCA1B}"/>
              </a:ext>
            </a:extLst>
          </p:cNvPr>
          <p:cNvSpPr>
            <a:spLocks noGrp="1"/>
          </p:cNvSpPr>
          <p:nvPr>
            <p:ph type="body" sz="quarter" idx="16"/>
          </p:nvPr>
        </p:nvSpPr>
        <p:spPr>
          <a:xfrm>
            <a:off x="176463" y="1652337"/>
            <a:ext cx="11502190" cy="4061047"/>
          </a:xfrm>
        </p:spPr>
        <p:txBody>
          <a:bodyPr/>
          <a:lstStyle/>
          <a:p>
            <a:r>
              <a:rPr lang="en-IN" b="1" dirty="0">
                <a:latin typeface="Comic Sans MS" panose="030F0702030302020204" pitchFamily="66" charset="0"/>
              </a:rPr>
              <a:t>CRUD stands for:</a:t>
            </a:r>
          </a:p>
          <a:p>
            <a:r>
              <a:rPr lang="en-IN" i="1" dirty="0">
                <a:latin typeface="Comic Sans MS" panose="030F0702030302020204" pitchFamily="66" charset="0"/>
              </a:rPr>
              <a:t>Create:</a:t>
            </a:r>
            <a:r>
              <a:rPr lang="en-IN" dirty="0">
                <a:latin typeface="Comic Sans MS" panose="030F0702030302020204" pitchFamily="66" charset="0"/>
              </a:rPr>
              <a:t> Databases or records are created.</a:t>
            </a:r>
          </a:p>
          <a:p>
            <a:r>
              <a:rPr lang="en-IN" i="1" dirty="0">
                <a:latin typeface="Comic Sans MS" panose="030F0702030302020204" pitchFamily="66" charset="0"/>
              </a:rPr>
              <a:t>Read: </a:t>
            </a:r>
            <a:r>
              <a:rPr lang="en-IN" dirty="0">
                <a:latin typeface="Comic Sans MS" panose="030F0702030302020204" pitchFamily="66" charset="0"/>
              </a:rPr>
              <a:t>Data is accessed from store.</a:t>
            </a:r>
          </a:p>
          <a:p>
            <a:r>
              <a:rPr lang="en-IN" i="1" dirty="0">
                <a:latin typeface="Comic Sans MS" panose="030F0702030302020204" pitchFamily="66" charset="0"/>
              </a:rPr>
              <a:t>Update: </a:t>
            </a:r>
            <a:r>
              <a:rPr lang="en-IN" dirty="0">
                <a:latin typeface="Comic Sans MS" panose="030F0702030302020204" pitchFamily="66" charset="0"/>
              </a:rPr>
              <a:t>Existing data is altered.</a:t>
            </a:r>
          </a:p>
          <a:p>
            <a:r>
              <a:rPr lang="en-IN" i="1" dirty="0">
                <a:latin typeface="Comic Sans MS" panose="030F0702030302020204" pitchFamily="66" charset="0"/>
              </a:rPr>
              <a:t>Delete:</a:t>
            </a:r>
            <a:r>
              <a:rPr lang="en-IN" dirty="0">
                <a:latin typeface="Comic Sans MS" panose="030F0702030302020204" pitchFamily="66" charset="0"/>
              </a:rPr>
              <a:t> Databases are deleted.</a:t>
            </a:r>
          </a:p>
          <a:p>
            <a:r>
              <a:rPr lang="en-IN" dirty="0">
                <a:latin typeface="Comic Sans MS" panose="030F0702030302020204" pitchFamily="66" charset="0"/>
              </a:rPr>
              <a:t>MongoDB shell is an interactive JavaScript interface to MongoDB.</a:t>
            </a:r>
          </a:p>
          <a:p>
            <a:r>
              <a:rPr lang="en-IN" dirty="0">
                <a:latin typeface="Comic Sans MS" panose="030F0702030302020204" pitchFamily="66" charset="0"/>
              </a:rPr>
              <a:t>The shell gets invoked by typing the command : ”mongo”.</a:t>
            </a:r>
          </a:p>
          <a:p>
            <a:r>
              <a:rPr lang="en-IN" dirty="0">
                <a:latin typeface="Comic Sans MS" panose="030F0702030302020204" pitchFamily="66" charset="0"/>
              </a:rPr>
              <a:t>The mongo shell allows you to perform administrative tasks as well as issue commands directly to database engine.</a:t>
            </a:r>
          </a:p>
          <a:p>
            <a:endParaRPr lang="en-IN"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36885884-7E15-9F31-4BB4-88678419FB00}"/>
              </a:ext>
            </a:extLst>
          </p:cNvPr>
          <p:cNvSpPr>
            <a:spLocks noGrp="1"/>
          </p:cNvSpPr>
          <p:nvPr>
            <p:ph type="sldNum" sz="quarter" idx="12"/>
          </p:nvPr>
        </p:nvSpPr>
        <p:spPr/>
        <p:txBody>
          <a:bodyPr/>
          <a:lstStyle/>
          <a:p>
            <a:fld id="{5EA792F7-1D9E-4C7E-A103-E8EDFDC2691E}" type="slidenum">
              <a:rPr lang="en-US" smtClean="0"/>
              <a:pPr/>
              <a:t>18</a:t>
            </a:fld>
            <a:endParaRPr lang="en-US" dirty="0"/>
          </a:p>
        </p:txBody>
      </p:sp>
    </p:spTree>
    <p:extLst>
      <p:ext uri="{BB962C8B-B14F-4D97-AF65-F5344CB8AC3E}">
        <p14:creationId xmlns:p14="http://schemas.microsoft.com/office/powerpoint/2010/main" val="63403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5C946AB-B730-E844-B888-5CF49D36E55F}"/>
              </a:ext>
            </a:extLst>
          </p:cNvPr>
          <p:cNvSpPr>
            <a:spLocks noGrp="1"/>
          </p:cNvSpPr>
          <p:nvPr>
            <p:ph type="body" sz="quarter" idx="13"/>
          </p:nvPr>
        </p:nvSpPr>
        <p:spPr>
          <a:xfrm>
            <a:off x="4441191" y="555799"/>
            <a:ext cx="3534208" cy="518874"/>
          </a:xfrm>
        </p:spPr>
        <p:txBody>
          <a:bodyPr>
            <a:normAutofit fontScale="85000" lnSpcReduction="10000"/>
          </a:bodyPr>
          <a:lstStyle/>
          <a:p>
            <a:r>
              <a:rPr lang="en-IN" dirty="0">
                <a:latin typeface="Comic Sans MS" panose="030F0702030302020204" pitchFamily="66" charset="0"/>
              </a:rPr>
              <a:t>The CREATE command</a:t>
            </a:r>
          </a:p>
        </p:txBody>
      </p:sp>
      <p:sp>
        <p:nvSpPr>
          <p:cNvPr id="8" name="Text Placeholder 7">
            <a:extLst>
              <a:ext uri="{FF2B5EF4-FFF2-40B4-BE49-F238E27FC236}">
                <a16:creationId xmlns:a16="http://schemas.microsoft.com/office/drawing/2014/main" id="{F1A9CF28-A702-7D81-E373-A2456F98A81E}"/>
              </a:ext>
            </a:extLst>
          </p:cNvPr>
          <p:cNvSpPr>
            <a:spLocks noGrp="1"/>
          </p:cNvSpPr>
          <p:nvPr>
            <p:ph type="body" sz="quarter" idx="14"/>
          </p:nvPr>
        </p:nvSpPr>
        <p:spPr>
          <a:xfrm>
            <a:off x="470102" y="1572126"/>
            <a:ext cx="11144381" cy="4134260"/>
          </a:xfrm>
        </p:spPr>
        <p:txBody>
          <a:bodyPr>
            <a:normAutofit lnSpcReduction="10000"/>
          </a:bodyPr>
          <a:lstStyle/>
          <a:p>
            <a:pPr marL="0" indent="0">
              <a:buNone/>
            </a:pPr>
            <a:r>
              <a:rPr lang="en-IN" dirty="0">
                <a:latin typeface="Comic Sans MS" panose="030F0702030302020204" pitchFamily="66" charset="0"/>
              </a:rPr>
              <a:t>Things you can create using the mongo shell…</a:t>
            </a:r>
          </a:p>
          <a:p>
            <a:r>
              <a:rPr lang="en-IN" dirty="0">
                <a:latin typeface="Comic Sans MS" panose="030F0702030302020204" pitchFamily="66" charset="0"/>
              </a:rPr>
              <a:t>Databases</a:t>
            </a:r>
          </a:p>
          <a:p>
            <a:r>
              <a:rPr lang="en-IN" dirty="0">
                <a:latin typeface="Comic Sans MS" panose="030F0702030302020204" pitchFamily="66" charset="0"/>
              </a:rPr>
              <a:t>Collections</a:t>
            </a:r>
          </a:p>
          <a:p>
            <a:r>
              <a:rPr lang="en-IN" dirty="0">
                <a:latin typeface="Comic Sans MS" panose="030F0702030302020204" pitchFamily="66" charset="0"/>
              </a:rPr>
              <a:t>Records</a:t>
            </a:r>
          </a:p>
          <a:p>
            <a:r>
              <a:rPr lang="en-IN" dirty="0">
                <a:latin typeface="Comic Sans MS" panose="030F0702030302020204" pitchFamily="66" charset="0"/>
              </a:rPr>
              <a:t>Indexes</a:t>
            </a:r>
          </a:p>
          <a:p>
            <a:r>
              <a:rPr lang="en-IN" dirty="0">
                <a:latin typeface="Comic Sans MS" panose="030F0702030302020204" pitchFamily="66" charset="0"/>
              </a:rPr>
              <a:t>Users </a:t>
            </a:r>
          </a:p>
          <a:p>
            <a:r>
              <a:rPr lang="en-IN" dirty="0">
                <a:latin typeface="Comic Sans MS" panose="030F0702030302020204" pitchFamily="66" charset="0"/>
              </a:rPr>
              <a:t>Roles</a:t>
            </a:r>
          </a:p>
          <a:p>
            <a:pPr marL="0" indent="0">
              <a:buNone/>
            </a:pPr>
            <a:endParaRPr lang="en-IN" dirty="0">
              <a:latin typeface="Comic Sans MS" panose="030F0702030302020204" pitchFamily="66" charset="0"/>
            </a:endParaRPr>
          </a:p>
          <a:p>
            <a:pPr marL="0" indent="0">
              <a:buNone/>
            </a:pPr>
            <a:r>
              <a:rPr lang="en-IN" dirty="0">
                <a:latin typeface="Comic Sans MS" panose="030F0702030302020204" pitchFamily="66" charset="0"/>
              </a:rPr>
              <a:t>Syntax: </a:t>
            </a:r>
            <a:r>
              <a:rPr lang="en-IN" dirty="0">
                <a:solidFill>
                  <a:schemeClr val="accent1">
                    <a:lumMod val="40000"/>
                    <a:lumOff val="60000"/>
                  </a:schemeClr>
                </a:solidFill>
                <a:latin typeface="Comic Sans MS" panose="030F0702030302020204" pitchFamily="66" charset="0"/>
              </a:rPr>
              <a:t>use newDatabase</a:t>
            </a:r>
          </a:p>
          <a:p>
            <a:pPr marL="0" indent="0">
              <a:buNone/>
            </a:pPr>
            <a:r>
              <a:rPr lang="en-IN" dirty="0">
                <a:latin typeface="Comic Sans MS" panose="030F0702030302020204" pitchFamily="66" charset="0"/>
              </a:rPr>
              <a:t>Example: </a:t>
            </a:r>
            <a:r>
              <a:rPr lang="en-IN" dirty="0">
                <a:solidFill>
                  <a:schemeClr val="accent1">
                    <a:lumMod val="40000"/>
                    <a:lumOff val="60000"/>
                  </a:schemeClr>
                </a:solidFill>
                <a:latin typeface="Comic Sans MS" panose="030F0702030302020204" pitchFamily="66" charset="0"/>
              </a:rPr>
              <a:t>use samiksha;</a:t>
            </a:r>
          </a:p>
          <a:p>
            <a:pPr marL="0" indent="0">
              <a:buNone/>
            </a:pPr>
            <a:r>
              <a:rPr lang="en-IN" dirty="0">
                <a:latin typeface="Comic Sans MS" panose="030F0702030302020204" pitchFamily="66" charset="0"/>
              </a:rPr>
              <a:t>The db , if it did not existed previously ,will be created when you explicitly create a collection , or when you store data into your database.</a:t>
            </a:r>
          </a:p>
        </p:txBody>
      </p:sp>
      <p:sp>
        <p:nvSpPr>
          <p:cNvPr id="2" name="Slide Number Placeholder 1">
            <a:extLst>
              <a:ext uri="{FF2B5EF4-FFF2-40B4-BE49-F238E27FC236}">
                <a16:creationId xmlns:a16="http://schemas.microsoft.com/office/drawing/2014/main" id="{49514686-FE3F-E748-A29F-F3373FDCA8B5}"/>
              </a:ext>
            </a:extLst>
          </p:cNvPr>
          <p:cNvSpPr>
            <a:spLocks noGrp="1"/>
          </p:cNvSpPr>
          <p:nvPr>
            <p:ph type="sldNum" sz="quarter" idx="12"/>
          </p:nvPr>
        </p:nvSpPr>
        <p:spPr/>
        <p:txBody>
          <a:bodyPr/>
          <a:lstStyle/>
          <a:p>
            <a:fld id="{5EA792F7-1D9E-4C7E-A103-E8EDFDC2691E}" type="slidenum">
              <a:rPr lang="en-US" smtClean="0"/>
              <a:pPr/>
              <a:t>19</a:t>
            </a:fld>
            <a:endParaRPr lang="en-US" dirty="0"/>
          </a:p>
        </p:txBody>
      </p:sp>
    </p:spTree>
    <p:extLst>
      <p:ext uri="{BB962C8B-B14F-4D97-AF65-F5344CB8AC3E}">
        <p14:creationId xmlns:p14="http://schemas.microsoft.com/office/powerpoint/2010/main" val="308779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6F6B-28D8-E124-FE93-B053DF419D3B}"/>
              </a:ext>
            </a:extLst>
          </p:cNvPr>
          <p:cNvSpPr>
            <a:spLocks noGrp="1"/>
          </p:cNvSpPr>
          <p:nvPr>
            <p:ph type="title"/>
          </p:nvPr>
        </p:nvSpPr>
        <p:spPr>
          <a:xfrm>
            <a:off x="973284" y="1032221"/>
            <a:ext cx="5217172" cy="1158857"/>
          </a:xfrm>
        </p:spPr>
        <p:txBody>
          <a:bodyPr/>
          <a:lstStyle/>
          <a:p>
            <a:r>
              <a:rPr lang="en-IN" dirty="0">
                <a:solidFill>
                  <a:schemeClr val="accent3">
                    <a:lumMod val="20000"/>
                    <a:lumOff val="80000"/>
                  </a:schemeClr>
                </a:solidFill>
                <a:latin typeface="Comic Sans MS" panose="030F0702030302020204" pitchFamily="66" charset="0"/>
              </a:rPr>
              <a:t>Group Members:</a:t>
            </a:r>
          </a:p>
        </p:txBody>
      </p:sp>
      <p:graphicFrame>
        <p:nvGraphicFramePr>
          <p:cNvPr id="8" name="Table 8">
            <a:extLst>
              <a:ext uri="{FF2B5EF4-FFF2-40B4-BE49-F238E27FC236}">
                <a16:creationId xmlns:a16="http://schemas.microsoft.com/office/drawing/2014/main" id="{14EE2E3F-F36C-4EE5-8C95-5C22E966542F}"/>
              </a:ext>
            </a:extLst>
          </p:cNvPr>
          <p:cNvGraphicFramePr>
            <a:graphicFrameLocks noGrp="1"/>
          </p:cNvGraphicFramePr>
          <p:nvPr>
            <p:ph idx="1"/>
            <p:extLst>
              <p:ext uri="{D42A27DB-BD31-4B8C-83A1-F6EECF244321}">
                <p14:modId xmlns:p14="http://schemas.microsoft.com/office/powerpoint/2010/main" val="949822441"/>
              </p:ext>
            </p:extLst>
          </p:nvPr>
        </p:nvGraphicFramePr>
        <p:xfrm>
          <a:off x="973284" y="2682116"/>
          <a:ext cx="5218112" cy="2265804"/>
        </p:xfrm>
        <a:graphic>
          <a:graphicData uri="http://schemas.openxmlformats.org/drawingml/2006/table">
            <a:tbl>
              <a:tblPr firstRow="1" bandRow="1">
                <a:tableStyleId>{F5AB1C69-6EDB-4FF4-983F-18BD219EF322}</a:tableStyleId>
              </a:tblPr>
              <a:tblGrid>
                <a:gridCol w="1174508">
                  <a:extLst>
                    <a:ext uri="{9D8B030D-6E8A-4147-A177-3AD203B41FA5}">
                      <a16:colId xmlns:a16="http://schemas.microsoft.com/office/drawing/2014/main" val="4118505852"/>
                    </a:ext>
                  </a:extLst>
                </a:gridCol>
                <a:gridCol w="4043604">
                  <a:extLst>
                    <a:ext uri="{9D8B030D-6E8A-4147-A177-3AD203B41FA5}">
                      <a16:colId xmlns:a16="http://schemas.microsoft.com/office/drawing/2014/main" val="2410648038"/>
                    </a:ext>
                  </a:extLst>
                </a:gridCol>
              </a:tblGrid>
              <a:tr h="377634">
                <a:tc>
                  <a:txBody>
                    <a:bodyPr/>
                    <a:lstStyle/>
                    <a:p>
                      <a:r>
                        <a:rPr lang="en-IN" dirty="0">
                          <a:solidFill>
                            <a:schemeClr val="bg2"/>
                          </a:solidFill>
                          <a:latin typeface="Comic Sans MS" panose="030F0702030302020204" pitchFamily="66" charset="0"/>
                        </a:rPr>
                        <a:t>Roll No.</a:t>
                      </a:r>
                    </a:p>
                  </a:txBody>
                  <a:tcPr/>
                </a:tc>
                <a:tc>
                  <a:txBody>
                    <a:bodyPr/>
                    <a:lstStyle/>
                    <a:p>
                      <a:r>
                        <a:rPr lang="en-IN" dirty="0">
                          <a:solidFill>
                            <a:schemeClr val="bg2"/>
                          </a:solidFill>
                          <a:latin typeface="Comic Sans MS" panose="030F0702030302020204" pitchFamily="66" charset="0"/>
                        </a:rPr>
                        <a:t>Name</a:t>
                      </a:r>
                    </a:p>
                  </a:txBody>
                  <a:tcPr/>
                </a:tc>
                <a:extLst>
                  <a:ext uri="{0D108BD9-81ED-4DB2-BD59-A6C34878D82A}">
                    <a16:rowId xmlns:a16="http://schemas.microsoft.com/office/drawing/2014/main" val="3946220821"/>
                  </a:ext>
                </a:extLst>
              </a:tr>
              <a:tr h="377634">
                <a:tc>
                  <a:txBody>
                    <a:bodyPr/>
                    <a:lstStyle/>
                    <a:p>
                      <a:r>
                        <a:rPr lang="en-US" dirty="0">
                          <a:solidFill>
                            <a:schemeClr val="bg2"/>
                          </a:solidFill>
                          <a:latin typeface="Comic Sans MS" panose="030F0702030302020204" pitchFamily="66" charset="0"/>
                        </a:rPr>
                        <a:t>0</a:t>
                      </a:r>
                      <a:r>
                        <a:rPr lang="en-IN" dirty="0">
                          <a:solidFill>
                            <a:schemeClr val="bg2"/>
                          </a:solidFill>
                          <a:latin typeface="Comic Sans MS" panose="030F0702030302020204" pitchFamily="66" charset="0"/>
                        </a:rPr>
                        <a:t>5</a:t>
                      </a:r>
                    </a:p>
                  </a:txBody>
                  <a:tcPr/>
                </a:tc>
                <a:tc>
                  <a:txBody>
                    <a:bodyPr/>
                    <a:lstStyle/>
                    <a:p>
                      <a:r>
                        <a:rPr lang="en-US" dirty="0">
                          <a:solidFill>
                            <a:schemeClr val="bg2"/>
                          </a:solidFill>
                          <a:latin typeface="Comic Sans MS" panose="030F0702030302020204" pitchFamily="66" charset="0"/>
                        </a:rPr>
                        <a:t>S</a:t>
                      </a:r>
                      <a:r>
                        <a:rPr lang="en-IN" dirty="0">
                          <a:solidFill>
                            <a:schemeClr val="bg2"/>
                          </a:solidFill>
                          <a:latin typeface="Comic Sans MS" panose="030F0702030302020204" pitchFamily="66" charset="0"/>
                        </a:rPr>
                        <a:t>hravani Akolkar</a:t>
                      </a:r>
                    </a:p>
                  </a:txBody>
                  <a:tcPr/>
                </a:tc>
                <a:extLst>
                  <a:ext uri="{0D108BD9-81ED-4DB2-BD59-A6C34878D82A}">
                    <a16:rowId xmlns:a16="http://schemas.microsoft.com/office/drawing/2014/main" val="304613738"/>
                  </a:ext>
                </a:extLst>
              </a:tr>
              <a:tr h="377634">
                <a:tc>
                  <a:txBody>
                    <a:bodyPr/>
                    <a:lstStyle/>
                    <a:p>
                      <a:r>
                        <a:rPr lang="en-IN" dirty="0">
                          <a:solidFill>
                            <a:schemeClr val="bg2"/>
                          </a:solidFill>
                          <a:latin typeface="Comic Sans MS" panose="030F0702030302020204" pitchFamily="66" charset="0"/>
                        </a:rPr>
                        <a:t>16</a:t>
                      </a:r>
                    </a:p>
                  </a:txBody>
                  <a:tcPr/>
                </a:tc>
                <a:tc>
                  <a:txBody>
                    <a:bodyPr/>
                    <a:lstStyle/>
                    <a:p>
                      <a:r>
                        <a:rPr lang="en-IN" dirty="0">
                          <a:solidFill>
                            <a:schemeClr val="bg2"/>
                          </a:solidFill>
                          <a:latin typeface="Comic Sans MS" panose="030F0702030302020204" pitchFamily="66" charset="0"/>
                        </a:rPr>
                        <a:t>Samiksha Bhalerao.</a:t>
                      </a:r>
                    </a:p>
                  </a:txBody>
                  <a:tcPr/>
                </a:tc>
                <a:extLst>
                  <a:ext uri="{0D108BD9-81ED-4DB2-BD59-A6C34878D82A}">
                    <a16:rowId xmlns:a16="http://schemas.microsoft.com/office/drawing/2014/main" val="683024904"/>
                  </a:ext>
                </a:extLst>
              </a:tr>
              <a:tr h="377634">
                <a:tc>
                  <a:txBody>
                    <a:bodyPr/>
                    <a:lstStyle/>
                    <a:p>
                      <a:r>
                        <a:rPr lang="en-IN" dirty="0">
                          <a:solidFill>
                            <a:schemeClr val="bg2"/>
                          </a:solidFill>
                          <a:latin typeface="Comic Sans MS" panose="030F0702030302020204" pitchFamily="66" charset="0"/>
                        </a:rPr>
                        <a:t>17</a:t>
                      </a:r>
                    </a:p>
                  </a:txBody>
                  <a:tcPr/>
                </a:tc>
                <a:tc>
                  <a:txBody>
                    <a:bodyPr/>
                    <a:lstStyle/>
                    <a:p>
                      <a:r>
                        <a:rPr lang="en-IN" dirty="0">
                          <a:solidFill>
                            <a:schemeClr val="bg2"/>
                          </a:solidFill>
                          <a:latin typeface="Comic Sans MS" panose="030F0702030302020204" pitchFamily="66" charset="0"/>
                        </a:rPr>
                        <a:t>Yashodeep Bhamare.</a:t>
                      </a:r>
                    </a:p>
                  </a:txBody>
                  <a:tcPr/>
                </a:tc>
                <a:extLst>
                  <a:ext uri="{0D108BD9-81ED-4DB2-BD59-A6C34878D82A}">
                    <a16:rowId xmlns:a16="http://schemas.microsoft.com/office/drawing/2014/main" val="2533267969"/>
                  </a:ext>
                </a:extLst>
              </a:tr>
              <a:tr h="377634">
                <a:tc>
                  <a:txBody>
                    <a:bodyPr/>
                    <a:lstStyle/>
                    <a:p>
                      <a:r>
                        <a:rPr lang="en-IN" dirty="0">
                          <a:solidFill>
                            <a:schemeClr val="bg2"/>
                          </a:solidFill>
                          <a:latin typeface="Comic Sans MS" panose="030F0702030302020204" pitchFamily="66" charset="0"/>
                        </a:rPr>
                        <a:t>18</a:t>
                      </a:r>
                    </a:p>
                  </a:txBody>
                  <a:tcPr/>
                </a:tc>
                <a:tc>
                  <a:txBody>
                    <a:bodyPr/>
                    <a:lstStyle/>
                    <a:p>
                      <a:r>
                        <a:rPr lang="en-IN" dirty="0">
                          <a:solidFill>
                            <a:schemeClr val="bg2"/>
                          </a:solidFill>
                          <a:latin typeface="Comic Sans MS" panose="030F0702030302020204" pitchFamily="66" charset="0"/>
                        </a:rPr>
                        <a:t>Nikita Bhawar.</a:t>
                      </a:r>
                    </a:p>
                  </a:txBody>
                  <a:tcPr/>
                </a:tc>
                <a:extLst>
                  <a:ext uri="{0D108BD9-81ED-4DB2-BD59-A6C34878D82A}">
                    <a16:rowId xmlns:a16="http://schemas.microsoft.com/office/drawing/2014/main" val="1270430279"/>
                  </a:ext>
                </a:extLst>
              </a:tr>
              <a:tr h="377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bg2"/>
                          </a:solidFill>
                          <a:latin typeface="Comic Sans MS" panose="030F0702030302020204" pitchFamily="66" charset="0"/>
                        </a:rPr>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bg2"/>
                          </a:solidFill>
                          <a:latin typeface="Comic Sans MS" panose="030F0702030302020204" pitchFamily="66" charset="0"/>
                        </a:rPr>
                        <a:t>Saili Bhinganiya.</a:t>
                      </a:r>
                    </a:p>
                  </a:txBody>
                  <a:tcPr/>
                </a:tc>
                <a:extLst>
                  <a:ext uri="{0D108BD9-81ED-4DB2-BD59-A6C34878D82A}">
                    <a16:rowId xmlns:a16="http://schemas.microsoft.com/office/drawing/2014/main" val="74269979"/>
                  </a:ext>
                </a:extLst>
              </a:tr>
            </a:tbl>
          </a:graphicData>
        </a:graphic>
      </p:graphicFrame>
      <p:pic>
        <p:nvPicPr>
          <p:cNvPr id="10" name="Picture Placeholder 9">
            <a:extLst>
              <a:ext uri="{FF2B5EF4-FFF2-40B4-BE49-F238E27FC236}">
                <a16:creationId xmlns:a16="http://schemas.microsoft.com/office/drawing/2014/main" id="{8EEB9258-0BE1-B20E-D729-4DE8CB6BAE7A}"/>
              </a:ext>
            </a:extLst>
          </p:cNvPr>
          <p:cNvPicPr>
            <a:picLocks noGrp="1" noChangeAspect="1"/>
          </p:cNvPicPr>
          <p:nvPr>
            <p:ph type="pic" sz="quarter" idx="13"/>
          </p:nvPr>
        </p:nvPicPr>
        <p:blipFill>
          <a:blip r:embed="rId2"/>
          <a:srcRect t="4757" b="4757"/>
          <a:stretch>
            <a:fillRect/>
          </a:stretch>
        </p:blipFill>
        <p:spPr/>
      </p:pic>
      <p:sp>
        <p:nvSpPr>
          <p:cNvPr id="7" name="Slide Number Placeholder 6">
            <a:extLst>
              <a:ext uri="{FF2B5EF4-FFF2-40B4-BE49-F238E27FC236}">
                <a16:creationId xmlns:a16="http://schemas.microsoft.com/office/drawing/2014/main" id="{A9F23993-4070-81E8-2911-20C07955F45D}"/>
              </a:ext>
            </a:extLst>
          </p:cNvPr>
          <p:cNvSpPr>
            <a:spLocks noGrp="1"/>
          </p:cNvSpPr>
          <p:nvPr>
            <p:ph type="sldNum" sz="quarter" idx="12"/>
          </p:nvPr>
        </p:nvSpPr>
        <p:spPr/>
        <p:txBody>
          <a:bodyPr/>
          <a:lstStyle/>
          <a:p>
            <a:fld id="{5EA792F7-1D9E-4C7E-A103-E8EDFDC2691E}" type="slidenum">
              <a:rPr lang="en-US" smtClean="0"/>
              <a:t>2</a:t>
            </a:fld>
            <a:endParaRPr lang="en-US" dirty="0"/>
          </a:p>
        </p:txBody>
      </p:sp>
    </p:spTree>
    <p:extLst>
      <p:ext uri="{BB962C8B-B14F-4D97-AF65-F5344CB8AC3E}">
        <p14:creationId xmlns:p14="http://schemas.microsoft.com/office/powerpoint/2010/main" val="1696454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321545F-4B10-BEA5-1D72-6C6042378122}"/>
              </a:ext>
            </a:extLst>
          </p:cNvPr>
          <p:cNvSpPr>
            <a:spLocks noGrp="1"/>
          </p:cNvSpPr>
          <p:nvPr>
            <p:ph type="body" sz="quarter" idx="18"/>
          </p:nvPr>
        </p:nvSpPr>
        <p:spPr>
          <a:xfrm>
            <a:off x="1235242" y="942845"/>
            <a:ext cx="10956758" cy="4972309"/>
          </a:xfrm>
        </p:spPr>
        <p:txBody>
          <a:bodyPr>
            <a:normAutofit fontScale="92500" lnSpcReduction="20000"/>
          </a:bodyPr>
          <a:lstStyle/>
          <a:p>
            <a:r>
              <a:rPr lang="en-IN" b="1" dirty="0">
                <a:latin typeface="Comic Sans MS" panose="030F0702030302020204" pitchFamily="66" charset="0"/>
              </a:rPr>
              <a:t>Creating a document:</a:t>
            </a:r>
          </a:p>
          <a:p>
            <a:pPr marL="0" indent="0">
              <a:buNone/>
            </a:pPr>
            <a:r>
              <a:rPr lang="en-US" dirty="0">
                <a:solidFill>
                  <a:schemeClr val="accent1">
                    <a:lumMod val="40000"/>
                    <a:lumOff val="60000"/>
                  </a:schemeClr>
                </a:solidFill>
                <a:latin typeface="Comic Sans MS" panose="030F0702030302020204" pitchFamily="66" charset="0"/>
              </a:rPr>
              <a:t>({</a:t>
            </a:r>
          </a:p>
          <a:p>
            <a:pPr marL="0" indent="0">
              <a:buNone/>
            </a:pPr>
            <a:r>
              <a:rPr lang="en-US" dirty="0">
                <a:solidFill>
                  <a:schemeClr val="accent1">
                    <a:lumMod val="40000"/>
                    <a:lumOff val="60000"/>
                  </a:schemeClr>
                </a:solidFill>
                <a:latin typeface="Comic Sans MS" panose="030F0702030302020204" pitchFamily="66" charset="0"/>
              </a:rPr>
              <a:t>	name:”cake”,</a:t>
            </a:r>
          </a:p>
          <a:p>
            <a:pPr marL="0" indent="0">
              <a:buNone/>
            </a:pPr>
            <a:r>
              <a:rPr lang="en-US" dirty="0">
                <a:solidFill>
                  <a:schemeClr val="accent1">
                    <a:lumMod val="40000"/>
                    <a:lumOff val="60000"/>
                  </a:schemeClr>
                </a:solidFill>
                <a:latin typeface="Comic Sans MS" panose="030F0702030302020204" pitchFamily="66" charset="0"/>
              </a:rPr>
              <a:t>              flavour:”vanilla”,</a:t>
            </a:r>
          </a:p>
          <a:p>
            <a:pPr marL="0" indent="0">
              <a:buNone/>
            </a:pPr>
            <a:r>
              <a:rPr lang="en-US" dirty="0">
                <a:solidFill>
                  <a:schemeClr val="accent1">
                    <a:lumMod val="40000"/>
                    <a:lumOff val="60000"/>
                  </a:schemeClr>
                </a:solidFill>
                <a:latin typeface="Comic Sans MS" panose="030F0702030302020204" pitchFamily="66" charset="0"/>
              </a:rPr>
              <a:t>              price:200,</a:t>
            </a:r>
          </a:p>
          <a:p>
            <a:pPr marL="0" indent="0">
              <a:buNone/>
            </a:pPr>
            <a:r>
              <a:rPr lang="en-US" dirty="0">
                <a:solidFill>
                  <a:schemeClr val="accent1">
                    <a:lumMod val="40000"/>
                    <a:lumOff val="60000"/>
                  </a:schemeClr>
                </a:solidFill>
                <a:latin typeface="Comic Sans MS" panose="030F0702030302020204" pitchFamily="66" charset="0"/>
              </a:rPr>
              <a:t>              ratings:4.5</a:t>
            </a:r>
          </a:p>
          <a:p>
            <a:pPr marL="0" indent="0">
              <a:buNone/>
            </a:pPr>
            <a:r>
              <a:rPr lang="en-US" dirty="0">
                <a:solidFill>
                  <a:schemeClr val="accent1">
                    <a:lumMod val="40000"/>
                    <a:lumOff val="60000"/>
                  </a:schemeClr>
                </a:solidFill>
                <a:latin typeface="Comic Sans MS" panose="030F0702030302020204" pitchFamily="66" charset="0"/>
              </a:rPr>
              <a:t>});</a:t>
            </a:r>
          </a:p>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Mongo record creation uses the word “insert”</a:t>
            </a:r>
          </a:p>
          <a:p>
            <a:pPr marL="0" indent="0">
              <a:buNone/>
            </a:pPr>
            <a:r>
              <a:rPr lang="en-US" dirty="0">
                <a:latin typeface="Comic Sans MS" panose="030F0702030302020204" pitchFamily="66" charset="0"/>
              </a:rPr>
              <a:t>-insert()</a:t>
            </a:r>
          </a:p>
          <a:p>
            <a:pPr marL="0" indent="0">
              <a:buNone/>
            </a:pPr>
            <a:r>
              <a:rPr lang="en-US" dirty="0">
                <a:latin typeface="Comic Sans MS" panose="030F0702030302020204" pitchFamily="66" charset="0"/>
              </a:rPr>
              <a:t>-insertOne()</a:t>
            </a:r>
          </a:p>
          <a:p>
            <a:pPr marL="0" indent="0">
              <a:buNone/>
            </a:pPr>
            <a:r>
              <a:rPr lang="en-US" dirty="0">
                <a:latin typeface="Comic Sans MS" panose="030F0702030302020204" pitchFamily="66" charset="0"/>
              </a:rPr>
              <a:t>-insertMany()</a:t>
            </a:r>
          </a:p>
          <a:p>
            <a:pPr marL="0" indent="0">
              <a:buNone/>
            </a:pPr>
            <a:r>
              <a:rPr lang="en-IN" b="1" dirty="0">
                <a:latin typeface="Comic Sans MS" panose="030F0702030302020204" pitchFamily="66" charset="0"/>
              </a:rPr>
              <a:t>Key points:</a:t>
            </a:r>
          </a:p>
          <a:p>
            <a:pPr marL="0" indent="0">
              <a:buNone/>
            </a:pPr>
            <a:r>
              <a:rPr lang="en-IN" dirty="0">
                <a:latin typeface="Comic Sans MS" panose="030F0702030302020204" pitchFamily="66" charset="0"/>
              </a:rPr>
              <a:t>-If the inserted document is missing the _id field , the mangoDB driver will automatically</a:t>
            </a:r>
          </a:p>
          <a:p>
            <a:pPr marL="0" indent="0">
              <a:buNone/>
            </a:pPr>
            <a:r>
              <a:rPr lang="en-IN" dirty="0">
                <a:latin typeface="Comic Sans MS" panose="030F0702030302020204" pitchFamily="66" charset="0"/>
              </a:rPr>
              <a:t>Generate an ObjectId(type) for the _id field.</a:t>
            </a:r>
          </a:p>
          <a:p>
            <a:pPr marL="0" indent="0">
              <a:buNone/>
            </a:pPr>
            <a:r>
              <a:rPr lang="en-IN" dirty="0">
                <a:latin typeface="Comic Sans MS" panose="030F0702030302020204" pitchFamily="66" charset="0"/>
              </a:rPr>
              <a:t>-The atomicity of an insert operation is the single document.</a:t>
            </a:r>
          </a:p>
        </p:txBody>
      </p:sp>
      <p:sp>
        <p:nvSpPr>
          <p:cNvPr id="11" name="Slide Number Placeholder 10">
            <a:extLst>
              <a:ext uri="{FF2B5EF4-FFF2-40B4-BE49-F238E27FC236}">
                <a16:creationId xmlns:a16="http://schemas.microsoft.com/office/drawing/2014/main" id="{C85F3C0D-1A7F-2C97-30B2-0E0B43F254E1}"/>
              </a:ext>
            </a:extLst>
          </p:cNvPr>
          <p:cNvSpPr>
            <a:spLocks noGrp="1"/>
          </p:cNvSpPr>
          <p:nvPr>
            <p:ph type="sldNum" sz="quarter" idx="12"/>
          </p:nvPr>
        </p:nvSpPr>
        <p:spPr/>
        <p:txBody>
          <a:bodyPr/>
          <a:lstStyle/>
          <a:p>
            <a:fld id="{5EA792F7-1D9E-4C7E-A103-E8EDFDC2691E}" type="slidenum">
              <a:rPr lang="en-US" smtClean="0"/>
              <a:pPr/>
              <a:t>20</a:t>
            </a:fld>
            <a:endParaRPr lang="en-US" dirty="0"/>
          </a:p>
        </p:txBody>
      </p:sp>
    </p:spTree>
    <p:extLst>
      <p:ext uri="{BB962C8B-B14F-4D97-AF65-F5344CB8AC3E}">
        <p14:creationId xmlns:p14="http://schemas.microsoft.com/office/powerpoint/2010/main" val="1809106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55D6FC-5C57-005F-31E8-9F98DD3AEA8A}"/>
              </a:ext>
            </a:extLst>
          </p:cNvPr>
          <p:cNvSpPr>
            <a:spLocks noGrp="1"/>
          </p:cNvSpPr>
          <p:nvPr>
            <p:ph type="body" sz="quarter" idx="18"/>
          </p:nvPr>
        </p:nvSpPr>
        <p:spPr>
          <a:xfrm>
            <a:off x="1172817" y="1091104"/>
            <a:ext cx="9173818" cy="5080744"/>
          </a:xfrm>
        </p:spPr>
        <p:txBody>
          <a:bodyPr/>
          <a:lstStyle/>
          <a:p>
            <a:r>
              <a:rPr lang="en-IN" b="1" dirty="0">
                <a:latin typeface="Comic Sans MS" panose="030F0702030302020204" pitchFamily="66" charset="0"/>
              </a:rPr>
              <a:t>insertOne():</a:t>
            </a:r>
          </a:p>
          <a:p>
            <a:pPr marL="0" indent="0">
              <a:buNone/>
            </a:pPr>
            <a:r>
              <a:rPr lang="en-US" dirty="0">
                <a:solidFill>
                  <a:schemeClr val="accent1">
                    <a:lumMod val="40000"/>
                    <a:lumOff val="60000"/>
                  </a:schemeClr>
                </a:solidFill>
                <a:latin typeface="Comic Sans MS" panose="030F0702030302020204" pitchFamily="66" charset="0"/>
              </a:rPr>
              <a:t>db.products.insertOne({name:"cake",flavour:"cream n cookie",price:800,ratings:5});</a:t>
            </a:r>
            <a:endParaRPr lang="en-IN" dirty="0">
              <a:solidFill>
                <a:schemeClr val="accent1">
                  <a:lumMod val="40000"/>
                  <a:lumOff val="60000"/>
                </a:schemeClr>
              </a:solidFill>
              <a:latin typeface="Comic Sans MS" panose="030F0702030302020204" pitchFamily="66" charset="0"/>
            </a:endParaRPr>
          </a:p>
        </p:txBody>
      </p:sp>
      <p:sp>
        <p:nvSpPr>
          <p:cNvPr id="11" name="Slide Number Placeholder 10">
            <a:extLst>
              <a:ext uri="{FF2B5EF4-FFF2-40B4-BE49-F238E27FC236}">
                <a16:creationId xmlns:a16="http://schemas.microsoft.com/office/drawing/2014/main" id="{C8526764-82AB-A623-B192-B69042096ADC}"/>
              </a:ext>
            </a:extLst>
          </p:cNvPr>
          <p:cNvSpPr>
            <a:spLocks noGrp="1"/>
          </p:cNvSpPr>
          <p:nvPr>
            <p:ph type="sldNum" sz="quarter" idx="12"/>
          </p:nvPr>
        </p:nvSpPr>
        <p:spPr/>
        <p:txBody>
          <a:bodyPr/>
          <a:lstStyle/>
          <a:p>
            <a:fld id="{5EA792F7-1D9E-4C7E-A103-E8EDFDC2691E}" type="slidenum">
              <a:rPr lang="en-US" smtClean="0"/>
              <a:pPr/>
              <a:t>21</a:t>
            </a:fld>
            <a:endParaRPr lang="en-US" dirty="0"/>
          </a:p>
        </p:txBody>
      </p:sp>
      <p:sp>
        <p:nvSpPr>
          <p:cNvPr id="12" name="TextBox 11">
            <a:extLst>
              <a:ext uri="{FF2B5EF4-FFF2-40B4-BE49-F238E27FC236}">
                <a16:creationId xmlns:a16="http://schemas.microsoft.com/office/drawing/2014/main" id="{9AB9AF57-A9B6-DF10-11DA-676CF3424595}"/>
              </a:ext>
            </a:extLst>
          </p:cNvPr>
          <p:cNvSpPr txBox="1"/>
          <p:nvPr/>
        </p:nvSpPr>
        <p:spPr>
          <a:xfrm>
            <a:off x="1061830" y="2637563"/>
            <a:ext cx="10129631" cy="923330"/>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Comic Sans MS" panose="030F0702030302020204" pitchFamily="66" charset="0"/>
              </a:rPr>
              <a:t>insertMany():</a:t>
            </a:r>
          </a:p>
          <a:p>
            <a:r>
              <a:rPr lang="en-IN" dirty="0">
                <a:solidFill>
                  <a:schemeClr val="accent1">
                    <a:lumMod val="40000"/>
                    <a:lumOff val="60000"/>
                  </a:schemeClr>
                </a:solidFill>
                <a:latin typeface="Comic Sans MS" panose="030F0702030302020204" pitchFamily="66" charset="0"/>
              </a:rPr>
              <a:t>db.products.insertMany([{name:"pastry",flavour:"butterscotch",price:80,ratings:4.8},{name:"pastry",flavour:"mango",price:50,ratings:4.2}]);</a:t>
            </a:r>
          </a:p>
        </p:txBody>
      </p:sp>
    </p:spTree>
    <p:extLst>
      <p:ext uri="{BB962C8B-B14F-4D97-AF65-F5344CB8AC3E}">
        <p14:creationId xmlns:p14="http://schemas.microsoft.com/office/powerpoint/2010/main" val="132013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EEB8E1-26A9-6514-D5C0-11E70233E7B1}"/>
              </a:ext>
            </a:extLst>
          </p:cNvPr>
          <p:cNvSpPr>
            <a:spLocks noGrp="1"/>
          </p:cNvSpPr>
          <p:nvPr>
            <p:ph type="body" sz="quarter" idx="14"/>
          </p:nvPr>
        </p:nvSpPr>
        <p:spPr>
          <a:xfrm>
            <a:off x="470103" y="1652337"/>
            <a:ext cx="11016044" cy="4054049"/>
          </a:xfrm>
        </p:spPr>
        <p:txBody>
          <a:bodyPr>
            <a:normAutofit fontScale="92500" lnSpcReduction="20000"/>
          </a:bodyPr>
          <a:lstStyle/>
          <a:p>
            <a:r>
              <a:rPr lang="en-US" dirty="0">
                <a:latin typeface="Comic Sans MS" panose="030F0702030302020204" pitchFamily="66" charset="0"/>
              </a:rPr>
              <a:t>There are 2 methods to find and select data from a MongoDB collection, find() and findOne().</a:t>
            </a:r>
          </a:p>
          <a:p>
            <a:pPr marL="0" indent="0">
              <a:buNone/>
            </a:pPr>
            <a:r>
              <a:rPr lang="en-US" b="1" dirty="0">
                <a:latin typeface="Comic Sans MS" panose="030F0702030302020204" pitchFamily="66" charset="0"/>
              </a:rPr>
              <a:t>find()</a:t>
            </a:r>
          </a:p>
          <a:p>
            <a:r>
              <a:rPr lang="en-US" dirty="0">
                <a:latin typeface="Comic Sans MS" panose="030F0702030302020204" pitchFamily="66" charset="0"/>
              </a:rPr>
              <a:t>To select data from a collection in MongoDB, we can use the find() method.</a:t>
            </a:r>
          </a:p>
          <a:p>
            <a:endParaRPr lang="en-US" dirty="0">
              <a:latin typeface="Comic Sans MS" panose="030F0702030302020204" pitchFamily="66" charset="0"/>
            </a:endParaRPr>
          </a:p>
          <a:p>
            <a:r>
              <a:rPr lang="en-US" dirty="0">
                <a:latin typeface="Comic Sans MS" panose="030F0702030302020204" pitchFamily="66" charset="0"/>
              </a:rPr>
              <a:t>This method accepts a query object. If left empty, all documents will be returned.</a:t>
            </a:r>
          </a:p>
          <a:p>
            <a:r>
              <a:rPr lang="en-IN" b="1" dirty="0">
                <a:latin typeface="Comic Sans MS" panose="030F0702030302020204" pitchFamily="66" charset="0"/>
              </a:rPr>
              <a:t>Example: </a:t>
            </a:r>
            <a:r>
              <a:rPr lang="en-IN" b="1" dirty="0">
                <a:solidFill>
                  <a:schemeClr val="accent1">
                    <a:lumMod val="20000"/>
                    <a:lumOff val="80000"/>
                  </a:schemeClr>
                </a:solidFill>
                <a:latin typeface="Comic Sans MS" panose="030F0702030302020204" pitchFamily="66" charset="0"/>
              </a:rPr>
              <a:t>db.posts.find()</a:t>
            </a:r>
          </a:p>
          <a:p>
            <a:r>
              <a:rPr lang="en-US" b="1" dirty="0">
                <a:solidFill>
                  <a:schemeClr val="accent1">
                    <a:lumMod val="20000"/>
                    <a:lumOff val="80000"/>
                  </a:schemeClr>
                </a:solidFill>
                <a:latin typeface="Comic Sans MS" panose="030F0702030302020204" pitchFamily="66" charset="0"/>
              </a:rPr>
              <a:t>findOne()</a:t>
            </a:r>
          </a:p>
          <a:p>
            <a:r>
              <a:rPr lang="en-US" dirty="0">
                <a:solidFill>
                  <a:schemeClr val="accent1">
                    <a:lumMod val="20000"/>
                    <a:lumOff val="80000"/>
                  </a:schemeClr>
                </a:solidFill>
                <a:latin typeface="Comic Sans MS" panose="030F0702030302020204" pitchFamily="66" charset="0"/>
              </a:rPr>
              <a:t>To select only one document, we can use the findOne() method.</a:t>
            </a:r>
          </a:p>
          <a:p>
            <a:endParaRPr lang="en-US" dirty="0">
              <a:solidFill>
                <a:schemeClr val="accent1">
                  <a:lumMod val="20000"/>
                  <a:lumOff val="80000"/>
                </a:schemeClr>
              </a:solidFill>
              <a:latin typeface="Comic Sans MS" panose="030F0702030302020204" pitchFamily="66" charset="0"/>
            </a:endParaRPr>
          </a:p>
          <a:p>
            <a:r>
              <a:rPr lang="en-US" dirty="0">
                <a:solidFill>
                  <a:schemeClr val="accent1">
                    <a:lumMod val="20000"/>
                    <a:lumOff val="80000"/>
                  </a:schemeClr>
                </a:solidFill>
                <a:latin typeface="Comic Sans MS" panose="030F0702030302020204" pitchFamily="66" charset="0"/>
              </a:rPr>
              <a:t>This method accepts a query object. If left empty, it will return the first document it finds.</a:t>
            </a:r>
          </a:p>
          <a:p>
            <a:endParaRPr lang="en-US" b="1" dirty="0">
              <a:solidFill>
                <a:schemeClr val="accent1">
                  <a:lumMod val="20000"/>
                  <a:lumOff val="80000"/>
                </a:schemeClr>
              </a:solidFill>
              <a:latin typeface="Comic Sans MS" panose="030F0702030302020204" pitchFamily="66" charset="0"/>
            </a:endParaRPr>
          </a:p>
          <a:p>
            <a:r>
              <a:rPr lang="en-US" b="1" dirty="0">
                <a:solidFill>
                  <a:schemeClr val="accent1">
                    <a:lumMod val="20000"/>
                    <a:lumOff val="80000"/>
                  </a:schemeClr>
                </a:solidFill>
                <a:latin typeface="Comic Sans MS" panose="030F0702030302020204" pitchFamily="66" charset="0"/>
              </a:rPr>
              <a:t>Note: </a:t>
            </a:r>
            <a:r>
              <a:rPr lang="en-US" dirty="0">
                <a:solidFill>
                  <a:schemeClr val="accent1">
                    <a:lumMod val="20000"/>
                    <a:lumOff val="80000"/>
                  </a:schemeClr>
                </a:solidFill>
                <a:latin typeface="Comic Sans MS" panose="030F0702030302020204" pitchFamily="66" charset="0"/>
              </a:rPr>
              <a:t>This method only returns the first match it finds.</a:t>
            </a:r>
          </a:p>
          <a:p>
            <a:r>
              <a:rPr lang="en-US" b="1" dirty="0">
                <a:solidFill>
                  <a:schemeClr val="accent1">
                    <a:lumMod val="20000"/>
                    <a:lumOff val="80000"/>
                  </a:schemeClr>
                </a:solidFill>
                <a:latin typeface="Comic Sans MS" panose="030F0702030302020204" pitchFamily="66" charset="0"/>
              </a:rPr>
              <a:t>Example: db.products.find();</a:t>
            </a:r>
          </a:p>
          <a:p>
            <a:endParaRPr lang="en-IN" b="1" dirty="0">
              <a:solidFill>
                <a:schemeClr val="accent1">
                  <a:lumMod val="20000"/>
                  <a:lumOff val="80000"/>
                </a:schemeClr>
              </a:solidFill>
            </a:endParaRPr>
          </a:p>
        </p:txBody>
      </p:sp>
      <p:sp>
        <p:nvSpPr>
          <p:cNvPr id="5" name="Text Placeholder 4">
            <a:extLst>
              <a:ext uri="{FF2B5EF4-FFF2-40B4-BE49-F238E27FC236}">
                <a16:creationId xmlns:a16="http://schemas.microsoft.com/office/drawing/2014/main" id="{F63FFFBC-A708-3474-6E09-7638ACD6C55B}"/>
              </a:ext>
            </a:extLst>
          </p:cNvPr>
          <p:cNvSpPr>
            <a:spLocks noGrp="1"/>
          </p:cNvSpPr>
          <p:nvPr>
            <p:ph type="body" sz="quarter" idx="15"/>
          </p:nvPr>
        </p:nvSpPr>
        <p:spPr>
          <a:xfrm>
            <a:off x="4328896" y="443503"/>
            <a:ext cx="3534208" cy="518874"/>
          </a:xfrm>
        </p:spPr>
        <p:txBody>
          <a:bodyPr>
            <a:normAutofit fontScale="92500"/>
          </a:bodyPr>
          <a:lstStyle/>
          <a:p>
            <a:r>
              <a:rPr lang="en-IN" dirty="0">
                <a:latin typeface="Comic Sans MS" panose="030F0702030302020204" pitchFamily="66" charset="0"/>
              </a:rPr>
              <a:t>The FIND Command</a:t>
            </a:r>
          </a:p>
        </p:txBody>
      </p:sp>
      <p:sp>
        <p:nvSpPr>
          <p:cNvPr id="11" name="Slide Number Placeholder 10">
            <a:extLst>
              <a:ext uri="{FF2B5EF4-FFF2-40B4-BE49-F238E27FC236}">
                <a16:creationId xmlns:a16="http://schemas.microsoft.com/office/drawing/2014/main" id="{8E84EFC8-3F10-1B56-01DE-0CCCA81D6B20}"/>
              </a:ext>
            </a:extLst>
          </p:cNvPr>
          <p:cNvSpPr>
            <a:spLocks noGrp="1"/>
          </p:cNvSpPr>
          <p:nvPr>
            <p:ph type="sldNum" sz="quarter" idx="12"/>
          </p:nvPr>
        </p:nvSpPr>
        <p:spPr/>
        <p:txBody>
          <a:bodyPr/>
          <a:lstStyle/>
          <a:p>
            <a:fld id="{5EA792F7-1D9E-4C7E-A103-E8EDFDC2691E}" type="slidenum">
              <a:rPr lang="en-US" smtClean="0"/>
              <a:pPr/>
              <a:t>22</a:t>
            </a:fld>
            <a:endParaRPr lang="en-US" dirty="0"/>
          </a:p>
        </p:txBody>
      </p:sp>
    </p:spTree>
    <p:extLst>
      <p:ext uri="{BB962C8B-B14F-4D97-AF65-F5344CB8AC3E}">
        <p14:creationId xmlns:p14="http://schemas.microsoft.com/office/powerpoint/2010/main" val="180769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0F2235C-9859-4EFC-CC23-9B0221FCFFF0}"/>
              </a:ext>
            </a:extLst>
          </p:cNvPr>
          <p:cNvSpPr>
            <a:spLocks noGrp="1"/>
          </p:cNvSpPr>
          <p:nvPr>
            <p:ph type="body" sz="quarter" idx="18"/>
          </p:nvPr>
        </p:nvSpPr>
        <p:spPr>
          <a:xfrm>
            <a:off x="437147" y="2009684"/>
            <a:ext cx="11053011" cy="3295650"/>
          </a:xfrm>
        </p:spPr>
        <p:txBody>
          <a:bodyPr>
            <a:normAutofit/>
          </a:bodyPr>
          <a:lstStyle/>
          <a:p>
            <a:r>
              <a:rPr lang="en-IN" b="1" dirty="0">
                <a:latin typeface="Comic Sans MS" panose="030F0702030302020204" pitchFamily="66" charset="0"/>
              </a:rPr>
              <a:t>Few more examples:</a:t>
            </a:r>
          </a:p>
          <a:p>
            <a:pPr marL="0" indent="0">
              <a:buNone/>
            </a:pPr>
            <a:r>
              <a:rPr lang="en-IN" b="1" dirty="0">
                <a:solidFill>
                  <a:schemeClr val="accent1">
                    <a:lumMod val="40000"/>
                    <a:lumOff val="60000"/>
                  </a:schemeClr>
                </a:solidFill>
                <a:latin typeface="Comic Sans MS" panose="030F0702030302020204" pitchFamily="66" charset="0"/>
              </a:rPr>
              <a:t>db.products.findOne();</a:t>
            </a:r>
          </a:p>
          <a:p>
            <a:pPr marL="0" indent="0">
              <a:buNone/>
            </a:pPr>
            <a:endParaRPr lang="en-IN" b="1" dirty="0">
              <a:latin typeface="Comic Sans MS" panose="030F0702030302020204" pitchFamily="66" charset="0"/>
            </a:endParaRPr>
          </a:p>
          <a:p>
            <a:r>
              <a:rPr lang="en-US" b="1" dirty="0">
                <a:latin typeface="Comic Sans MS" panose="030F0702030302020204" pitchFamily="66" charset="0"/>
              </a:rPr>
              <a:t>We use a 1 to include a field and 0 to exclude a field.</a:t>
            </a:r>
          </a:p>
          <a:p>
            <a:endParaRPr lang="en-US" b="1" dirty="0">
              <a:latin typeface="Comic Sans MS" panose="030F0702030302020204" pitchFamily="66" charset="0"/>
            </a:endParaRPr>
          </a:p>
          <a:p>
            <a:r>
              <a:rPr lang="en-US" b="1" dirty="0">
                <a:latin typeface="Comic Sans MS" panose="030F0702030302020204" pitchFamily="66" charset="0"/>
              </a:rPr>
              <a:t>Example</a:t>
            </a:r>
          </a:p>
          <a:p>
            <a:r>
              <a:rPr lang="en-US" dirty="0">
                <a:latin typeface="Comic Sans MS" panose="030F0702030302020204" pitchFamily="66" charset="0"/>
              </a:rPr>
              <a:t>This time, let's exclude the _id field.</a:t>
            </a:r>
          </a:p>
          <a:p>
            <a:r>
              <a:rPr lang="en-US" b="1" dirty="0">
                <a:solidFill>
                  <a:schemeClr val="accent1">
                    <a:lumMod val="40000"/>
                    <a:lumOff val="60000"/>
                  </a:schemeClr>
                </a:solidFill>
                <a:latin typeface="Comic Sans MS" panose="030F0702030302020204" pitchFamily="66" charset="0"/>
              </a:rPr>
              <a:t>db.products.find({},{_id:0,name:"pastry"});</a:t>
            </a:r>
          </a:p>
        </p:txBody>
      </p:sp>
      <p:sp>
        <p:nvSpPr>
          <p:cNvPr id="11" name="Slide Number Placeholder 10">
            <a:extLst>
              <a:ext uri="{FF2B5EF4-FFF2-40B4-BE49-F238E27FC236}">
                <a16:creationId xmlns:a16="http://schemas.microsoft.com/office/drawing/2014/main" id="{320B038B-674D-2967-18EF-0256E0336FC6}"/>
              </a:ext>
            </a:extLst>
          </p:cNvPr>
          <p:cNvSpPr>
            <a:spLocks noGrp="1"/>
          </p:cNvSpPr>
          <p:nvPr>
            <p:ph type="sldNum" sz="quarter" idx="12"/>
          </p:nvPr>
        </p:nvSpPr>
        <p:spPr/>
        <p:txBody>
          <a:bodyPr/>
          <a:lstStyle/>
          <a:p>
            <a:fld id="{5EA792F7-1D9E-4C7E-A103-E8EDFDC2691E}" type="slidenum">
              <a:rPr lang="en-US" smtClean="0"/>
              <a:pPr/>
              <a:t>23</a:t>
            </a:fld>
            <a:endParaRPr lang="en-US" dirty="0"/>
          </a:p>
        </p:txBody>
      </p:sp>
    </p:spTree>
    <p:extLst>
      <p:ext uri="{BB962C8B-B14F-4D97-AF65-F5344CB8AC3E}">
        <p14:creationId xmlns:p14="http://schemas.microsoft.com/office/powerpoint/2010/main" val="3268567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1A24C47-ACE0-F819-3991-3977AA1AE6F6}"/>
              </a:ext>
            </a:extLst>
          </p:cNvPr>
          <p:cNvSpPr>
            <a:spLocks noGrp="1"/>
          </p:cNvSpPr>
          <p:nvPr>
            <p:ph type="body" sz="quarter" idx="17"/>
          </p:nvPr>
        </p:nvSpPr>
        <p:spPr>
          <a:xfrm>
            <a:off x="4619192" y="475082"/>
            <a:ext cx="3534208" cy="518874"/>
          </a:xfrm>
        </p:spPr>
        <p:txBody>
          <a:bodyPr>
            <a:normAutofit fontScale="77500" lnSpcReduction="20000"/>
          </a:bodyPr>
          <a:lstStyle/>
          <a:p>
            <a:r>
              <a:rPr lang="en-IN" dirty="0">
                <a:latin typeface="Comic Sans MS" panose="030F0702030302020204" pitchFamily="66" charset="0"/>
              </a:rPr>
              <a:t>The UPDATE Command</a:t>
            </a:r>
          </a:p>
        </p:txBody>
      </p:sp>
      <p:sp>
        <p:nvSpPr>
          <p:cNvPr id="8" name="Text Placeholder 7">
            <a:extLst>
              <a:ext uri="{FF2B5EF4-FFF2-40B4-BE49-F238E27FC236}">
                <a16:creationId xmlns:a16="http://schemas.microsoft.com/office/drawing/2014/main" id="{27D6F7E4-79D0-7797-8297-C81528AEBF4F}"/>
              </a:ext>
            </a:extLst>
          </p:cNvPr>
          <p:cNvSpPr>
            <a:spLocks noGrp="1"/>
          </p:cNvSpPr>
          <p:nvPr>
            <p:ph type="body" sz="quarter" idx="18"/>
          </p:nvPr>
        </p:nvSpPr>
        <p:spPr>
          <a:xfrm>
            <a:off x="838200" y="1203158"/>
            <a:ext cx="10870945" cy="4503228"/>
          </a:xfrm>
        </p:spPr>
        <p:txBody>
          <a:bodyPr>
            <a:normAutofit/>
          </a:bodyPr>
          <a:lstStyle/>
          <a:p>
            <a:r>
              <a:rPr lang="en-US" b="1" dirty="0">
                <a:latin typeface="Comic Sans MS" panose="030F0702030302020204" pitchFamily="66" charset="0"/>
              </a:rPr>
              <a:t>Update Document</a:t>
            </a:r>
          </a:p>
          <a:p>
            <a:r>
              <a:rPr lang="en-US" dirty="0">
                <a:latin typeface="Comic Sans MS" panose="030F0702030302020204" pitchFamily="66" charset="0"/>
              </a:rPr>
              <a:t>To update an existing document we can use the updateOne() or updateMany() methods.</a:t>
            </a:r>
          </a:p>
          <a:p>
            <a:endParaRPr lang="en-US" dirty="0">
              <a:latin typeface="Comic Sans MS" panose="030F0702030302020204" pitchFamily="66" charset="0"/>
            </a:endParaRPr>
          </a:p>
          <a:p>
            <a:r>
              <a:rPr lang="en-US" dirty="0">
                <a:latin typeface="Comic Sans MS" panose="030F0702030302020204" pitchFamily="66" charset="0"/>
              </a:rPr>
              <a:t>The first parameter is a query object to define which document or documents should be updated.</a:t>
            </a:r>
          </a:p>
          <a:p>
            <a:endParaRPr lang="en-US" dirty="0">
              <a:latin typeface="Comic Sans MS" panose="030F0702030302020204" pitchFamily="66" charset="0"/>
            </a:endParaRPr>
          </a:p>
          <a:p>
            <a:r>
              <a:rPr lang="en-US" dirty="0">
                <a:latin typeface="Comic Sans MS" panose="030F0702030302020204" pitchFamily="66" charset="0"/>
              </a:rPr>
              <a:t>The second parameter is an object defining the updated data.</a:t>
            </a:r>
          </a:p>
          <a:p>
            <a:r>
              <a:rPr lang="en-US" b="1" dirty="0">
                <a:latin typeface="Comic Sans MS" panose="030F0702030302020204" pitchFamily="66" charset="0"/>
              </a:rPr>
              <a:t>updateOne()</a:t>
            </a:r>
          </a:p>
          <a:p>
            <a:r>
              <a:rPr lang="en-US" dirty="0">
                <a:latin typeface="Comic Sans MS" panose="030F0702030302020204" pitchFamily="66" charset="0"/>
              </a:rPr>
              <a:t>The updateOne() method will update the first document that is found matching the provided query.</a:t>
            </a:r>
          </a:p>
          <a:p>
            <a:r>
              <a:rPr lang="en-US" dirty="0">
                <a:latin typeface="Comic Sans MS" panose="030F0702030302020204" pitchFamily="66" charset="0"/>
              </a:rPr>
              <a:t>the "like" count for the post with the title of "Post Title 1":</a:t>
            </a:r>
          </a:p>
          <a:p>
            <a:endParaRPr lang="en-US" dirty="0">
              <a:latin typeface="Comic Sans MS" panose="030F0702030302020204" pitchFamily="66" charset="0"/>
            </a:endParaRPr>
          </a:p>
          <a:p>
            <a:r>
              <a:rPr lang="en-US" b="1" dirty="0">
                <a:latin typeface="Comic Sans MS" panose="030F0702030302020204" pitchFamily="66" charset="0"/>
              </a:rPr>
              <a:t>Example:</a:t>
            </a:r>
          </a:p>
        </p:txBody>
      </p:sp>
      <p:sp>
        <p:nvSpPr>
          <p:cNvPr id="11" name="Slide Number Placeholder 10">
            <a:extLst>
              <a:ext uri="{FF2B5EF4-FFF2-40B4-BE49-F238E27FC236}">
                <a16:creationId xmlns:a16="http://schemas.microsoft.com/office/drawing/2014/main" id="{67ED81C9-F1EB-52F5-3EE0-9E85C3EB02BA}"/>
              </a:ext>
            </a:extLst>
          </p:cNvPr>
          <p:cNvSpPr>
            <a:spLocks noGrp="1"/>
          </p:cNvSpPr>
          <p:nvPr>
            <p:ph type="sldNum" sz="quarter" idx="12"/>
          </p:nvPr>
        </p:nvSpPr>
        <p:spPr/>
        <p:txBody>
          <a:bodyPr/>
          <a:lstStyle/>
          <a:p>
            <a:fld id="{5EA792F7-1D9E-4C7E-A103-E8EDFDC2691E}" type="slidenum">
              <a:rPr lang="en-US" smtClean="0"/>
              <a:pPr/>
              <a:t>24</a:t>
            </a:fld>
            <a:endParaRPr lang="en-US" dirty="0"/>
          </a:p>
        </p:txBody>
      </p:sp>
    </p:spTree>
    <p:extLst>
      <p:ext uri="{BB962C8B-B14F-4D97-AF65-F5344CB8AC3E}">
        <p14:creationId xmlns:p14="http://schemas.microsoft.com/office/powerpoint/2010/main" val="624495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9F0DA25-C3E2-9EE2-FAE4-A603B37FA9DC}"/>
              </a:ext>
            </a:extLst>
          </p:cNvPr>
          <p:cNvSpPr>
            <a:spLocks noGrp="1"/>
          </p:cNvSpPr>
          <p:nvPr>
            <p:ph type="body" sz="quarter" idx="18"/>
          </p:nvPr>
        </p:nvSpPr>
        <p:spPr>
          <a:xfrm>
            <a:off x="176463" y="1668379"/>
            <a:ext cx="11532682" cy="4038007"/>
          </a:xfrm>
        </p:spPr>
        <p:txBody>
          <a:bodyPr>
            <a:normAutofit/>
          </a:bodyPr>
          <a:lstStyle/>
          <a:p>
            <a:pPr marL="0" indent="0">
              <a:buNone/>
            </a:pPr>
            <a:endParaRPr lang="en-US" dirty="0">
              <a:latin typeface="Comic Sans MS" panose="030F0702030302020204" pitchFamily="66" charset="0"/>
            </a:endParaRPr>
          </a:p>
          <a:p>
            <a:r>
              <a:rPr lang="en-US" b="1" dirty="0">
                <a:latin typeface="Comic Sans MS" panose="030F0702030302020204" pitchFamily="66" charset="0"/>
              </a:rPr>
              <a:t>Example</a:t>
            </a:r>
          </a:p>
          <a:p>
            <a:r>
              <a:rPr lang="en-US" b="1" dirty="0">
                <a:solidFill>
                  <a:schemeClr val="accent1">
                    <a:lumMod val="40000"/>
                    <a:lumOff val="60000"/>
                  </a:schemeClr>
                </a:solidFill>
                <a:latin typeface="Comic Sans MS" panose="030F0702030302020204" pitchFamily="66" charset="0"/>
              </a:rPr>
              <a:t>db.products.updateOne({name:"cheesecake"},{$set:{flavour:"choco lava",price:750},$currentDate:{lastModified:true}})</a:t>
            </a:r>
          </a:p>
          <a:p>
            <a:r>
              <a:rPr lang="en-US" b="1" dirty="0">
                <a:latin typeface="Comic Sans MS" panose="030F0702030302020204" pitchFamily="66" charset="0"/>
              </a:rPr>
              <a:t>updateMany()</a:t>
            </a:r>
          </a:p>
          <a:p>
            <a:r>
              <a:rPr lang="en-US" dirty="0">
                <a:latin typeface="Comic Sans MS" panose="030F0702030302020204" pitchFamily="66" charset="0"/>
              </a:rPr>
              <a:t>The updateMany() method will update all documents that match the provided query.</a:t>
            </a:r>
          </a:p>
          <a:p>
            <a:endParaRPr lang="en-US" dirty="0">
              <a:latin typeface="Comic Sans MS" panose="030F0702030302020204" pitchFamily="66" charset="0"/>
            </a:endParaRPr>
          </a:p>
          <a:p>
            <a:r>
              <a:rPr lang="en-US" b="1" dirty="0">
                <a:latin typeface="Comic Sans MS" panose="030F0702030302020204" pitchFamily="66" charset="0"/>
              </a:rPr>
              <a:t>Example:</a:t>
            </a:r>
          </a:p>
          <a:p>
            <a:r>
              <a:rPr lang="en-US" b="1" dirty="0">
                <a:solidFill>
                  <a:schemeClr val="accent1">
                    <a:lumMod val="40000"/>
                    <a:lumOff val="60000"/>
                  </a:schemeClr>
                </a:solidFill>
                <a:latin typeface="Comic Sans MS" panose="030F0702030302020204" pitchFamily="66" charset="0"/>
              </a:rPr>
              <a:t>db.products.updateMany({ratings:5},{$set:{reviews:"Best"}});</a:t>
            </a:r>
          </a:p>
        </p:txBody>
      </p:sp>
      <p:sp>
        <p:nvSpPr>
          <p:cNvPr id="11" name="Slide Number Placeholder 10">
            <a:extLst>
              <a:ext uri="{FF2B5EF4-FFF2-40B4-BE49-F238E27FC236}">
                <a16:creationId xmlns:a16="http://schemas.microsoft.com/office/drawing/2014/main" id="{F5E774BC-476B-2B7B-B631-9405E46AE5F8}"/>
              </a:ext>
            </a:extLst>
          </p:cNvPr>
          <p:cNvSpPr>
            <a:spLocks noGrp="1"/>
          </p:cNvSpPr>
          <p:nvPr>
            <p:ph type="sldNum" sz="quarter" idx="12"/>
          </p:nvPr>
        </p:nvSpPr>
        <p:spPr/>
        <p:txBody>
          <a:bodyPr/>
          <a:lstStyle/>
          <a:p>
            <a:fld id="{5EA792F7-1D9E-4C7E-A103-E8EDFDC2691E}" type="slidenum">
              <a:rPr lang="en-US" smtClean="0"/>
              <a:pPr/>
              <a:t>25</a:t>
            </a:fld>
            <a:endParaRPr lang="en-US" dirty="0"/>
          </a:p>
        </p:txBody>
      </p:sp>
    </p:spTree>
    <p:extLst>
      <p:ext uri="{BB962C8B-B14F-4D97-AF65-F5344CB8AC3E}">
        <p14:creationId xmlns:p14="http://schemas.microsoft.com/office/powerpoint/2010/main" val="1977757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E58FC64-1C56-075E-A86E-AC3468CB2F83}"/>
              </a:ext>
            </a:extLst>
          </p:cNvPr>
          <p:cNvSpPr>
            <a:spLocks noGrp="1"/>
          </p:cNvSpPr>
          <p:nvPr>
            <p:ph type="body" sz="quarter" idx="17"/>
          </p:nvPr>
        </p:nvSpPr>
        <p:spPr>
          <a:xfrm>
            <a:off x="3861354" y="556321"/>
            <a:ext cx="3534208" cy="518874"/>
          </a:xfrm>
        </p:spPr>
        <p:txBody>
          <a:bodyPr>
            <a:normAutofit fontScale="77500" lnSpcReduction="20000"/>
          </a:bodyPr>
          <a:lstStyle/>
          <a:p>
            <a:r>
              <a:rPr lang="en-IN" dirty="0">
                <a:latin typeface="Comic Sans MS" panose="030F0702030302020204" pitchFamily="66" charset="0"/>
              </a:rPr>
              <a:t>The DELETE Command.</a:t>
            </a:r>
          </a:p>
        </p:txBody>
      </p:sp>
      <p:sp>
        <p:nvSpPr>
          <p:cNvPr id="8" name="Text Placeholder 7">
            <a:extLst>
              <a:ext uri="{FF2B5EF4-FFF2-40B4-BE49-F238E27FC236}">
                <a16:creationId xmlns:a16="http://schemas.microsoft.com/office/drawing/2014/main" id="{72808CBE-9C74-E964-570B-04A85C7F17EB}"/>
              </a:ext>
            </a:extLst>
          </p:cNvPr>
          <p:cNvSpPr>
            <a:spLocks noGrp="1"/>
          </p:cNvSpPr>
          <p:nvPr>
            <p:ph type="body" sz="quarter" idx="18"/>
          </p:nvPr>
        </p:nvSpPr>
        <p:spPr>
          <a:xfrm>
            <a:off x="715617" y="1152939"/>
            <a:ext cx="10993528" cy="4553447"/>
          </a:xfrm>
        </p:spPr>
        <p:txBody>
          <a:bodyPr/>
          <a:lstStyle/>
          <a:p>
            <a:r>
              <a:rPr lang="en-US" dirty="0">
                <a:latin typeface="Comic Sans MS" panose="030F0702030302020204" pitchFamily="66" charset="0"/>
              </a:rPr>
              <a:t>We can delete documents by using the methods deleteOne() or deleteMany().</a:t>
            </a:r>
          </a:p>
          <a:p>
            <a:r>
              <a:rPr lang="en-US" dirty="0">
                <a:latin typeface="Comic Sans MS" panose="030F0702030302020204" pitchFamily="66" charset="0"/>
              </a:rPr>
              <a:t>These methods accept a query object. The matching documents will be deleted.</a:t>
            </a:r>
          </a:p>
          <a:p>
            <a:r>
              <a:rPr lang="en-US" b="1" dirty="0">
                <a:latin typeface="Comic Sans MS" panose="030F0702030302020204" pitchFamily="66" charset="0"/>
              </a:rPr>
              <a:t>deleteOne()</a:t>
            </a:r>
          </a:p>
          <a:p>
            <a:r>
              <a:rPr lang="en-US" dirty="0">
                <a:latin typeface="Comic Sans MS" panose="030F0702030302020204" pitchFamily="66" charset="0"/>
              </a:rPr>
              <a:t>The deleteOne() method will delete the first document that matches the query provided.</a:t>
            </a:r>
          </a:p>
          <a:p>
            <a:endParaRPr lang="en-US" dirty="0">
              <a:latin typeface="Comic Sans MS" panose="030F0702030302020204" pitchFamily="66" charset="0"/>
            </a:endParaRPr>
          </a:p>
          <a:p>
            <a:r>
              <a:rPr lang="en-US" b="1" dirty="0">
                <a:latin typeface="Comic Sans MS" panose="030F0702030302020204" pitchFamily="66" charset="0"/>
              </a:rPr>
              <a:t>Example</a:t>
            </a:r>
          </a:p>
          <a:p>
            <a:r>
              <a:rPr lang="en-US" b="1" dirty="0">
                <a:solidFill>
                  <a:schemeClr val="accent1">
                    <a:lumMod val="40000"/>
                    <a:lumOff val="60000"/>
                  </a:schemeClr>
                </a:solidFill>
                <a:latin typeface="Comic Sans MS" panose="030F0702030302020204" pitchFamily="66" charset="0"/>
              </a:rPr>
              <a:t>db.products.deleteOne({name:"cake",flavour:"vanilla"});</a:t>
            </a:r>
          </a:p>
          <a:p>
            <a:r>
              <a:rPr lang="en-US" b="1" dirty="0">
                <a:latin typeface="Comic Sans MS" panose="030F0702030302020204" pitchFamily="66" charset="0"/>
              </a:rPr>
              <a:t>deleteMany()</a:t>
            </a:r>
          </a:p>
          <a:p>
            <a:r>
              <a:rPr lang="en-US" dirty="0">
                <a:latin typeface="Comic Sans MS" panose="030F0702030302020204" pitchFamily="66" charset="0"/>
              </a:rPr>
              <a:t>The deleteMany() method will delete all documents that match the query provided.</a:t>
            </a:r>
          </a:p>
          <a:p>
            <a:endParaRPr lang="en-US" dirty="0">
              <a:latin typeface="Comic Sans MS" panose="030F0702030302020204" pitchFamily="66" charset="0"/>
            </a:endParaRPr>
          </a:p>
          <a:p>
            <a:r>
              <a:rPr lang="en-US" b="1" dirty="0">
                <a:latin typeface="Comic Sans MS" panose="030F0702030302020204" pitchFamily="66" charset="0"/>
              </a:rPr>
              <a:t>Example</a:t>
            </a:r>
          </a:p>
          <a:p>
            <a:r>
              <a:rPr lang="en-IN" b="1" dirty="0">
                <a:solidFill>
                  <a:schemeClr val="accent1">
                    <a:lumMod val="20000"/>
                    <a:lumOff val="80000"/>
                  </a:schemeClr>
                </a:solidFill>
                <a:latin typeface="Comic Sans MS" panose="030F0702030302020204" pitchFamily="66" charset="0"/>
              </a:rPr>
              <a:t>db.products.deleteMany({name:"cheesecake"});</a:t>
            </a:r>
          </a:p>
        </p:txBody>
      </p:sp>
      <p:sp>
        <p:nvSpPr>
          <p:cNvPr id="11" name="Slide Number Placeholder 10">
            <a:extLst>
              <a:ext uri="{FF2B5EF4-FFF2-40B4-BE49-F238E27FC236}">
                <a16:creationId xmlns:a16="http://schemas.microsoft.com/office/drawing/2014/main" id="{D0103003-3395-8055-E69D-AE336B797CD8}"/>
              </a:ext>
            </a:extLst>
          </p:cNvPr>
          <p:cNvSpPr>
            <a:spLocks noGrp="1"/>
          </p:cNvSpPr>
          <p:nvPr>
            <p:ph type="sldNum" sz="quarter" idx="12"/>
          </p:nvPr>
        </p:nvSpPr>
        <p:spPr/>
        <p:txBody>
          <a:bodyPr/>
          <a:lstStyle/>
          <a:p>
            <a:fld id="{5EA792F7-1D9E-4C7E-A103-E8EDFDC2691E}" type="slidenum">
              <a:rPr lang="en-US" smtClean="0"/>
              <a:pPr/>
              <a:t>26</a:t>
            </a:fld>
            <a:endParaRPr lang="en-US" dirty="0"/>
          </a:p>
        </p:txBody>
      </p:sp>
    </p:spTree>
    <p:extLst>
      <p:ext uri="{BB962C8B-B14F-4D97-AF65-F5344CB8AC3E}">
        <p14:creationId xmlns:p14="http://schemas.microsoft.com/office/powerpoint/2010/main" val="765456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09BA992-852F-B4B7-E5A2-E7B085027BF7}"/>
              </a:ext>
            </a:extLst>
          </p:cNvPr>
          <p:cNvSpPr>
            <a:spLocks noGrp="1"/>
          </p:cNvSpPr>
          <p:nvPr>
            <p:ph type="body" sz="quarter" idx="17"/>
          </p:nvPr>
        </p:nvSpPr>
        <p:spPr>
          <a:xfrm>
            <a:off x="4619192" y="584614"/>
            <a:ext cx="3534208" cy="518874"/>
          </a:xfrm>
        </p:spPr>
        <p:txBody>
          <a:bodyPr/>
          <a:lstStyle/>
          <a:p>
            <a:r>
              <a:rPr lang="en-IN" dirty="0">
                <a:latin typeface="Comic Sans MS" panose="030F0702030302020204" pitchFamily="66" charset="0"/>
              </a:rPr>
              <a:t>Aggregation</a:t>
            </a:r>
          </a:p>
        </p:txBody>
      </p:sp>
      <p:sp>
        <p:nvSpPr>
          <p:cNvPr id="8" name="Text Placeholder 7">
            <a:extLst>
              <a:ext uri="{FF2B5EF4-FFF2-40B4-BE49-F238E27FC236}">
                <a16:creationId xmlns:a16="http://schemas.microsoft.com/office/drawing/2014/main" id="{7F7531D5-D4B9-300D-428D-4EC6DB424C4C}"/>
              </a:ext>
            </a:extLst>
          </p:cNvPr>
          <p:cNvSpPr>
            <a:spLocks noGrp="1"/>
          </p:cNvSpPr>
          <p:nvPr>
            <p:ph type="body" sz="quarter" idx="18"/>
          </p:nvPr>
        </p:nvSpPr>
        <p:spPr>
          <a:xfrm>
            <a:off x="497306" y="2410736"/>
            <a:ext cx="11211840" cy="3295650"/>
          </a:xfrm>
        </p:spPr>
        <p:txBody>
          <a:bodyPr/>
          <a:lstStyle/>
          <a:p>
            <a:r>
              <a:rPr lang="en-IN" dirty="0">
                <a:latin typeface="Comic Sans MS" panose="030F0702030302020204" pitchFamily="66" charset="0"/>
              </a:rPr>
              <a:t>Aggregation in MongoDB is a process wherein you group values from multiple documents together , performing a variety of operations on the data to return a single result.</a:t>
            </a:r>
          </a:p>
          <a:p>
            <a:endParaRPr lang="en-IN" dirty="0">
              <a:latin typeface="Comic Sans MS" panose="030F0702030302020204" pitchFamily="66" charset="0"/>
            </a:endParaRPr>
          </a:p>
          <a:p>
            <a:r>
              <a:rPr lang="en-IN" dirty="0">
                <a:latin typeface="Comic Sans MS" panose="030F0702030302020204" pitchFamily="66" charset="0"/>
              </a:rPr>
              <a:t>MongoDB provides three ways to perform aggregation:</a:t>
            </a:r>
          </a:p>
          <a:p>
            <a:pPr marL="0" indent="0">
              <a:buNone/>
            </a:pPr>
            <a:r>
              <a:rPr lang="en-IN" dirty="0">
                <a:latin typeface="Comic Sans MS" panose="030F0702030302020204" pitchFamily="66" charset="0"/>
              </a:rPr>
              <a:t>  1)Single purpose aggregation methods.</a:t>
            </a:r>
          </a:p>
          <a:p>
            <a:pPr marL="0" indent="0">
              <a:buNone/>
            </a:pPr>
            <a:r>
              <a:rPr lang="en-IN" dirty="0">
                <a:latin typeface="Comic Sans MS" panose="030F0702030302020204" pitchFamily="66" charset="0"/>
              </a:rPr>
              <a:t>  2)Map-reduce functions.</a:t>
            </a:r>
          </a:p>
          <a:p>
            <a:pPr marL="0" indent="0">
              <a:buNone/>
            </a:pPr>
            <a:r>
              <a:rPr lang="en-IN" dirty="0">
                <a:latin typeface="Comic Sans MS" panose="030F0702030302020204" pitchFamily="66" charset="0"/>
              </a:rPr>
              <a:t>  3) Aggregation Pipeline. </a:t>
            </a:r>
          </a:p>
        </p:txBody>
      </p:sp>
      <p:sp>
        <p:nvSpPr>
          <p:cNvPr id="11" name="Slide Number Placeholder 10">
            <a:extLst>
              <a:ext uri="{FF2B5EF4-FFF2-40B4-BE49-F238E27FC236}">
                <a16:creationId xmlns:a16="http://schemas.microsoft.com/office/drawing/2014/main" id="{DF2C25C2-377B-2159-4143-066B23FB4679}"/>
              </a:ext>
            </a:extLst>
          </p:cNvPr>
          <p:cNvSpPr>
            <a:spLocks noGrp="1"/>
          </p:cNvSpPr>
          <p:nvPr>
            <p:ph type="sldNum" sz="quarter" idx="12"/>
          </p:nvPr>
        </p:nvSpPr>
        <p:spPr/>
        <p:txBody>
          <a:bodyPr/>
          <a:lstStyle/>
          <a:p>
            <a:fld id="{5EA792F7-1D9E-4C7E-A103-E8EDFDC2691E}" type="slidenum">
              <a:rPr lang="en-US" smtClean="0"/>
              <a:pPr/>
              <a:t>27</a:t>
            </a:fld>
            <a:endParaRPr lang="en-US" dirty="0"/>
          </a:p>
        </p:txBody>
      </p:sp>
    </p:spTree>
    <p:extLst>
      <p:ext uri="{BB962C8B-B14F-4D97-AF65-F5344CB8AC3E}">
        <p14:creationId xmlns:p14="http://schemas.microsoft.com/office/powerpoint/2010/main" val="571174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632E3A3-91D8-8BEB-7E0A-D8B8A4B7ADCD}"/>
              </a:ext>
            </a:extLst>
          </p:cNvPr>
          <p:cNvSpPr>
            <a:spLocks noGrp="1"/>
          </p:cNvSpPr>
          <p:nvPr>
            <p:ph type="body" sz="quarter" idx="17"/>
          </p:nvPr>
        </p:nvSpPr>
        <p:spPr>
          <a:xfrm>
            <a:off x="3516297" y="507167"/>
            <a:ext cx="5094303" cy="518874"/>
          </a:xfrm>
        </p:spPr>
        <p:txBody>
          <a:bodyPr>
            <a:normAutofit fontScale="70000" lnSpcReduction="20000"/>
          </a:bodyPr>
          <a:lstStyle/>
          <a:p>
            <a:r>
              <a:rPr lang="en-IN" dirty="0">
                <a:latin typeface="Comic Sans MS" panose="030F0702030302020204" pitchFamily="66" charset="0"/>
              </a:rPr>
              <a:t>Single-purpose aggregation Functions. </a:t>
            </a:r>
          </a:p>
        </p:txBody>
      </p:sp>
      <p:sp>
        <p:nvSpPr>
          <p:cNvPr id="8" name="Text Placeholder 7">
            <a:extLst>
              <a:ext uri="{FF2B5EF4-FFF2-40B4-BE49-F238E27FC236}">
                <a16:creationId xmlns:a16="http://schemas.microsoft.com/office/drawing/2014/main" id="{7CD3EC77-3E6D-2CA9-73F2-737E6F9032B7}"/>
              </a:ext>
            </a:extLst>
          </p:cNvPr>
          <p:cNvSpPr>
            <a:spLocks noGrp="1"/>
          </p:cNvSpPr>
          <p:nvPr>
            <p:ph type="body" sz="quarter" idx="18"/>
          </p:nvPr>
        </p:nvSpPr>
        <p:spPr>
          <a:xfrm>
            <a:off x="730244" y="2177655"/>
            <a:ext cx="10666408" cy="4680345"/>
          </a:xfrm>
        </p:spPr>
        <p:txBody>
          <a:bodyPr>
            <a:normAutofit/>
          </a:bodyPr>
          <a:lstStyle/>
          <a:p>
            <a:pPr marL="0" indent="0">
              <a:buNone/>
            </a:pPr>
            <a:r>
              <a:rPr lang="en-IN" dirty="0">
                <a:latin typeface="Comic Sans MS" panose="030F0702030302020204" pitchFamily="66" charset="0"/>
              </a:rPr>
              <a:t>Single purpose aggregation function aggregates documents from a single collection.</a:t>
            </a:r>
          </a:p>
          <a:p>
            <a:pPr marL="0" indent="0">
              <a:buNone/>
            </a:pPr>
            <a:endParaRPr lang="en-IN" dirty="0">
              <a:latin typeface="Comic Sans MS" panose="030F0702030302020204" pitchFamily="66" charset="0"/>
            </a:endParaRPr>
          </a:p>
          <a:p>
            <a:pPr marL="0" indent="0">
              <a:buNone/>
            </a:pPr>
            <a:r>
              <a:rPr lang="en-IN" dirty="0">
                <a:latin typeface="Comic Sans MS" panose="030F0702030302020204" pitchFamily="66" charset="0"/>
              </a:rPr>
              <a:t>count(): It returns a count of the no. of documents in a collection </a:t>
            </a:r>
          </a:p>
          <a:p>
            <a:pPr marL="0" indent="0">
              <a:buNone/>
            </a:pPr>
            <a:r>
              <a:rPr lang="en-IN" dirty="0">
                <a:latin typeface="Comic Sans MS" panose="030F0702030302020204" pitchFamily="66" charset="0"/>
              </a:rPr>
              <a:t>Eg: Select count(*) from employee;</a:t>
            </a:r>
          </a:p>
          <a:p>
            <a:pPr marL="0" indent="0">
              <a:buNone/>
            </a:pPr>
            <a:endParaRPr lang="en-IN" dirty="0">
              <a:latin typeface="Comic Sans MS" panose="030F0702030302020204" pitchFamily="66" charset="0"/>
            </a:endParaRPr>
          </a:p>
          <a:p>
            <a:pPr marL="0" indent="0">
              <a:buNone/>
            </a:pPr>
            <a:r>
              <a:rPr lang="en-IN" dirty="0">
                <a:latin typeface="Comic Sans MS" panose="030F0702030302020204" pitchFamily="66" charset="0"/>
              </a:rPr>
              <a:t>groupby(): The groupby separates documents into groups according to group key</a:t>
            </a:r>
          </a:p>
          <a:p>
            <a:pPr marL="0" indent="0">
              <a:buNone/>
            </a:pPr>
            <a:r>
              <a:rPr lang="en-IN" dirty="0">
                <a:latin typeface="Comic Sans MS" panose="030F0702030302020204" pitchFamily="66" charset="0"/>
              </a:rPr>
              <a:t>Eg: Select dept from employee groupby dept;</a:t>
            </a:r>
          </a:p>
          <a:p>
            <a:pPr marL="0" indent="0">
              <a:buNone/>
            </a:pPr>
            <a:endParaRPr lang="en-IN" dirty="0">
              <a:latin typeface="Comic Sans MS" panose="030F0702030302020204" pitchFamily="66" charset="0"/>
            </a:endParaRPr>
          </a:p>
          <a:p>
            <a:pPr marL="0" indent="0">
              <a:buNone/>
            </a:pPr>
            <a:r>
              <a:rPr lang="en-IN" dirty="0">
                <a:latin typeface="Comic Sans MS" panose="030F0702030302020204" pitchFamily="66" charset="0"/>
              </a:rPr>
              <a:t>distinct(): It displays unique values from the column and neglects duplicate values.</a:t>
            </a:r>
          </a:p>
          <a:p>
            <a:pPr marL="0" indent="0">
              <a:buNone/>
            </a:pPr>
            <a:r>
              <a:rPr lang="en-IN" dirty="0">
                <a:latin typeface="Comic Sans MS" panose="030F0702030302020204" pitchFamily="66" charset="0"/>
              </a:rPr>
              <a:t>Eg: Select distinct (count(salary)) from employee;</a:t>
            </a:r>
          </a:p>
          <a:p>
            <a:pPr marL="0" indent="0">
              <a:buNone/>
            </a:pPr>
            <a:endParaRPr lang="en-IN" dirty="0">
              <a:latin typeface="Comic Sans MS" panose="030F0702030302020204" pitchFamily="66" charset="0"/>
            </a:endParaRPr>
          </a:p>
        </p:txBody>
      </p:sp>
      <p:sp>
        <p:nvSpPr>
          <p:cNvPr id="11" name="Slide Number Placeholder 10">
            <a:extLst>
              <a:ext uri="{FF2B5EF4-FFF2-40B4-BE49-F238E27FC236}">
                <a16:creationId xmlns:a16="http://schemas.microsoft.com/office/drawing/2014/main" id="{21024F5D-8B0E-80B4-95C4-9BC1DAA43810}"/>
              </a:ext>
            </a:extLst>
          </p:cNvPr>
          <p:cNvSpPr>
            <a:spLocks noGrp="1"/>
          </p:cNvSpPr>
          <p:nvPr>
            <p:ph type="sldNum" sz="quarter" idx="12"/>
          </p:nvPr>
        </p:nvSpPr>
        <p:spPr/>
        <p:txBody>
          <a:bodyPr/>
          <a:lstStyle/>
          <a:p>
            <a:fld id="{5EA792F7-1D9E-4C7E-A103-E8EDFDC2691E}" type="slidenum">
              <a:rPr lang="en-US" smtClean="0"/>
              <a:pPr/>
              <a:t>28</a:t>
            </a:fld>
            <a:endParaRPr lang="en-US" dirty="0"/>
          </a:p>
        </p:txBody>
      </p:sp>
    </p:spTree>
    <p:extLst>
      <p:ext uri="{BB962C8B-B14F-4D97-AF65-F5344CB8AC3E}">
        <p14:creationId xmlns:p14="http://schemas.microsoft.com/office/powerpoint/2010/main" val="110769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4BDEE68-5B6D-B0DB-4675-7B686461BF9B}"/>
              </a:ext>
            </a:extLst>
          </p:cNvPr>
          <p:cNvSpPr>
            <a:spLocks noGrp="1"/>
          </p:cNvSpPr>
          <p:nvPr>
            <p:ph type="body" sz="quarter" idx="17"/>
          </p:nvPr>
        </p:nvSpPr>
        <p:spPr>
          <a:xfrm>
            <a:off x="4328896" y="363293"/>
            <a:ext cx="3534208" cy="518874"/>
          </a:xfrm>
        </p:spPr>
        <p:txBody>
          <a:bodyPr/>
          <a:lstStyle/>
          <a:p>
            <a:r>
              <a:rPr lang="en-IN" dirty="0">
                <a:latin typeface="Comic Sans MS" panose="030F0702030302020204" pitchFamily="66" charset="0"/>
              </a:rPr>
              <a:t>Map-Reduce</a:t>
            </a:r>
          </a:p>
        </p:txBody>
      </p:sp>
      <p:sp>
        <p:nvSpPr>
          <p:cNvPr id="8" name="Text Placeholder 7">
            <a:extLst>
              <a:ext uri="{FF2B5EF4-FFF2-40B4-BE49-F238E27FC236}">
                <a16:creationId xmlns:a16="http://schemas.microsoft.com/office/drawing/2014/main" id="{8471B4DB-E366-8887-F843-B41A8BEEDA16}"/>
              </a:ext>
            </a:extLst>
          </p:cNvPr>
          <p:cNvSpPr>
            <a:spLocks noGrp="1"/>
          </p:cNvSpPr>
          <p:nvPr>
            <p:ph type="body" sz="quarter" idx="18"/>
          </p:nvPr>
        </p:nvSpPr>
        <p:spPr>
          <a:xfrm>
            <a:off x="482855" y="1520686"/>
            <a:ext cx="10870945" cy="4656759"/>
          </a:xfrm>
        </p:spPr>
        <p:txBody>
          <a:bodyPr>
            <a:normAutofit/>
          </a:bodyPr>
          <a:lstStyle/>
          <a:p>
            <a:pPr marL="0" indent="0">
              <a:buNone/>
            </a:pPr>
            <a:r>
              <a:rPr lang="en-US" dirty="0">
                <a:latin typeface="Comic Sans MS" panose="030F0702030302020204" pitchFamily="66" charset="0"/>
              </a:rPr>
              <a:t>Map-reduce is a data processing paradigm for condensing large volumes of data into useful aggregated results. </a:t>
            </a:r>
          </a:p>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To perform map-reduce operations, MongoDB provides the mapReduce database command.</a:t>
            </a:r>
          </a:p>
          <a:p>
            <a:pPr marL="0" indent="0">
              <a:buNone/>
            </a:pPr>
            <a:endParaRPr lang="en-IN" dirty="0">
              <a:latin typeface="Comic Sans MS" panose="030F0702030302020204" pitchFamily="66" charset="0"/>
            </a:endParaRPr>
          </a:p>
          <a:p>
            <a:pPr marL="0" indent="0">
              <a:buNone/>
            </a:pPr>
            <a:r>
              <a:rPr lang="en-US" dirty="0">
                <a:latin typeface="Comic Sans MS" panose="030F0702030302020204" pitchFamily="66" charset="0"/>
              </a:rPr>
              <a:t>In MongoDB, map-reduce operations use custom JavaScript functions to map, or associate, values to a key.</a:t>
            </a:r>
          </a:p>
          <a:p>
            <a:pPr marL="0" indent="0">
              <a:buNone/>
            </a:pPr>
            <a:endParaRPr lang="en-US" dirty="0">
              <a:latin typeface="Comic Sans MS" panose="030F0702030302020204" pitchFamily="66" charset="0"/>
            </a:endParaRPr>
          </a:p>
          <a:p>
            <a:pPr marL="0" indent="0">
              <a:buNone/>
            </a:pPr>
            <a:r>
              <a:rPr lang="en-US" dirty="0">
                <a:latin typeface="Comic Sans MS" panose="030F0702030302020204" pitchFamily="66" charset="0"/>
              </a:rPr>
              <a:t> If a key has multiple values mapped to it, the operation reduces the values for the key to a single object.</a:t>
            </a:r>
            <a:endParaRPr lang="en-IN" dirty="0">
              <a:latin typeface="Comic Sans MS" panose="030F0702030302020204" pitchFamily="66" charset="0"/>
            </a:endParaRPr>
          </a:p>
          <a:p>
            <a:pPr marL="0" indent="0">
              <a:buNone/>
            </a:pPr>
            <a:endParaRPr lang="en-IN" dirty="0">
              <a:latin typeface="Comic Sans MS" panose="030F0702030302020204" pitchFamily="66" charset="0"/>
            </a:endParaRPr>
          </a:p>
          <a:p>
            <a:pPr marL="0" indent="0">
              <a:buNone/>
            </a:pPr>
            <a:r>
              <a:rPr lang="en-IN" dirty="0">
                <a:latin typeface="Comic Sans MS" panose="030F0702030302020204" pitchFamily="66" charset="0"/>
              </a:rPr>
              <a:t>In general map-reduce is less efficient and more complex than the aggregate pipeline.</a:t>
            </a:r>
          </a:p>
        </p:txBody>
      </p:sp>
      <p:sp>
        <p:nvSpPr>
          <p:cNvPr id="11" name="Slide Number Placeholder 10">
            <a:extLst>
              <a:ext uri="{FF2B5EF4-FFF2-40B4-BE49-F238E27FC236}">
                <a16:creationId xmlns:a16="http://schemas.microsoft.com/office/drawing/2014/main" id="{9BCA2F07-6A7A-5DA5-760E-0F2E48379B1E}"/>
              </a:ext>
            </a:extLst>
          </p:cNvPr>
          <p:cNvSpPr>
            <a:spLocks noGrp="1"/>
          </p:cNvSpPr>
          <p:nvPr>
            <p:ph type="sldNum" sz="quarter" idx="12"/>
          </p:nvPr>
        </p:nvSpPr>
        <p:spPr/>
        <p:txBody>
          <a:bodyPr/>
          <a:lstStyle/>
          <a:p>
            <a:fld id="{5EA792F7-1D9E-4C7E-A103-E8EDFDC2691E}" type="slidenum">
              <a:rPr lang="en-US" smtClean="0"/>
              <a:pPr/>
              <a:t>29</a:t>
            </a:fld>
            <a:endParaRPr lang="en-US" dirty="0"/>
          </a:p>
        </p:txBody>
      </p:sp>
    </p:spTree>
    <p:extLst>
      <p:ext uri="{BB962C8B-B14F-4D97-AF65-F5344CB8AC3E}">
        <p14:creationId xmlns:p14="http://schemas.microsoft.com/office/powerpoint/2010/main" val="363120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0" y="396117"/>
            <a:ext cx="7311071" cy="1158857"/>
          </a:xfrm>
        </p:spPr>
        <p:txBody>
          <a:bodyPr>
            <a:normAutofit/>
          </a:bodyPr>
          <a:lstStyle/>
          <a:p>
            <a:r>
              <a:rPr lang="en-US" dirty="0">
                <a:solidFill>
                  <a:schemeClr val="accent1">
                    <a:lumMod val="60000"/>
                    <a:lumOff val="40000"/>
                  </a:schemeClr>
                </a:solidFill>
                <a:latin typeface="Comic Sans MS" panose="030F0702030302020204" pitchFamily="66" charset="0"/>
              </a:rPr>
              <a:t>Table Of Contents:</a:t>
            </a:r>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3</a:t>
            </a:fld>
            <a:endParaRPr lang="en-US" dirty="0"/>
          </a:p>
        </p:txBody>
      </p:sp>
      <p:graphicFrame>
        <p:nvGraphicFramePr>
          <p:cNvPr id="17" name="Table 17">
            <a:extLst>
              <a:ext uri="{FF2B5EF4-FFF2-40B4-BE49-F238E27FC236}">
                <a16:creationId xmlns:a16="http://schemas.microsoft.com/office/drawing/2014/main" id="{B50AFD77-649B-D389-E680-400991907207}"/>
              </a:ext>
            </a:extLst>
          </p:cNvPr>
          <p:cNvGraphicFramePr>
            <a:graphicFrameLocks noGrp="1"/>
          </p:cNvGraphicFramePr>
          <p:nvPr>
            <p:ph idx="1"/>
            <p:extLst>
              <p:ext uri="{D42A27DB-BD31-4B8C-83A1-F6EECF244321}">
                <p14:modId xmlns:p14="http://schemas.microsoft.com/office/powerpoint/2010/main" val="3081652834"/>
              </p:ext>
            </p:extLst>
          </p:nvPr>
        </p:nvGraphicFramePr>
        <p:xfrm>
          <a:off x="946150" y="1747838"/>
          <a:ext cx="8281826" cy="2966720"/>
        </p:xfrm>
        <a:graphic>
          <a:graphicData uri="http://schemas.openxmlformats.org/drawingml/2006/table">
            <a:tbl>
              <a:tblPr firstRow="1" bandRow="1">
                <a:tableStyleId>{5C22544A-7EE6-4342-B048-85BDC9FD1C3A}</a:tableStyleId>
              </a:tblPr>
              <a:tblGrid>
                <a:gridCol w="1326837">
                  <a:extLst>
                    <a:ext uri="{9D8B030D-6E8A-4147-A177-3AD203B41FA5}">
                      <a16:colId xmlns:a16="http://schemas.microsoft.com/office/drawing/2014/main" val="924690516"/>
                    </a:ext>
                  </a:extLst>
                </a:gridCol>
                <a:gridCol w="6954989">
                  <a:extLst>
                    <a:ext uri="{9D8B030D-6E8A-4147-A177-3AD203B41FA5}">
                      <a16:colId xmlns:a16="http://schemas.microsoft.com/office/drawing/2014/main" val="311031490"/>
                    </a:ext>
                  </a:extLst>
                </a:gridCol>
              </a:tblGrid>
              <a:tr h="370840">
                <a:tc>
                  <a:txBody>
                    <a:bodyPr/>
                    <a:lstStyle/>
                    <a:p>
                      <a:r>
                        <a:rPr lang="en-IN" dirty="0">
                          <a:latin typeface="Comic Sans MS" panose="030F0702030302020204" pitchFamily="66" charset="0"/>
                        </a:rPr>
                        <a:t>Sr.No.</a:t>
                      </a:r>
                    </a:p>
                  </a:txBody>
                  <a:tcPr/>
                </a:tc>
                <a:tc>
                  <a:txBody>
                    <a:bodyPr/>
                    <a:lstStyle/>
                    <a:p>
                      <a:r>
                        <a:rPr lang="en-IN" dirty="0">
                          <a:latin typeface="Comic Sans MS" panose="030F0702030302020204" pitchFamily="66" charset="0"/>
                        </a:rPr>
                        <a:t>Contents</a:t>
                      </a:r>
                    </a:p>
                  </a:txBody>
                  <a:tcPr/>
                </a:tc>
                <a:extLst>
                  <a:ext uri="{0D108BD9-81ED-4DB2-BD59-A6C34878D82A}">
                    <a16:rowId xmlns:a16="http://schemas.microsoft.com/office/drawing/2014/main" val="1237705581"/>
                  </a:ext>
                </a:extLst>
              </a:tr>
              <a:tr h="370840">
                <a:tc>
                  <a:txBody>
                    <a:bodyPr/>
                    <a:lstStyle/>
                    <a:p>
                      <a:r>
                        <a:rPr lang="en-IN" dirty="0">
                          <a:solidFill>
                            <a:schemeClr val="bg1"/>
                          </a:solidFill>
                          <a:latin typeface="Comic Sans MS" panose="030F0702030302020204" pitchFamily="66" charset="0"/>
                        </a:rPr>
                        <a:t>1.</a:t>
                      </a:r>
                    </a:p>
                  </a:txBody>
                  <a:tcPr/>
                </a:tc>
                <a:tc>
                  <a:txBody>
                    <a:bodyPr/>
                    <a:lstStyle/>
                    <a:p>
                      <a:r>
                        <a:rPr lang="en-IN" dirty="0">
                          <a:solidFill>
                            <a:schemeClr val="bg1"/>
                          </a:solidFill>
                          <a:latin typeface="Comic Sans MS" panose="030F0702030302020204" pitchFamily="66" charset="0"/>
                        </a:rPr>
                        <a:t>About the course.</a:t>
                      </a:r>
                    </a:p>
                  </a:txBody>
                  <a:tcPr/>
                </a:tc>
                <a:extLst>
                  <a:ext uri="{0D108BD9-81ED-4DB2-BD59-A6C34878D82A}">
                    <a16:rowId xmlns:a16="http://schemas.microsoft.com/office/drawing/2014/main" val="1221887876"/>
                  </a:ext>
                </a:extLst>
              </a:tr>
              <a:tr h="370840">
                <a:tc>
                  <a:txBody>
                    <a:bodyPr/>
                    <a:lstStyle/>
                    <a:p>
                      <a:r>
                        <a:rPr lang="en-IN" dirty="0">
                          <a:solidFill>
                            <a:schemeClr val="bg1"/>
                          </a:solidFill>
                          <a:latin typeface="Comic Sans MS" panose="030F0702030302020204" pitchFamily="66" charset="0"/>
                        </a:rPr>
                        <a:t>2.</a:t>
                      </a:r>
                    </a:p>
                  </a:txBody>
                  <a:tcPr/>
                </a:tc>
                <a:tc>
                  <a:txBody>
                    <a:bodyPr/>
                    <a:lstStyle/>
                    <a:p>
                      <a:r>
                        <a:rPr lang="en-IN" dirty="0">
                          <a:solidFill>
                            <a:schemeClr val="bg1"/>
                          </a:solidFill>
                          <a:latin typeface="Comic Sans MS" panose="030F0702030302020204" pitchFamily="66" charset="0"/>
                        </a:rPr>
                        <a:t>Imposing  schema on a schema less system. </a:t>
                      </a:r>
                    </a:p>
                  </a:txBody>
                  <a:tcPr/>
                </a:tc>
                <a:extLst>
                  <a:ext uri="{0D108BD9-81ED-4DB2-BD59-A6C34878D82A}">
                    <a16:rowId xmlns:a16="http://schemas.microsoft.com/office/drawing/2014/main" val="2879203499"/>
                  </a:ext>
                </a:extLst>
              </a:tr>
              <a:tr h="370840">
                <a:tc>
                  <a:txBody>
                    <a:bodyPr/>
                    <a:lstStyle/>
                    <a:p>
                      <a:r>
                        <a:rPr lang="en-IN" dirty="0">
                          <a:solidFill>
                            <a:schemeClr val="bg1"/>
                          </a:solidFill>
                          <a:latin typeface="Comic Sans MS" panose="030F0702030302020204" pitchFamily="66" charset="0"/>
                        </a:rPr>
                        <a:t>3.</a:t>
                      </a:r>
                    </a:p>
                  </a:txBody>
                  <a:tcPr/>
                </a:tc>
                <a:tc>
                  <a:txBody>
                    <a:bodyPr/>
                    <a:lstStyle/>
                    <a:p>
                      <a:r>
                        <a:rPr lang="en-IN" dirty="0">
                          <a:solidFill>
                            <a:schemeClr val="bg1"/>
                          </a:solidFill>
                          <a:latin typeface="Comic Sans MS" panose="030F0702030302020204" pitchFamily="66" charset="0"/>
                        </a:rPr>
                        <a:t>Indexes-The keys to speed.</a:t>
                      </a:r>
                    </a:p>
                  </a:txBody>
                  <a:tcPr/>
                </a:tc>
                <a:extLst>
                  <a:ext uri="{0D108BD9-81ED-4DB2-BD59-A6C34878D82A}">
                    <a16:rowId xmlns:a16="http://schemas.microsoft.com/office/drawing/2014/main" val="3547944742"/>
                  </a:ext>
                </a:extLst>
              </a:tr>
              <a:tr h="370840">
                <a:tc>
                  <a:txBody>
                    <a:bodyPr/>
                    <a:lstStyle/>
                    <a:p>
                      <a:r>
                        <a:rPr lang="en-IN" dirty="0">
                          <a:solidFill>
                            <a:schemeClr val="bg1"/>
                          </a:solidFill>
                          <a:latin typeface="Comic Sans MS" panose="030F0702030302020204" pitchFamily="66" charset="0"/>
                        </a:rPr>
                        <a:t>4.</a:t>
                      </a:r>
                    </a:p>
                  </a:txBody>
                  <a:tcPr/>
                </a:tc>
                <a:tc>
                  <a:txBody>
                    <a:bodyPr/>
                    <a:lstStyle/>
                    <a:p>
                      <a:r>
                        <a:rPr lang="en-IN" dirty="0">
                          <a:solidFill>
                            <a:schemeClr val="bg1"/>
                          </a:solidFill>
                          <a:latin typeface="Comic Sans MS" panose="030F0702030302020204" pitchFamily="66" charset="0"/>
                        </a:rPr>
                        <a:t>CRUD.</a:t>
                      </a:r>
                    </a:p>
                  </a:txBody>
                  <a:tcPr/>
                </a:tc>
                <a:extLst>
                  <a:ext uri="{0D108BD9-81ED-4DB2-BD59-A6C34878D82A}">
                    <a16:rowId xmlns:a16="http://schemas.microsoft.com/office/drawing/2014/main" val="4150381545"/>
                  </a:ext>
                </a:extLst>
              </a:tr>
              <a:tr h="370840">
                <a:tc>
                  <a:txBody>
                    <a:bodyPr/>
                    <a:lstStyle/>
                    <a:p>
                      <a:r>
                        <a:rPr lang="en-IN" dirty="0">
                          <a:solidFill>
                            <a:schemeClr val="bg1"/>
                          </a:solidFill>
                          <a:latin typeface="Comic Sans MS" panose="030F0702030302020204" pitchFamily="66" charset="0"/>
                        </a:rPr>
                        <a:t>5.</a:t>
                      </a:r>
                    </a:p>
                  </a:txBody>
                  <a:tcPr/>
                </a:tc>
                <a:tc>
                  <a:txBody>
                    <a:bodyPr/>
                    <a:lstStyle/>
                    <a:p>
                      <a:r>
                        <a:rPr lang="en-IN" dirty="0">
                          <a:solidFill>
                            <a:schemeClr val="bg1"/>
                          </a:solidFill>
                          <a:latin typeface="Comic Sans MS" panose="030F0702030302020204" pitchFamily="66" charset="0"/>
                        </a:rPr>
                        <a:t>Administration of your database.</a:t>
                      </a:r>
                    </a:p>
                  </a:txBody>
                  <a:tcPr/>
                </a:tc>
                <a:extLst>
                  <a:ext uri="{0D108BD9-81ED-4DB2-BD59-A6C34878D82A}">
                    <a16:rowId xmlns:a16="http://schemas.microsoft.com/office/drawing/2014/main" val="847023202"/>
                  </a:ext>
                </a:extLst>
              </a:tr>
              <a:tr h="370840">
                <a:tc>
                  <a:txBody>
                    <a:bodyPr/>
                    <a:lstStyle/>
                    <a:p>
                      <a:r>
                        <a:rPr lang="en-IN" dirty="0">
                          <a:solidFill>
                            <a:schemeClr val="bg1"/>
                          </a:solidFill>
                          <a:latin typeface="Comic Sans MS" panose="030F0702030302020204" pitchFamily="66" charset="0"/>
                        </a:rPr>
                        <a:t>6.</a:t>
                      </a:r>
                    </a:p>
                  </a:txBody>
                  <a:tcPr/>
                </a:tc>
                <a:tc>
                  <a:txBody>
                    <a:bodyPr/>
                    <a:lstStyle/>
                    <a:p>
                      <a:r>
                        <a:rPr lang="en-IN" dirty="0">
                          <a:solidFill>
                            <a:schemeClr val="bg1"/>
                          </a:solidFill>
                          <a:latin typeface="Comic Sans MS" panose="030F0702030302020204" pitchFamily="66" charset="0"/>
                        </a:rPr>
                        <a:t>Conclusion</a:t>
                      </a:r>
                    </a:p>
                  </a:txBody>
                  <a:tcPr/>
                </a:tc>
                <a:extLst>
                  <a:ext uri="{0D108BD9-81ED-4DB2-BD59-A6C34878D82A}">
                    <a16:rowId xmlns:a16="http://schemas.microsoft.com/office/drawing/2014/main" val="550797112"/>
                  </a:ext>
                </a:extLst>
              </a:tr>
              <a:tr h="370840">
                <a:tc>
                  <a:txBody>
                    <a:bodyPr/>
                    <a:lstStyle/>
                    <a:p>
                      <a:r>
                        <a:rPr lang="en-IN" dirty="0">
                          <a:solidFill>
                            <a:schemeClr val="bg1"/>
                          </a:solidFill>
                          <a:latin typeface="Comic Sans MS" panose="030F0702030302020204" pitchFamily="66" charset="0"/>
                        </a:rPr>
                        <a:t>7.</a:t>
                      </a:r>
                    </a:p>
                  </a:txBody>
                  <a:tcPr/>
                </a:tc>
                <a:tc>
                  <a:txBody>
                    <a:bodyPr/>
                    <a:lstStyle/>
                    <a:p>
                      <a:r>
                        <a:rPr lang="en-IN" dirty="0">
                          <a:solidFill>
                            <a:schemeClr val="bg1"/>
                          </a:solidFill>
                          <a:latin typeface="Comic Sans MS" panose="030F0702030302020204" pitchFamily="66" charset="0"/>
                        </a:rPr>
                        <a:t>References.</a:t>
                      </a:r>
                    </a:p>
                  </a:txBody>
                  <a:tcPr/>
                </a:tc>
                <a:extLst>
                  <a:ext uri="{0D108BD9-81ED-4DB2-BD59-A6C34878D82A}">
                    <a16:rowId xmlns:a16="http://schemas.microsoft.com/office/drawing/2014/main" val="3175873402"/>
                  </a:ext>
                </a:extLst>
              </a:tr>
            </a:tbl>
          </a:graphicData>
        </a:graphic>
      </p:graphicFrame>
    </p:spTree>
    <p:extLst>
      <p:ext uri="{BB962C8B-B14F-4D97-AF65-F5344CB8AC3E}">
        <p14:creationId xmlns:p14="http://schemas.microsoft.com/office/powerpoint/2010/main" val="151291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4BDEE68-5B6D-B0DB-4675-7B686461BF9B}"/>
              </a:ext>
            </a:extLst>
          </p:cNvPr>
          <p:cNvSpPr>
            <a:spLocks noGrp="1"/>
          </p:cNvSpPr>
          <p:nvPr>
            <p:ph type="body" sz="quarter" idx="17"/>
          </p:nvPr>
        </p:nvSpPr>
        <p:spPr>
          <a:xfrm>
            <a:off x="4328896" y="363293"/>
            <a:ext cx="3534208" cy="518874"/>
          </a:xfrm>
        </p:spPr>
        <p:txBody>
          <a:bodyPr/>
          <a:lstStyle/>
          <a:p>
            <a:r>
              <a:rPr lang="en-IN" dirty="0">
                <a:latin typeface="Comic Sans MS" panose="030F0702030302020204" pitchFamily="66" charset="0"/>
              </a:rPr>
              <a:t>Map-Reduce</a:t>
            </a:r>
          </a:p>
        </p:txBody>
      </p:sp>
      <p:sp>
        <p:nvSpPr>
          <p:cNvPr id="11" name="Slide Number Placeholder 10">
            <a:extLst>
              <a:ext uri="{FF2B5EF4-FFF2-40B4-BE49-F238E27FC236}">
                <a16:creationId xmlns:a16="http://schemas.microsoft.com/office/drawing/2014/main" id="{9BCA2F07-6A7A-5DA5-760E-0F2E48379B1E}"/>
              </a:ext>
            </a:extLst>
          </p:cNvPr>
          <p:cNvSpPr>
            <a:spLocks noGrp="1"/>
          </p:cNvSpPr>
          <p:nvPr>
            <p:ph type="sldNum" sz="quarter" idx="12"/>
          </p:nvPr>
        </p:nvSpPr>
        <p:spPr/>
        <p:txBody>
          <a:bodyPr/>
          <a:lstStyle/>
          <a:p>
            <a:fld id="{5EA792F7-1D9E-4C7E-A103-E8EDFDC2691E}" type="slidenum">
              <a:rPr lang="en-US" smtClean="0"/>
              <a:pPr/>
              <a:t>30</a:t>
            </a:fld>
            <a:endParaRPr lang="en-US" dirty="0"/>
          </a:p>
        </p:txBody>
      </p:sp>
      <p:pic>
        <p:nvPicPr>
          <p:cNvPr id="4" name="Picture 3">
            <a:extLst>
              <a:ext uri="{FF2B5EF4-FFF2-40B4-BE49-F238E27FC236}">
                <a16:creationId xmlns:a16="http://schemas.microsoft.com/office/drawing/2014/main" id="{F1F2B777-3B38-CE0B-6A5D-C90B665D4360}"/>
              </a:ext>
            </a:extLst>
          </p:cNvPr>
          <p:cNvPicPr>
            <a:picLocks noChangeAspect="1"/>
          </p:cNvPicPr>
          <p:nvPr/>
        </p:nvPicPr>
        <p:blipFill>
          <a:blip r:embed="rId2"/>
          <a:stretch>
            <a:fillRect/>
          </a:stretch>
        </p:blipFill>
        <p:spPr>
          <a:xfrm>
            <a:off x="874643" y="1381540"/>
            <a:ext cx="9770165" cy="4974810"/>
          </a:xfrm>
          <a:prstGeom prst="rect">
            <a:avLst/>
          </a:prstGeom>
        </p:spPr>
      </p:pic>
    </p:spTree>
    <p:extLst>
      <p:ext uri="{BB962C8B-B14F-4D97-AF65-F5344CB8AC3E}">
        <p14:creationId xmlns:p14="http://schemas.microsoft.com/office/powerpoint/2010/main" val="330772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6DF4F5-F840-8BE6-05BD-536712D4E569}"/>
              </a:ext>
            </a:extLst>
          </p:cNvPr>
          <p:cNvSpPr>
            <a:spLocks noGrp="1"/>
          </p:cNvSpPr>
          <p:nvPr>
            <p:ph type="body" sz="quarter" idx="13"/>
          </p:nvPr>
        </p:nvSpPr>
        <p:spPr>
          <a:xfrm>
            <a:off x="4159789" y="504403"/>
            <a:ext cx="3534208" cy="518874"/>
          </a:xfrm>
        </p:spPr>
        <p:txBody>
          <a:bodyPr>
            <a:normAutofit fontScale="92500"/>
          </a:bodyPr>
          <a:lstStyle/>
          <a:p>
            <a:r>
              <a:rPr lang="en-IN" dirty="0">
                <a:latin typeface="Comic Sans MS" panose="030F0702030302020204" pitchFamily="66" charset="0"/>
              </a:rPr>
              <a:t>Aggregation Pipeline</a:t>
            </a:r>
          </a:p>
        </p:txBody>
      </p:sp>
      <p:sp>
        <p:nvSpPr>
          <p:cNvPr id="4" name="Text Placeholder 3">
            <a:extLst>
              <a:ext uri="{FF2B5EF4-FFF2-40B4-BE49-F238E27FC236}">
                <a16:creationId xmlns:a16="http://schemas.microsoft.com/office/drawing/2014/main" id="{A10AFADF-1FB9-BA0D-3D1D-D65D2121045C}"/>
              </a:ext>
            </a:extLst>
          </p:cNvPr>
          <p:cNvSpPr>
            <a:spLocks noGrp="1"/>
          </p:cNvSpPr>
          <p:nvPr>
            <p:ph type="body" sz="quarter" idx="14"/>
          </p:nvPr>
        </p:nvSpPr>
        <p:spPr>
          <a:xfrm>
            <a:off x="838200" y="2023111"/>
            <a:ext cx="10727286" cy="4834889"/>
          </a:xfrm>
        </p:spPr>
        <p:txBody>
          <a:bodyPr>
            <a:noAutofit/>
          </a:bodyPr>
          <a:lstStyle/>
          <a:p>
            <a:pPr marL="0" indent="0">
              <a:buNone/>
            </a:pPr>
            <a:r>
              <a:rPr lang="en-US" dirty="0">
                <a:solidFill>
                  <a:schemeClr val="accent1">
                    <a:lumMod val="20000"/>
                    <a:lumOff val="80000"/>
                  </a:schemeClr>
                </a:solidFill>
                <a:latin typeface="Comic Sans MS" panose="030F0702030302020204" pitchFamily="66" charset="0"/>
              </a:rPr>
              <a:t>An aggregation pipeline consists of one or more stages that process documents:</a:t>
            </a:r>
          </a:p>
          <a:p>
            <a:pPr marL="0" indent="0">
              <a:buNone/>
            </a:pPr>
            <a:endParaRPr lang="en-US" dirty="0">
              <a:solidFill>
                <a:schemeClr val="accent1">
                  <a:lumMod val="20000"/>
                  <a:lumOff val="80000"/>
                </a:schemeClr>
              </a:solidFill>
              <a:latin typeface="Comic Sans MS" panose="030F0702030302020204" pitchFamily="66" charset="0"/>
            </a:endParaRPr>
          </a:p>
          <a:p>
            <a:pPr marL="0" indent="0">
              <a:buNone/>
            </a:pPr>
            <a:r>
              <a:rPr lang="en-US" dirty="0">
                <a:solidFill>
                  <a:schemeClr val="accent1">
                    <a:lumMod val="20000"/>
                    <a:lumOff val="80000"/>
                  </a:schemeClr>
                </a:solidFill>
                <a:latin typeface="Comic Sans MS" panose="030F0702030302020204" pitchFamily="66" charset="0"/>
              </a:rPr>
              <a:t>Each stage performs an operation on the input documents. For example, a stage can filter documents, group documents, and calculate values.</a:t>
            </a:r>
          </a:p>
          <a:p>
            <a:pPr marL="0" indent="0">
              <a:buNone/>
            </a:pPr>
            <a:endParaRPr lang="en-US" dirty="0">
              <a:solidFill>
                <a:schemeClr val="accent1">
                  <a:lumMod val="20000"/>
                  <a:lumOff val="80000"/>
                </a:schemeClr>
              </a:solidFill>
              <a:latin typeface="Comic Sans MS" panose="030F0702030302020204" pitchFamily="66" charset="0"/>
            </a:endParaRPr>
          </a:p>
          <a:p>
            <a:pPr marL="0" indent="0">
              <a:buNone/>
            </a:pPr>
            <a:r>
              <a:rPr lang="en-US" dirty="0">
                <a:solidFill>
                  <a:schemeClr val="accent1">
                    <a:lumMod val="20000"/>
                    <a:lumOff val="80000"/>
                  </a:schemeClr>
                </a:solidFill>
                <a:latin typeface="Comic Sans MS" panose="030F0702030302020204" pitchFamily="66" charset="0"/>
              </a:rPr>
              <a:t>The documents that are output from a stage are passed to the next stage.</a:t>
            </a:r>
          </a:p>
          <a:p>
            <a:pPr marL="0" indent="0">
              <a:buNone/>
            </a:pPr>
            <a:endParaRPr lang="en-US" dirty="0">
              <a:solidFill>
                <a:schemeClr val="accent1">
                  <a:lumMod val="20000"/>
                  <a:lumOff val="80000"/>
                </a:schemeClr>
              </a:solidFill>
              <a:latin typeface="Comic Sans MS" panose="030F0702030302020204" pitchFamily="66" charset="0"/>
            </a:endParaRPr>
          </a:p>
          <a:p>
            <a:pPr marL="0" indent="0">
              <a:buNone/>
            </a:pPr>
            <a:r>
              <a:rPr lang="en-US" dirty="0">
                <a:solidFill>
                  <a:schemeClr val="accent1">
                    <a:lumMod val="20000"/>
                    <a:lumOff val="80000"/>
                  </a:schemeClr>
                </a:solidFill>
                <a:latin typeface="Comic Sans MS" panose="030F0702030302020204" pitchFamily="66" charset="0"/>
              </a:rPr>
              <a:t>An aggregation pipeline can return results for groups of documents. For example, return the total, average, maximum, and minimum values.</a:t>
            </a:r>
            <a:endParaRPr lang="en-IN" dirty="0">
              <a:solidFill>
                <a:schemeClr val="accent1">
                  <a:lumMod val="20000"/>
                  <a:lumOff val="80000"/>
                </a:schemeClr>
              </a:solidFill>
              <a:latin typeface="Comic Sans MS" panose="030F0702030302020204" pitchFamily="66" charset="0"/>
            </a:endParaRPr>
          </a:p>
        </p:txBody>
      </p:sp>
      <p:sp>
        <p:nvSpPr>
          <p:cNvPr id="11" name="Slide Number Placeholder 10">
            <a:extLst>
              <a:ext uri="{FF2B5EF4-FFF2-40B4-BE49-F238E27FC236}">
                <a16:creationId xmlns:a16="http://schemas.microsoft.com/office/drawing/2014/main" id="{8AB350CC-B8B8-47F7-B1B1-002FF9E2F6F1}"/>
              </a:ext>
            </a:extLst>
          </p:cNvPr>
          <p:cNvSpPr>
            <a:spLocks noGrp="1"/>
          </p:cNvSpPr>
          <p:nvPr>
            <p:ph type="sldNum" sz="quarter" idx="12"/>
          </p:nvPr>
        </p:nvSpPr>
        <p:spPr/>
        <p:txBody>
          <a:bodyPr/>
          <a:lstStyle/>
          <a:p>
            <a:fld id="{5EA792F7-1D9E-4C7E-A103-E8EDFDC2691E}" type="slidenum">
              <a:rPr lang="en-US" smtClean="0"/>
              <a:pPr/>
              <a:t>31</a:t>
            </a:fld>
            <a:endParaRPr lang="en-US" dirty="0"/>
          </a:p>
        </p:txBody>
      </p:sp>
    </p:spTree>
    <p:extLst>
      <p:ext uri="{BB962C8B-B14F-4D97-AF65-F5344CB8AC3E}">
        <p14:creationId xmlns:p14="http://schemas.microsoft.com/office/powerpoint/2010/main" val="3922846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6DF4F5-F840-8BE6-05BD-536712D4E569}"/>
              </a:ext>
            </a:extLst>
          </p:cNvPr>
          <p:cNvSpPr>
            <a:spLocks noGrp="1"/>
          </p:cNvSpPr>
          <p:nvPr>
            <p:ph type="body" sz="quarter" idx="13"/>
          </p:nvPr>
        </p:nvSpPr>
        <p:spPr>
          <a:xfrm>
            <a:off x="4159789" y="484525"/>
            <a:ext cx="3534208" cy="518874"/>
          </a:xfrm>
        </p:spPr>
        <p:txBody>
          <a:bodyPr>
            <a:normAutofit fontScale="62500" lnSpcReduction="20000"/>
          </a:bodyPr>
          <a:lstStyle/>
          <a:p>
            <a:r>
              <a:rPr lang="en-IN" dirty="0">
                <a:latin typeface="Comic Sans MS" panose="030F0702030302020204" pitchFamily="66" charset="0"/>
              </a:rPr>
              <a:t>Aggregation Pipeline- Example </a:t>
            </a:r>
          </a:p>
        </p:txBody>
      </p:sp>
      <p:sp>
        <p:nvSpPr>
          <p:cNvPr id="4" name="Text Placeholder 3">
            <a:extLst>
              <a:ext uri="{FF2B5EF4-FFF2-40B4-BE49-F238E27FC236}">
                <a16:creationId xmlns:a16="http://schemas.microsoft.com/office/drawing/2014/main" id="{A10AFADF-1FB9-BA0D-3D1D-D65D2121045C}"/>
              </a:ext>
            </a:extLst>
          </p:cNvPr>
          <p:cNvSpPr>
            <a:spLocks noGrp="1"/>
          </p:cNvSpPr>
          <p:nvPr>
            <p:ph type="body" sz="quarter" idx="14"/>
          </p:nvPr>
        </p:nvSpPr>
        <p:spPr>
          <a:xfrm>
            <a:off x="838200" y="1538586"/>
            <a:ext cx="10727286" cy="4834889"/>
          </a:xfrm>
        </p:spPr>
        <p:txBody>
          <a:bodyPr>
            <a:noAutofit/>
          </a:bodyPr>
          <a:lstStyle/>
          <a:p>
            <a:pPr marL="0" indent="0">
              <a:buNone/>
            </a:pPr>
            <a:r>
              <a:rPr lang="en-IN" sz="1200" dirty="0">
                <a:solidFill>
                  <a:schemeClr val="accent1">
                    <a:lumMod val="20000"/>
                    <a:lumOff val="80000"/>
                  </a:schemeClr>
                </a:solidFill>
                <a:latin typeface="Comic Sans MS" panose="030F0702030302020204" pitchFamily="66" charset="0"/>
              </a:rPr>
              <a:t>db.orders.insertMany( [</a:t>
            </a:r>
          </a:p>
          <a:p>
            <a:pPr marL="0" indent="0">
              <a:buNone/>
            </a:pPr>
            <a:r>
              <a:rPr lang="en-IN" sz="1200" dirty="0">
                <a:solidFill>
                  <a:schemeClr val="accent1">
                    <a:lumMod val="20000"/>
                    <a:lumOff val="80000"/>
                  </a:schemeClr>
                </a:solidFill>
                <a:latin typeface="Comic Sans MS" panose="030F0702030302020204" pitchFamily="66" charset="0"/>
              </a:rPr>
              <a:t>   { _id: 0, name: "Pepperoni", size: "small", price: 19,</a:t>
            </a:r>
          </a:p>
          <a:p>
            <a:pPr marL="0" indent="0">
              <a:buNone/>
            </a:pPr>
            <a:r>
              <a:rPr lang="en-IN" sz="1200" dirty="0">
                <a:solidFill>
                  <a:schemeClr val="accent1">
                    <a:lumMod val="20000"/>
                    <a:lumOff val="80000"/>
                  </a:schemeClr>
                </a:solidFill>
                <a:latin typeface="Comic Sans MS" panose="030F0702030302020204" pitchFamily="66" charset="0"/>
              </a:rPr>
              <a:t>     quantity: 10, date: ISODate( "2021-03-13T08:14:30Z" ) },</a:t>
            </a:r>
          </a:p>
          <a:p>
            <a:pPr marL="0" indent="0">
              <a:buNone/>
            </a:pPr>
            <a:r>
              <a:rPr lang="en-IN" sz="1200" dirty="0">
                <a:solidFill>
                  <a:schemeClr val="accent1">
                    <a:lumMod val="20000"/>
                    <a:lumOff val="80000"/>
                  </a:schemeClr>
                </a:solidFill>
                <a:latin typeface="Comic Sans MS" panose="030F0702030302020204" pitchFamily="66" charset="0"/>
              </a:rPr>
              <a:t>   { _id: 1, name: "Pepperoni", size: "medium", price: 20,</a:t>
            </a:r>
          </a:p>
          <a:p>
            <a:pPr marL="0" indent="0">
              <a:buNone/>
            </a:pPr>
            <a:r>
              <a:rPr lang="en-IN" sz="1200" dirty="0">
                <a:solidFill>
                  <a:schemeClr val="accent1">
                    <a:lumMod val="20000"/>
                    <a:lumOff val="80000"/>
                  </a:schemeClr>
                </a:solidFill>
                <a:latin typeface="Comic Sans MS" panose="030F0702030302020204" pitchFamily="66" charset="0"/>
              </a:rPr>
              <a:t>     quantity: 20, date : ISODate( "2021-03-13T09:13:24Z" ) },</a:t>
            </a:r>
          </a:p>
          <a:p>
            <a:pPr marL="0" indent="0">
              <a:buNone/>
            </a:pPr>
            <a:r>
              <a:rPr lang="en-IN" sz="1200" dirty="0">
                <a:solidFill>
                  <a:schemeClr val="accent1">
                    <a:lumMod val="20000"/>
                    <a:lumOff val="80000"/>
                  </a:schemeClr>
                </a:solidFill>
                <a:latin typeface="Comic Sans MS" panose="030F0702030302020204" pitchFamily="66" charset="0"/>
              </a:rPr>
              <a:t>   { _id: 2, name: "Pepperoni", size: "large", price: 21,</a:t>
            </a:r>
          </a:p>
          <a:p>
            <a:pPr marL="0" indent="0">
              <a:buNone/>
            </a:pPr>
            <a:r>
              <a:rPr lang="en-IN" sz="1200" dirty="0">
                <a:solidFill>
                  <a:schemeClr val="accent1">
                    <a:lumMod val="20000"/>
                    <a:lumOff val="80000"/>
                  </a:schemeClr>
                </a:solidFill>
                <a:latin typeface="Comic Sans MS" panose="030F0702030302020204" pitchFamily="66" charset="0"/>
              </a:rPr>
              <a:t>     quantity: 30, date : ISODate( "2021-03-17T09:22:12Z" ) },</a:t>
            </a:r>
          </a:p>
          <a:p>
            <a:pPr marL="0" indent="0">
              <a:buNone/>
            </a:pPr>
            <a:r>
              <a:rPr lang="en-IN" sz="1200" dirty="0">
                <a:solidFill>
                  <a:schemeClr val="accent1">
                    <a:lumMod val="20000"/>
                    <a:lumOff val="80000"/>
                  </a:schemeClr>
                </a:solidFill>
                <a:latin typeface="Comic Sans MS" panose="030F0702030302020204" pitchFamily="66" charset="0"/>
              </a:rPr>
              <a:t>   { _id: 3, name: "Cheese", size: "small", price: 12,</a:t>
            </a:r>
          </a:p>
          <a:p>
            <a:pPr marL="0" indent="0">
              <a:buNone/>
            </a:pPr>
            <a:r>
              <a:rPr lang="en-IN" sz="1200" dirty="0">
                <a:solidFill>
                  <a:schemeClr val="accent1">
                    <a:lumMod val="20000"/>
                    <a:lumOff val="80000"/>
                  </a:schemeClr>
                </a:solidFill>
                <a:latin typeface="Comic Sans MS" panose="030F0702030302020204" pitchFamily="66" charset="0"/>
              </a:rPr>
              <a:t>     quantity: 15, date : ISODate( "2021-03-13T11:21:39.736Z" ) },</a:t>
            </a:r>
          </a:p>
          <a:p>
            <a:pPr marL="0" indent="0">
              <a:buNone/>
            </a:pPr>
            <a:r>
              <a:rPr lang="en-IN" sz="1200" dirty="0">
                <a:solidFill>
                  <a:schemeClr val="accent1">
                    <a:lumMod val="20000"/>
                    <a:lumOff val="80000"/>
                  </a:schemeClr>
                </a:solidFill>
                <a:latin typeface="Comic Sans MS" panose="030F0702030302020204" pitchFamily="66" charset="0"/>
              </a:rPr>
              <a:t>   { _id: 4, name: "Cheese", size: "medium", price: 13,</a:t>
            </a:r>
          </a:p>
          <a:p>
            <a:pPr marL="0" indent="0">
              <a:buNone/>
            </a:pPr>
            <a:r>
              <a:rPr lang="en-IN" sz="1200" dirty="0">
                <a:solidFill>
                  <a:schemeClr val="accent1">
                    <a:lumMod val="20000"/>
                    <a:lumOff val="80000"/>
                  </a:schemeClr>
                </a:solidFill>
                <a:latin typeface="Comic Sans MS" panose="030F0702030302020204" pitchFamily="66" charset="0"/>
              </a:rPr>
              <a:t>     quantity:50, date : ISODate( "2022-01-12T21:23:13.331Z" ) },</a:t>
            </a:r>
          </a:p>
          <a:p>
            <a:pPr marL="0" indent="0">
              <a:buNone/>
            </a:pPr>
            <a:r>
              <a:rPr lang="en-IN" sz="1200" dirty="0">
                <a:solidFill>
                  <a:schemeClr val="accent1">
                    <a:lumMod val="20000"/>
                    <a:lumOff val="80000"/>
                  </a:schemeClr>
                </a:solidFill>
                <a:latin typeface="Comic Sans MS" panose="030F0702030302020204" pitchFamily="66" charset="0"/>
              </a:rPr>
              <a:t>   { _id: 5, name: "Cheese", size: "large", price: 14,</a:t>
            </a:r>
          </a:p>
          <a:p>
            <a:pPr marL="0" indent="0">
              <a:buNone/>
            </a:pPr>
            <a:r>
              <a:rPr lang="en-IN" sz="1200" dirty="0">
                <a:solidFill>
                  <a:schemeClr val="accent1">
                    <a:lumMod val="20000"/>
                    <a:lumOff val="80000"/>
                  </a:schemeClr>
                </a:solidFill>
                <a:latin typeface="Comic Sans MS" panose="030F0702030302020204" pitchFamily="66" charset="0"/>
              </a:rPr>
              <a:t>     quantity: 10, date : ISODate( "2022-01-12T05:08:13Z" ) },</a:t>
            </a:r>
          </a:p>
          <a:p>
            <a:pPr marL="0" indent="0">
              <a:buNone/>
            </a:pPr>
            <a:r>
              <a:rPr lang="en-IN" sz="1200" dirty="0">
                <a:solidFill>
                  <a:schemeClr val="accent1">
                    <a:lumMod val="20000"/>
                    <a:lumOff val="80000"/>
                  </a:schemeClr>
                </a:solidFill>
                <a:latin typeface="Comic Sans MS" panose="030F0702030302020204" pitchFamily="66" charset="0"/>
              </a:rPr>
              <a:t>   { _id: 6, name: "Vegan", size: "small", price: 17,</a:t>
            </a:r>
          </a:p>
          <a:p>
            <a:pPr marL="0" indent="0">
              <a:buNone/>
            </a:pPr>
            <a:r>
              <a:rPr lang="en-IN" sz="1200" dirty="0">
                <a:solidFill>
                  <a:schemeClr val="accent1">
                    <a:lumMod val="20000"/>
                    <a:lumOff val="80000"/>
                  </a:schemeClr>
                </a:solidFill>
                <a:latin typeface="Comic Sans MS" panose="030F0702030302020204" pitchFamily="66" charset="0"/>
              </a:rPr>
              <a:t>     quantity: 10, date : ISODate( "2021-01-13T05:08:13Z" ) },</a:t>
            </a:r>
          </a:p>
          <a:p>
            <a:pPr marL="0" indent="0">
              <a:buNone/>
            </a:pPr>
            <a:r>
              <a:rPr lang="en-IN" sz="1200" dirty="0">
                <a:solidFill>
                  <a:schemeClr val="accent1">
                    <a:lumMod val="20000"/>
                    <a:lumOff val="80000"/>
                  </a:schemeClr>
                </a:solidFill>
                <a:latin typeface="Comic Sans MS" panose="030F0702030302020204" pitchFamily="66" charset="0"/>
              </a:rPr>
              <a:t>   { _id: 7, name: "Vegan", size: "medium", price: 18,</a:t>
            </a:r>
          </a:p>
          <a:p>
            <a:pPr marL="0" indent="0">
              <a:buNone/>
            </a:pPr>
            <a:r>
              <a:rPr lang="en-IN" sz="1200" dirty="0">
                <a:solidFill>
                  <a:schemeClr val="accent1">
                    <a:lumMod val="20000"/>
                    <a:lumOff val="80000"/>
                  </a:schemeClr>
                </a:solidFill>
                <a:latin typeface="Comic Sans MS" panose="030F0702030302020204" pitchFamily="66" charset="0"/>
              </a:rPr>
              <a:t>     quantity: 10, date : ISODate( "2021-01-13T05:10:13Z" ) }</a:t>
            </a:r>
          </a:p>
          <a:p>
            <a:pPr marL="0" indent="0">
              <a:buNone/>
            </a:pPr>
            <a:r>
              <a:rPr lang="en-IN" sz="1200" dirty="0">
                <a:solidFill>
                  <a:schemeClr val="accent1">
                    <a:lumMod val="20000"/>
                    <a:lumOff val="80000"/>
                  </a:schemeClr>
                </a:solidFill>
                <a:latin typeface="Comic Sans MS" panose="030F0702030302020204" pitchFamily="66" charset="0"/>
              </a:rPr>
              <a:t>] )</a:t>
            </a:r>
          </a:p>
        </p:txBody>
      </p:sp>
      <p:sp>
        <p:nvSpPr>
          <p:cNvPr id="11" name="Slide Number Placeholder 10">
            <a:extLst>
              <a:ext uri="{FF2B5EF4-FFF2-40B4-BE49-F238E27FC236}">
                <a16:creationId xmlns:a16="http://schemas.microsoft.com/office/drawing/2014/main" id="{8AB350CC-B8B8-47F7-B1B1-002FF9E2F6F1}"/>
              </a:ext>
            </a:extLst>
          </p:cNvPr>
          <p:cNvSpPr>
            <a:spLocks noGrp="1"/>
          </p:cNvSpPr>
          <p:nvPr>
            <p:ph type="sldNum" sz="quarter" idx="12"/>
          </p:nvPr>
        </p:nvSpPr>
        <p:spPr/>
        <p:txBody>
          <a:bodyPr/>
          <a:lstStyle/>
          <a:p>
            <a:fld id="{5EA792F7-1D9E-4C7E-A103-E8EDFDC2691E}" type="slidenum">
              <a:rPr lang="en-US" smtClean="0"/>
              <a:pPr/>
              <a:t>32</a:t>
            </a:fld>
            <a:endParaRPr lang="en-US" dirty="0"/>
          </a:p>
        </p:txBody>
      </p:sp>
    </p:spTree>
    <p:extLst>
      <p:ext uri="{BB962C8B-B14F-4D97-AF65-F5344CB8AC3E}">
        <p14:creationId xmlns:p14="http://schemas.microsoft.com/office/powerpoint/2010/main" val="3938442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6DF4F5-F840-8BE6-05BD-536712D4E569}"/>
              </a:ext>
            </a:extLst>
          </p:cNvPr>
          <p:cNvSpPr>
            <a:spLocks noGrp="1"/>
          </p:cNvSpPr>
          <p:nvPr>
            <p:ph type="body" sz="quarter" idx="13"/>
          </p:nvPr>
        </p:nvSpPr>
        <p:spPr>
          <a:xfrm>
            <a:off x="4159789" y="504403"/>
            <a:ext cx="3534208" cy="518874"/>
          </a:xfrm>
        </p:spPr>
        <p:txBody>
          <a:bodyPr>
            <a:normAutofit fontScale="92500"/>
          </a:bodyPr>
          <a:lstStyle/>
          <a:p>
            <a:r>
              <a:rPr lang="en-IN" dirty="0">
                <a:latin typeface="Comic Sans MS" panose="030F0702030302020204" pitchFamily="66" charset="0"/>
              </a:rPr>
              <a:t>Aggregation Pipeline</a:t>
            </a:r>
          </a:p>
        </p:txBody>
      </p:sp>
      <p:sp>
        <p:nvSpPr>
          <p:cNvPr id="4" name="Text Placeholder 3">
            <a:extLst>
              <a:ext uri="{FF2B5EF4-FFF2-40B4-BE49-F238E27FC236}">
                <a16:creationId xmlns:a16="http://schemas.microsoft.com/office/drawing/2014/main" id="{A10AFADF-1FB9-BA0D-3D1D-D65D2121045C}"/>
              </a:ext>
            </a:extLst>
          </p:cNvPr>
          <p:cNvSpPr>
            <a:spLocks noGrp="1"/>
          </p:cNvSpPr>
          <p:nvPr>
            <p:ph type="body" sz="quarter" idx="14"/>
          </p:nvPr>
        </p:nvSpPr>
        <p:spPr>
          <a:xfrm>
            <a:off x="732357" y="1327372"/>
            <a:ext cx="10985878" cy="5202637"/>
          </a:xfrm>
        </p:spPr>
        <p:txBody>
          <a:bodyPr>
            <a:noAutofit/>
          </a:bodyPr>
          <a:lstStyle/>
          <a:p>
            <a:pPr marL="0" indent="0">
              <a:buNone/>
            </a:pPr>
            <a:r>
              <a:rPr lang="en-IN" dirty="0">
                <a:solidFill>
                  <a:schemeClr val="accent1">
                    <a:lumMod val="20000"/>
                    <a:lumOff val="80000"/>
                  </a:schemeClr>
                </a:solidFill>
                <a:latin typeface="Comic Sans MS" panose="030F0702030302020204" pitchFamily="66" charset="0"/>
              </a:rPr>
              <a:t>db.orders.aggregate( [</a:t>
            </a:r>
            <a:endParaRPr lang="en-IN" sz="1200" dirty="0">
              <a:solidFill>
                <a:schemeClr val="accent1">
                  <a:lumMod val="20000"/>
                  <a:lumOff val="80000"/>
                </a:schemeClr>
              </a:solidFill>
              <a:latin typeface="Comic Sans MS" panose="030F0702030302020204" pitchFamily="66" charset="0"/>
            </a:endParaRPr>
          </a:p>
          <a:p>
            <a:pPr marL="0" indent="0">
              <a:buNone/>
            </a:pPr>
            <a:r>
              <a:rPr lang="en-IN" sz="1200" dirty="0">
                <a:solidFill>
                  <a:schemeClr val="accent1">
                    <a:lumMod val="20000"/>
                    <a:lumOff val="80000"/>
                  </a:schemeClr>
                </a:solidFill>
                <a:latin typeface="Comic Sans MS" panose="030F0702030302020204" pitchFamily="66" charset="0"/>
              </a:rPr>
              <a:t>   {</a:t>
            </a:r>
          </a:p>
          <a:p>
            <a:pPr marL="0" indent="0">
              <a:buNone/>
            </a:pPr>
            <a:r>
              <a:rPr lang="en-IN" sz="1200" dirty="0">
                <a:solidFill>
                  <a:schemeClr val="accent1">
                    <a:lumMod val="20000"/>
                    <a:lumOff val="80000"/>
                  </a:schemeClr>
                </a:solidFill>
                <a:latin typeface="Comic Sans MS" panose="030F0702030302020204" pitchFamily="66" charset="0"/>
              </a:rPr>
              <a:t>      $match: { size: "medium" }   // filter pizza by its size</a:t>
            </a:r>
          </a:p>
          <a:p>
            <a:pPr marL="0" indent="0">
              <a:buNone/>
            </a:pPr>
            <a:r>
              <a:rPr lang="en-IN" sz="1200" dirty="0">
                <a:solidFill>
                  <a:schemeClr val="accent1">
                    <a:lumMod val="20000"/>
                    <a:lumOff val="80000"/>
                  </a:schemeClr>
                </a:solidFill>
                <a:latin typeface="Comic Sans MS" panose="030F0702030302020204" pitchFamily="66" charset="0"/>
              </a:rPr>
              <a:t>   }</a:t>
            </a:r>
          </a:p>
          <a:p>
            <a:pPr marL="0" indent="0">
              <a:buNone/>
            </a:pPr>
            <a:r>
              <a:rPr lang="en-IN" sz="1200" dirty="0">
                <a:solidFill>
                  <a:schemeClr val="accent1">
                    <a:lumMod val="20000"/>
                    <a:lumOff val="80000"/>
                  </a:schemeClr>
                </a:solidFill>
                <a:latin typeface="Comic Sans MS" panose="030F0702030302020204" pitchFamily="66" charset="0"/>
              </a:rPr>
              <a:t>   </a:t>
            </a:r>
          </a:p>
          <a:p>
            <a:pPr marL="0" indent="0">
              <a:buNone/>
            </a:pPr>
            <a:r>
              <a:rPr lang="en-IN" sz="1200" dirty="0">
                <a:solidFill>
                  <a:schemeClr val="accent1">
                    <a:lumMod val="20000"/>
                    <a:lumOff val="80000"/>
                  </a:schemeClr>
                </a:solidFill>
                <a:latin typeface="Comic Sans MS" panose="030F0702030302020204" pitchFamily="66" charset="0"/>
              </a:rPr>
              <a:t>   {</a:t>
            </a:r>
          </a:p>
          <a:p>
            <a:pPr marL="0" indent="0">
              <a:buNone/>
            </a:pPr>
            <a:r>
              <a:rPr lang="en-IN" sz="1200" dirty="0">
                <a:solidFill>
                  <a:schemeClr val="accent1">
                    <a:lumMod val="20000"/>
                    <a:lumOff val="80000"/>
                  </a:schemeClr>
                </a:solidFill>
                <a:latin typeface="Comic Sans MS" panose="030F0702030302020204" pitchFamily="66" charset="0"/>
              </a:rPr>
              <a:t>      $group: { _id: "$name", totalQuantity: { $sum: "$quantity" } }   // group by pizza name and total quantity </a:t>
            </a:r>
          </a:p>
          <a:p>
            <a:pPr marL="0" indent="0">
              <a:buNone/>
            </a:pPr>
            <a:r>
              <a:rPr lang="en-IN" sz="1200" dirty="0">
                <a:solidFill>
                  <a:schemeClr val="accent1">
                    <a:lumMod val="20000"/>
                    <a:lumOff val="80000"/>
                  </a:schemeClr>
                </a:solidFill>
                <a:latin typeface="Comic Sans MS" panose="030F0702030302020204" pitchFamily="66" charset="0"/>
              </a:rPr>
              <a:t>   }</a:t>
            </a:r>
          </a:p>
          <a:p>
            <a:pPr marL="0" indent="0">
              <a:buNone/>
            </a:pPr>
            <a:r>
              <a:rPr lang="en-IN" sz="1200" dirty="0">
                <a:solidFill>
                  <a:schemeClr val="accent1">
                    <a:lumMod val="20000"/>
                    <a:lumOff val="80000"/>
                  </a:schemeClr>
                </a:solidFill>
                <a:latin typeface="Comic Sans MS" panose="030F0702030302020204" pitchFamily="66" charset="0"/>
              </a:rPr>
              <a:t>] )</a:t>
            </a:r>
          </a:p>
          <a:p>
            <a:pPr marL="0" indent="0">
              <a:buNone/>
            </a:pPr>
            <a:endParaRPr lang="en-IN" dirty="0">
              <a:solidFill>
                <a:schemeClr val="accent1">
                  <a:lumMod val="20000"/>
                  <a:lumOff val="80000"/>
                </a:schemeClr>
              </a:solidFill>
              <a:latin typeface="Comic Sans MS" panose="030F0702030302020204" pitchFamily="66" charset="0"/>
            </a:endParaRPr>
          </a:p>
          <a:p>
            <a:pPr marL="0" indent="0">
              <a:buNone/>
            </a:pPr>
            <a:r>
              <a:rPr lang="en-IN" b="1" dirty="0">
                <a:solidFill>
                  <a:schemeClr val="accent1">
                    <a:lumMod val="20000"/>
                    <a:lumOff val="80000"/>
                  </a:schemeClr>
                </a:solidFill>
                <a:latin typeface="Comic Sans MS" panose="030F0702030302020204" pitchFamily="66" charset="0"/>
              </a:rPr>
              <a:t>Output : </a:t>
            </a:r>
          </a:p>
        </p:txBody>
      </p:sp>
      <p:sp>
        <p:nvSpPr>
          <p:cNvPr id="11" name="Slide Number Placeholder 10">
            <a:extLst>
              <a:ext uri="{FF2B5EF4-FFF2-40B4-BE49-F238E27FC236}">
                <a16:creationId xmlns:a16="http://schemas.microsoft.com/office/drawing/2014/main" id="{8AB350CC-B8B8-47F7-B1B1-002FF9E2F6F1}"/>
              </a:ext>
            </a:extLst>
          </p:cNvPr>
          <p:cNvSpPr>
            <a:spLocks noGrp="1"/>
          </p:cNvSpPr>
          <p:nvPr>
            <p:ph type="sldNum" sz="quarter" idx="12"/>
          </p:nvPr>
        </p:nvSpPr>
        <p:spPr/>
        <p:txBody>
          <a:bodyPr/>
          <a:lstStyle/>
          <a:p>
            <a:fld id="{5EA792F7-1D9E-4C7E-A103-E8EDFDC2691E}" type="slidenum">
              <a:rPr lang="en-US" smtClean="0"/>
              <a:pPr/>
              <a:t>33</a:t>
            </a:fld>
            <a:endParaRPr lang="en-US" dirty="0"/>
          </a:p>
        </p:txBody>
      </p:sp>
      <p:sp>
        <p:nvSpPr>
          <p:cNvPr id="7" name="TextBox 6">
            <a:extLst>
              <a:ext uri="{FF2B5EF4-FFF2-40B4-BE49-F238E27FC236}">
                <a16:creationId xmlns:a16="http://schemas.microsoft.com/office/drawing/2014/main" id="{CE314D5E-5C05-542D-F39B-6ACAA8E89440}"/>
              </a:ext>
            </a:extLst>
          </p:cNvPr>
          <p:cNvSpPr txBox="1"/>
          <p:nvPr/>
        </p:nvSpPr>
        <p:spPr>
          <a:xfrm>
            <a:off x="732357" y="4791964"/>
            <a:ext cx="6102626" cy="1200329"/>
          </a:xfrm>
          <a:prstGeom prst="rect">
            <a:avLst/>
          </a:prstGeom>
          <a:noFill/>
        </p:spPr>
        <p:txBody>
          <a:bodyPr wrap="square">
            <a:spAutoFit/>
          </a:bodyPr>
          <a:lstStyle/>
          <a:p>
            <a:endParaRPr lang="en-IN" sz="1200" dirty="0"/>
          </a:p>
          <a:p>
            <a:r>
              <a:rPr lang="en-IN" sz="1200" dirty="0"/>
              <a:t>[</a:t>
            </a:r>
          </a:p>
          <a:p>
            <a:r>
              <a:rPr lang="en-IN" sz="1200" dirty="0"/>
              <a:t>   { _id: 'Cheese', totalQuantity: 50 },</a:t>
            </a:r>
          </a:p>
          <a:p>
            <a:r>
              <a:rPr lang="en-IN" sz="1200" dirty="0"/>
              <a:t>   { _id: 'Vegan', totalQuantity: 10 },</a:t>
            </a:r>
          </a:p>
          <a:p>
            <a:r>
              <a:rPr lang="en-IN" sz="1200" dirty="0"/>
              <a:t>   { _id: 'Pepperoni', totalQuantity: 20 }</a:t>
            </a:r>
          </a:p>
          <a:p>
            <a:r>
              <a:rPr lang="en-IN" sz="1200" dirty="0"/>
              <a:t>]</a:t>
            </a:r>
          </a:p>
        </p:txBody>
      </p:sp>
      <p:sp>
        <p:nvSpPr>
          <p:cNvPr id="9" name="TextBox 8">
            <a:extLst>
              <a:ext uri="{FF2B5EF4-FFF2-40B4-BE49-F238E27FC236}">
                <a16:creationId xmlns:a16="http://schemas.microsoft.com/office/drawing/2014/main" id="{49ECDCC2-0852-5E56-4DD3-638489DAAE9A}"/>
              </a:ext>
            </a:extLst>
          </p:cNvPr>
          <p:cNvSpPr txBox="1"/>
          <p:nvPr/>
        </p:nvSpPr>
        <p:spPr>
          <a:xfrm>
            <a:off x="4735345" y="3928689"/>
            <a:ext cx="5362812" cy="2385268"/>
          </a:xfrm>
          <a:prstGeom prst="rect">
            <a:avLst/>
          </a:prstGeom>
          <a:noFill/>
        </p:spPr>
        <p:txBody>
          <a:bodyPr wrap="square">
            <a:spAutoFit/>
          </a:bodyPr>
          <a:lstStyle/>
          <a:p>
            <a:r>
              <a:rPr lang="en-US" sz="1300" dirty="0"/>
              <a:t>The $match stage:</a:t>
            </a:r>
          </a:p>
          <a:p>
            <a:endParaRPr lang="en-US" sz="1300" dirty="0"/>
          </a:p>
          <a:p>
            <a:r>
              <a:rPr lang="en-US" sz="1200" dirty="0"/>
              <a:t>Filters the pizza order documents to pizzas with a size of medium.</a:t>
            </a:r>
          </a:p>
          <a:p>
            <a:endParaRPr lang="en-US" sz="1200" dirty="0"/>
          </a:p>
          <a:p>
            <a:r>
              <a:rPr lang="en-US" sz="1200" dirty="0"/>
              <a:t>Passes the remaining documents to the $group stage.</a:t>
            </a:r>
          </a:p>
          <a:p>
            <a:endParaRPr lang="en-US" sz="1300" dirty="0"/>
          </a:p>
          <a:p>
            <a:r>
              <a:rPr lang="en-US" sz="1300" dirty="0"/>
              <a:t>The $group stage:</a:t>
            </a:r>
          </a:p>
          <a:p>
            <a:endParaRPr lang="en-US" sz="1300" dirty="0"/>
          </a:p>
          <a:p>
            <a:r>
              <a:rPr lang="en-US" sz="1200" dirty="0"/>
              <a:t>Groups the remaining documents by pizza name.</a:t>
            </a:r>
          </a:p>
          <a:p>
            <a:endParaRPr lang="en-US" sz="1200" dirty="0"/>
          </a:p>
          <a:p>
            <a:r>
              <a:rPr lang="en-US" sz="1200" dirty="0"/>
              <a:t>Uses $sum to calculate the total order quantity for each pizza name. The total is stored in the totalQuantity field returned by the aggregation pipeline.</a:t>
            </a:r>
            <a:endParaRPr lang="en-IN" sz="1200" dirty="0"/>
          </a:p>
        </p:txBody>
      </p:sp>
    </p:spTree>
    <p:extLst>
      <p:ext uri="{BB962C8B-B14F-4D97-AF65-F5344CB8AC3E}">
        <p14:creationId xmlns:p14="http://schemas.microsoft.com/office/powerpoint/2010/main" val="459271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EDA208E-6D19-4267-E4CF-D9D45AFABBDA}"/>
              </a:ext>
            </a:extLst>
          </p:cNvPr>
          <p:cNvSpPr>
            <a:spLocks noGrp="1"/>
          </p:cNvSpPr>
          <p:nvPr>
            <p:ph type="body" sz="quarter" idx="17"/>
          </p:nvPr>
        </p:nvSpPr>
        <p:spPr>
          <a:xfrm>
            <a:off x="3581400" y="427461"/>
            <a:ext cx="8677187" cy="518874"/>
          </a:xfrm>
        </p:spPr>
        <p:txBody>
          <a:bodyPr>
            <a:noAutofit/>
          </a:bodyPr>
          <a:lstStyle/>
          <a:p>
            <a:r>
              <a:rPr lang="en-IN" sz="2000" dirty="0">
                <a:latin typeface="Comic Sans MS" panose="030F0702030302020204" pitchFamily="66" charset="0"/>
              </a:rPr>
              <a:t>Administration of your database</a:t>
            </a:r>
          </a:p>
        </p:txBody>
      </p:sp>
      <p:sp>
        <p:nvSpPr>
          <p:cNvPr id="8" name="Text Placeholder 7">
            <a:extLst>
              <a:ext uri="{FF2B5EF4-FFF2-40B4-BE49-F238E27FC236}">
                <a16:creationId xmlns:a16="http://schemas.microsoft.com/office/drawing/2014/main" id="{38B2C556-619A-3C20-38D1-2615702B49FB}"/>
              </a:ext>
            </a:extLst>
          </p:cNvPr>
          <p:cNvSpPr>
            <a:spLocks noGrp="1"/>
          </p:cNvSpPr>
          <p:nvPr>
            <p:ph type="body" sz="quarter" idx="18"/>
          </p:nvPr>
        </p:nvSpPr>
        <p:spPr>
          <a:xfrm>
            <a:off x="838200" y="1772653"/>
            <a:ext cx="11099545" cy="3524904"/>
          </a:xfrm>
        </p:spPr>
        <p:txBody>
          <a:bodyPr>
            <a:normAutofit fontScale="92500" lnSpcReduction="10000"/>
          </a:bodyPr>
          <a:lstStyle/>
          <a:p>
            <a:r>
              <a:rPr lang="en-IN" b="1" dirty="0">
                <a:latin typeface="Comic Sans MS" panose="030F0702030302020204" pitchFamily="66" charset="0"/>
              </a:rPr>
              <a:t>Dropping Databases and Collections:</a:t>
            </a:r>
          </a:p>
          <a:p>
            <a:pPr marL="0" indent="0">
              <a:buNone/>
            </a:pPr>
            <a:r>
              <a:rPr lang="en-IN" b="1" dirty="0">
                <a:solidFill>
                  <a:schemeClr val="accent1">
                    <a:lumMod val="20000"/>
                    <a:lumOff val="80000"/>
                  </a:schemeClr>
                </a:solidFill>
                <a:latin typeface="Comic Sans MS" panose="030F0702030302020204" pitchFamily="66" charset="0"/>
              </a:rPr>
              <a:t>                                              db.dropDatabase() </a:t>
            </a:r>
          </a:p>
          <a:p>
            <a:pPr marL="0" indent="0">
              <a:buNone/>
            </a:pPr>
            <a:endParaRPr lang="en-IN" b="1" dirty="0">
              <a:latin typeface="Comic Sans MS" panose="030F0702030302020204" pitchFamily="66" charset="0"/>
            </a:endParaRPr>
          </a:p>
          <a:p>
            <a:pPr marL="0" indent="0">
              <a:buNone/>
            </a:pPr>
            <a:r>
              <a:rPr lang="en-IN" b="1" dirty="0">
                <a:latin typeface="Comic Sans MS" panose="030F0702030302020204" pitchFamily="66" charset="0"/>
              </a:rPr>
              <a:t> It drops the database and deletes the associated files.</a:t>
            </a:r>
          </a:p>
          <a:p>
            <a:endParaRPr lang="en-IN" b="1" dirty="0">
              <a:latin typeface="Comic Sans MS" panose="030F0702030302020204" pitchFamily="66" charset="0"/>
            </a:endParaRPr>
          </a:p>
          <a:p>
            <a:r>
              <a:rPr lang="en-IN" b="1" dirty="0">
                <a:latin typeface="Comic Sans MS" panose="030F0702030302020204" pitchFamily="66" charset="0"/>
              </a:rPr>
              <a:t>Dropping a database generates a global write lock – all other operations will be blocked until completion of the delete request.</a:t>
            </a:r>
          </a:p>
          <a:p>
            <a:endParaRPr lang="en-IN" b="1" dirty="0">
              <a:latin typeface="Comic Sans MS" panose="030F0702030302020204" pitchFamily="66" charset="0"/>
            </a:endParaRPr>
          </a:p>
          <a:p>
            <a:r>
              <a:rPr lang="en-IN" b="1" dirty="0">
                <a:latin typeface="Comic Sans MS" panose="030F0702030302020204" pitchFamily="66" charset="0"/>
              </a:rPr>
              <a:t>Note: This command does not drop any users associated with the database!</a:t>
            </a:r>
          </a:p>
          <a:p>
            <a:endParaRPr lang="en-IN" b="1" dirty="0">
              <a:latin typeface="Comic Sans MS" panose="030F0702030302020204" pitchFamily="66" charset="0"/>
            </a:endParaRPr>
          </a:p>
          <a:p>
            <a:r>
              <a:rPr lang="en-IN" b="1" dirty="0">
                <a:latin typeface="Comic Sans MS" panose="030F0702030302020204" pitchFamily="66" charset="0"/>
              </a:rPr>
              <a:t>For a example:</a:t>
            </a:r>
          </a:p>
          <a:p>
            <a:pPr marL="0" indent="0">
              <a:buNone/>
            </a:pPr>
            <a:endParaRPr lang="en-IN" b="1" dirty="0">
              <a:latin typeface="Comic Sans MS" panose="030F0702030302020204" pitchFamily="66" charset="0"/>
            </a:endParaRPr>
          </a:p>
        </p:txBody>
      </p:sp>
      <p:sp>
        <p:nvSpPr>
          <p:cNvPr id="11" name="Slide Number Placeholder 10">
            <a:extLst>
              <a:ext uri="{FF2B5EF4-FFF2-40B4-BE49-F238E27FC236}">
                <a16:creationId xmlns:a16="http://schemas.microsoft.com/office/drawing/2014/main" id="{260A1DFE-E1E4-088A-66BD-DF2BF83F710E}"/>
              </a:ext>
            </a:extLst>
          </p:cNvPr>
          <p:cNvSpPr>
            <a:spLocks noGrp="1"/>
          </p:cNvSpPr>
          <p:nvPr>
            <p:ph type="sldNum" sz="quarter" idx="12"/>
          </p:nvPr>
        </p:nvSpPr>
        <p:spPr/>
        <p:txBody>
          <a:bodyPr/>
          <a:lstStyle/>
          <a:p>
            <a:fld id="{5EA792F7-1D9E-4C7E-A103-E8EDFDC2691E}" type="slidenum">
              <a:rPr lang="en-US" smtClean="0"/>
              <a:pPr/>
              <a:t>34</a:t>
            </a:fld>
            <a:endParaRPr lang="en-US" dirty="0"/>
          </a:p>
        </p:txBody>
      </p:sp>
      <p:pic>
        <p:nvPicPr>
          <p:cNvPr id="13" name="Picture 12">
            <a:extLst>
              <a:ext uri="{FF2B5EF4-FFF2-40B4-BE49-F238E27FC236}">
                <a16:creationId xmlns:a16="http://schemas.microsoft.com/office/drawing/2014/main" id="{AE6FB91A-62C2-6D65-2F1D-A605CED4360A}"/>
              </a:ext>
            </a:extLst>
          </p:cNvPr>
          <p:cNvPicPr>
            <a:picLocks noChangeAspect="1"/>
          </p:cNvPicPr>
          <p:nvPr/>
        </p:nvPicPr>
        <p:blipFill rotWithShape="1">
          <a:blip r:embed="rId2"/>
          <a:srcRect l="51184" t="68304" b="20467"/>
          <a:stretch/>
        </p:blipFill>
        <p:spPr>
          <a:xfrm>
            <a:off x="2658979" y="5738864"/>
            <a:ext cx="5951621" cy="770022"/>
          </a:xfrm>
          <a:prstGeom prst="rect">
            <a:avLst/>
          </a:prstGeom>
        </p:spPr>
      </p:pic>
    </p:spTree>
    <p:extLst>
      <p:ext uri="{BB962C8B-B14F-4D97-AF65-F5344CB8AC3E}">
        <p14:creationId xmlns:p14="http://schemas.microsoft.com/office/powerpoint/2010/main" val="1242428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8F60AAD-5AE3-8C8E-CD20-A79C6979F7D5}"/>
              </a:ext>
            </a:extLst>
          </p:cNvPr>
          <p:cNvSpPr>
            <a:spLocks noGrp="1"/>
          </p:cNvSpPr>
          <p:nvPr>
            <p:ph type="body" sz="quarter" idx="18"/>
          </p:nvPr>
        </p:nvSpPr>
        <p:spPr>
          <a:xfrm>
            <a:off x="320842" y="1491915"/>
            <a:ext cx="9866767" cy="5229559"/>
          </a:xfrm>
        </p:spPr>
        <p:txBody>
          <a:bodyPr>
            <a:normAutofit lnSpcReduction="10000"/>
          </a:bodyPr>
          <a:lstStyle/>
          <a:p>
            <a:pPr marL="0" indent="0">
              <a:buNone/>
            </a:pPr>
            <a:r>
              <a:rPr lang="en-IN" b="1" dirty="0">
                <a:latin typeface="Comic Sans MS" panose="030F0702030302020204" pitchFamily="66" charset="0"/>
              </a:rPr>
              <a:t>To drop a collection from a database , use the drop command:</a:t>
            </a:r>
          </a:p>
          <a:p>
            <a:pPr marL="0" indent="0">
              <a:buNone/>
            </a:pPr>
            <a:r>
              <a:rPr lang="en-IN" b="1" dirty="0">
                <a:solidFill>
                  <a:schemeClr val="accent1">
                    <a:lumMod val="20000"/>
                    <a:lumOff val="80000"/>
                  </a:schemeClr>
                </a:solidFill>
                <a:latin typeface="Comic Sans MS" panose="030F0702030302020204" pitchFamily="66" charset="0"/>
              </a:rPr>
              <a:t>                             </a:t>
            </a:r>
          </a:p>
          <a:p>
            <a:pPr marL="0" indent="0">
              <a:buNone/>
            </a:pPr>
            <a:r>
              <a:rPr lang="en-IN" b="1" dirty="0">
                <a:solidFill>
                  <a:schemeClr val="accent1">
                    <a:lumMod val="20000"/>
                    <a:lumOff val="80000"/>
                  </a:schemeClr>
                </a:solidFill>
                <a:latin typeface="Comic Sans MS" panose="030F0702030302020204" pitchFamily="66" charset="0"/>
              </a:rPr>
              <a:t>                                     db.&lt;collection&gt;.drop()</a:t>
            </a:r>
          </a:p>
          <a:p>
            <a:endParaRPr lang="en-US" dirty="0">
              <a:solidFill>
                <a:schemeClr val="tx1">
                  <a:lumMod val="95000"/>
                </a:schemeClr>
              </a:solidFill>
              <a:latin typeface="Comic Sans MS" panose="030F0702030302020204" pitchFamily="66" charset="0"/>
            </a:endParaRPr>
          </a:p>
          <a:p>
            <a:r>
              <a:rPr lang="en-US" dirty="0">
                <a:solidFill>
                  <a:schemeClr val="tx1">
                    <a:lumMod val="95000"/>
                  </a:schemeClr>
                </a:solidFill>
                <a:latin typeface="Comic Sans MS" panose="030F0702030302020204" pitchFamily="66" charset="0"/>
              </a:rPr>
              <a:t>Removes a collection from the database.</a:t>
            </a:r>
          </a:p>
          <a:p>
            <a:endParaRPr lang="en-US" dirty="0">
              <a:solidFill>
                <a:schemeClr val="tx1">
                  <a:lumMod val="95000"/>
                </a:schemeClr>
              </a:solidFill>
              <a:latin typeface="Comic Sans MS" panose="030F0702030302020204" pitchFamily="66" charset="0"/>
            </a:endParaRPr>
          </a:p>
          <a:p>
            <a:r>
              <a:rPr lang="en-US" dirty="0">
                <a:solidFill>
                  <a:schemeClr val="tx1">
                    <a:lumMod val="95000"/>
                  </a:schemeClr>
                </a:solidFill>
                <a:latin typeface="Comic Sans MS" panose="030F0702030302020204" pitchFamily="66" charset="0"/>
              </a:rPr>
              <a:t>The method also removes any indexes associated with the dropped collection.</a:t>
            </a:r>
          </a:p>
          <a:p>
            <a:pPr marL="0" indent="0">
              <a:buNone/>
            </a:pPr>
            <a:endParaRPr lang="en-US" dirty="0">
              <a:solidFill>
                <a:schemeClr val="tx1">
                  <a:lumMod val="95000"/>
                </a:schemeClr>
              </a:solidFill>
              <a:latin typeface="Comic Sans MS" panose="030F0702030302020204" pitchFamily="66" charset="0"/>
            </a:endParaRPr>
          </a:p>
          <a:p>
            <a:pPr marL="0" indent="0">
              <a:buNone/>
            </a:pPr>
            <a:r>
              <a:rPr lang="en-US" dirty="0">
                <a:solidFill>
                  <a:schemeClr val="tx1">
                    <a:lumMod val="95000"/>
                  </a:schemeClr>
                </a:solidFill>
                <a:latin typeface="Comic Sans MS" panose="030F0702030302020204" pitchFamily="66" charset="0"/>
              </a:rPr>
              <a:t>Returns : </a:t>
            </a:r>
          </a:p>
          <a:p>
            <a:r>
              <a:rPr lang="en-US" i="1" dirty="0">
                <a:solidFill>
                  <a:schemeClr val="tx1">
                    <a:lumMod val="95000"/>
                  </a:schemeClr>
                </a:solidFill>
                <a:latin typeface="Comic Sans MS" panose="030F0702030302020204" pitchFamily="66" charset="0"/>
              </a:rPr>
              <a:t>true when successfully drops a collection.</a:t>
            </a:r>
          </a:p>
          <a:p>
            <a:r>
              <a:rPr lang="en-US" i="1" dirty="0">
                <a:solidFill>
                  <a:schemeClr val="tx1">
                    <a:lumMod val="95000"/>
                  </a:schemeClr>
                </a:solidFill>
                <a:latin typeface="Comic Sans MS" panose="030F0702030302020204" pitchFamily="66" charset="0"/>
              </a:rPr>
              <a:t>false when collection to drop does not exist.</a:t>
            </a:r>
          </a:p>
          <a:p>
            <a:endParaRPr lang="en-US" i="1" dirty="0">
              <a:solidFill>
                <a:schemeClr val="tx1">
                  <a:lumMod val="95000"/>
                </a:schemeClr>
              </a:solidFill>
              <a:latin typeface="Comic Sans MS" panose="030F0702030302020204" pitchFamily="66" charset="0"/>
            </a:endParaRPr>
          </a:p>
          <a:p>
            <a:r>
              <a:rPr lang="en-US" i="1" dirty="0">
                <a:solidFill>
                  <a:schemeClr val="tx1">
                    <a:lumMod val="95000"/>
                  </a:schemeClr>
                </a:solidFill>
                <a:latin typeface="Comic Sans MS" panose="030F0702030302020204" pitchFamily="66" charset="0"/>
              </a:rPr>
              <a:t>db.collection.drop() obtains an exclusive lock on the specified collection for the duration of the operation. All subsequent operations on the collection must wait until  db.collection.drop()releases the lock.</a:t>
            </a:r>
          </a:p>
          <a:p>
            <a:pPr marL="0" indent="0">
              <a:buNone/>
            </a:pPr>
            <a:endParaRPr lang="en-IN" dirty="0">
              <a:solidFill>
                <a:schemeClr val="tx1">
                  <a:lumMod val="95000"/>
                </a:schemeClr>
              </a:solidFill>
              <a:latin typeface="Comic Sans MS" panose="030F0702030302020204" pitchFamily="66" charset="0"/>
            </a:endParaRPr>
          </a:p>
        </p:txBody>
      </p:sp>
      <p:sp>
        <p:nvSpPr>
          <p:cNvPr id="11" name="Slide Number Placeholder 10">
            <a:extLst>
              <a:ext uri="{FF2B5EF4-FFF2-40B4-BE49-F238E27FC236}">
                <a16:creationId xmlns:a16="http://schemas.microsoft.com/office/drawing/2014/main" id="{9618F842-FA8D-2BF7-C5DB-D2C9C9522366}"/>
              </a:ext>
            </a:extLst>
          </p:cNvPr>
          <p:cNvSpPr>
            <a:spLocks noGrp="1"/>
          </p:cNvSpPr>
          <p:nvPr>
            <p:ph type="sldNum" sz="quarter" idx="12"/>
          </p:nvPr>
        </p:nvSpPr>
        <p:spPr/>
        <p:txBody>
          <a:bodyPr/>
          <a:lstStyle/>
          <a:p>
            <a:fld id="{5EA792F7-1D9E-4C7E-A103-E8EDFDC2691E}" type="slidenum">
              <a:rPr lang="en-US" smtClean="0"/>
              <a:pPr/>
              <a:t>35</a:t>
            </a:fld>
            <a:endParaRPr lang="en-US" dirty="0"/>
          </a:p>
        </p:txBody>
      </p:sp>
    </p:spTree>
    <p:extLst>
      <p:ext uri="{BB962C8B-B14F-4D97-AF65-F5344CB8AC3E}">
        <p14:creationId xmlns:p14="http://schemas.microsoft.com/office/powerpoint/2010/main" val="3165075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36</a:t>
            </a:fld>
            <a:endParaRPr lang="en-US" dirty="0"/>
          </a:p>
        </p:txBody>
      </p:sp>
      <p:pic>
        <p:nvPicPr>
          <p:cNvPr id="10" name="Picture 9">
            <a:extLst>
              <a:ext uri="{FF2B5EF4-FFF2-40B4-BE49-F238E27FC236}">
                <a16:creationId xmlns:a16="http://schemas.microsoft.com/office/drawing/2014/main" id="{8BE954A4-02FE-152B-D33F-98BEFC0466EB}"/>
              </a:ext>
            </a:extLst>
          </p:cNvPr>
          <p:cNvPicPr>
            <a:picLocks noChangeAspect="1"/>
          </p:cNvPicPr>
          <p:nvPr/>
        </p:nvPicPr>
        <p:blipFill>
          <a:blip r:embed="rId3"/>
          <a:stretch>
            <a:fillRect/>
          </a:stretch>
        </p:blipFill>
        <p:spPr>
          <a:xfrm>
            <a:off x="970722" y="789953"/>
            <a:ext cx="7010400" cy="5019675"/>
          </a:xfrm>
          <a:prstGeom prst="rect">
            <a:avLst/>
          </a:prstGeom>
        </p:spPr>
      </p:pic>
    </p:spTree>
    <p:extLst>
      <p:ext uri="{BB962C8B-B14F-4D97-AF65-F5344CB8AC3E}">
        <p14:creationId xmlns:p14="http://schemas.microsoft.com/office/powerpoint/2010/main" val="120757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321366" y="391034"/>
            <a:ext cx="6449007" cy="1314996"/>
          </a:xfrm>
        </p:spPr>
        <p:txBody>
          <a:bodyPr vert="horz" lIns="91440" tIns="45720" rIns="91440" bIns="45720" rtlCol="0" anchor="b">
            <a:normAutofit/>
          </a:bodyPr>
          <a:lstStyle/>
          <a:p>
            <a:r>
              <a:rPr lang="en-US" dirty="0">
                <a:solidFill>
                  <a:schemeClr val="accent2">
                    <a:lumMod val="40000"/>
                    <a:lumOff val="60000"/>
                  </a:schemeClr>
                </a:solidFill>
              </a:rPr>
              <a:t>About The Course:</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8707015" cy="3882959"/>
          </a:xfrm>
        </p:spPr>
        <p:txBody>
          <a:bodyPr vert="horz" lIns="91440" tIns="45720" rIns="91440" bIns="45720" rtlCol="0">
            <a:normAutofit fontScale="85000" lnSpcReduction="10000"/>
          </a:bodyPr>
          <a:lstStyle/>
          <a:p>
            <a:pPr marL="285750" indent="-285750" algn="l">
              <a:buFont typeface="Arial" panose="020B0604020202020204" pitchFamily="34" charset="0"/>
              <a:buChar char="•"/>
            </a:pPr>
            <a:r>
              <a:rPr lang="en-US" b="1" dirty="0">
                <a:solidFill>
                  <a:schemeClr val="accent2">
                    <a:lumMod val="40000"/>
                    <a:lumOff val="60000"/>
                  </a:schemeClr>
                </a:solidFill>
                <a:latin typeface="Comic Sans MS" panose="030F0702030302020204" pitchFamily="66" charset="0"/>
              </a:rPr>
              <a:t>Name Of The Course:</a:t>
            </a:r>
            <a:r>
              <a:rPr lang="en-US" b="0" i="0" dirty="0">
                <a:effectLst/>
                <a:latin typeface="Comic Sans MS" panose="030F0702030302020204" pitchFamily="66" charset="0"/>
              </a:rPr>
              <a:t>Learning MongoDB Schema, Indexes and Queries.</a:t>
            </a:r>
          </a:p>
          <a:p>
            <a:pPr marL="285750" indent="-285750" algn="l">
              <a:buFont typeface="Arial" panose="020B0604020202020204" pitchFamily="34" charset="0"/>
              <a:buChar char="•"/>
            </a:pPr>
            <a:r>
              <a:rPr lang="en-US" b="1" i="0" dirty="0">
                <a:solidFill>
                  <a:schemeClr val="accent2">
                    <a:lumMod val="40000"/>
                    <a:lumOff val="60000"/>
                  </a:schemeClr>
                </a:solidFill>
                <a:effectLst/>
                <a:latin typeface="Comic Sans MS" panose="030F0702030302020204" pitchFamily="66" charset="0"/>
              </a:rPr>
              <a:t>Instructo</a:t>
            </a:r>
            <a:r>
              <a:rPr lang="en-US" b="1" dirty="0">
                <a:solidFill>
                  <a:schemeClr val="accent2">
                    <a:lumMod val="40000"/>
                    <a:lumOff val="60000"/>
                  </a:schemeClr>
                </a:solidFill>
                <a:latin typeface="Comic Sans MS" panose="030F0702030302020204" pitchFamily="66" charset="0"/>
              </a:rPr>
              <a:t>r:</a:t>
            </a:r>
            <a:r>
              <a:rPr lang="en-IN" b="0" i="0" dirty="0">
                <a:effectLst/>
                <a:latin typeface="Comic Sans MS" panose="030F0702030302020204" pitchFamily="66" charset="0"/>
              </a:rPr>
              <a:t>Micheal Shallop</a:t>
            </a:r>
            <a:endParaRPr lang="en-US" dirty="0">
              <a:latin typeface="Comic Sans MS" panose="030F0702030302020204" pitchFamily="66" charset="0"/>
            </a:endParaRPr>
          </a:p>
          <a:p>
            <a:r>
              <a:rPr lang="en-US" dirty="0">
                <a:latin typeface="Comic Sans MS" panose="030F0702030302020204" pitchFamily="66" charset="0"/>
              </a:rPr>
              <a:t>-I</a:t>
            </a:r>
            <a:r>
              <a:rPr lang="en-US" b="0" dirty="0">
                <a:effectLst/>
                <a:latin typeface="Comic Sans MS" panose="030F0702030302020204" pitchFamily="66" charset="0"/>
              </a:rPr>
              <a:t>t possible to store and process large sets of data in ways that increase business value.</a:t>
            </a:r>
          </a:p>
          <a:p>
            <a:r>
              <a:rPr lang="en-US" b="0" dirty="0">
                <a:effectLst/>
                <a:latin typeface="Comic Sans MS" panose="030F0702030302020204" pitchFamily="66" charset="0"/>
              </a:rPr>
              <a:t>-The flexibility of unstructured, schema-less, storage, combined with robust querying and post-processing functionality, make MongoDB a compelling solution for enterprise big data needs. We need to discuss database schemas. Yes, MongoDB is touted as schema-less but here's where we show that proper design is what allows our collections to scale. Indexing is something everyone talks about, but few understand. </a:t>
            </a:r>
          </a:p>
          <a:p>
            <a:r>
              <a:rPr lang="en-US" dirty="0">
                <a:latin typeface="Comic Sans MS" panose="030F0702030302020204" pitchFamily="66" charset="0"/>
              </a:rPr>
              <a:t>-The course browse </a:t>
            </a:r>
            <a:r>
              <a:rPr lang="en-US" b="0" dirty="0">
                <a:effectLst/>
                <a:latin typeface="Comic Sans MS" panose="030F0702030302020204" pitchFamily="66" charset="0"/>
              </a:rPr>
              <a:t>MongoDB indexing, and index properties as a successful indexing strategy is a key to performance and scaling. </a:t>
            </a:r>
            <a:r>
              <a:rPr lang="en-US" dirty="0">
                <a:latin typeface="Comic Sans MS" panose="030F0702030302020204" pitchFamily="66" charset="0"/>
              </a:rPr>
              <a:t>It is also talks </a:t>
            </a:r>
            <a:r>
              <a:rPr lang="en-US" b="0" dirty="0">
                <a:effectLst/>
                <a:latin typeface="Comic Sans MS" panose="030F0702030302020204" pitchFamily="66" charset="0"/>
              </a:rPr>
              <a:t>about CRUD commands from the MongoDB client and how to write effective queries. Taking this course helps you to understand supported standards and data types in MongoDB, and best practices to design collections to scale and index them. Also, you will learn some basic CRUD commands. </a:t>
            </a:r>
          </a:p>
          <a:p>
            <a:pPr algn="l"/>
            <a:endParaRPr lang="en-US" b="0" i="0" dirty="0">
              <a:effectLst/>
              <a:latin typeface="Comic Sans MS" panose="030F0702030302020204" pitchFamily="66" charset="0"/>
            </a:endParaRPr>
          </a:p>
          <a:p>
            <a:br>
              <a:rPr lang="en-US" b="0" i="0" dirty="0">
                <a:effectLst/>
                <a:latin typeface="Comic Sans MS" panose="030F0702030302020204" pitchFamily="66" charset="0"/>
              </a:rPr>
            </a:br>
            <a:endParaRPr lang="en-US" dirty="0">
              <a:latin typeface="Comic Sans MS" panose="030F0702030302020204" pitchFamily="66" charset="0"/>
            </a:endParaRP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4</a:t>
            </a:fld>
            <a:endParaRPr lang="en-US" dirty="0">
              <a:solidFill>
                <a:schemeClr val="tx1"/>
              </a:solidFill>
            </a:endParaRPr>
          </a:p>
        </p:txBody>
      </p:sp>
      <p:pic>
        <p:nvPicPr>
          <p:cNvPr id="7" name="Picture Placeholder 6">
            <a:extLst>
              <a:ext uri="{FF2B5EF4-FFF2-40B4-BE49-F238E27FC236}">
                <a16:creationId xmlns:a16="http://schemas.microsoft.com/office/drawing/2014/main" id="{94FF9EC4-D780-7279-F13B-A7E118200DE4}"/>
              </a:ext>
            </a:extLst>
          </p:cNvPr>
          <p:cNvPicPr>
            <a:picLocks noGrp="1" noChangeAspect="1"/>
          </p:cNvPicPr>
          <p:nvPr>
            <p:ph type="pic" sz="quarter" idx="14"/>
          </p:nvPr>
        </p:nvPicPr>
        <p:blipFill>
          <a:blip r:embed="rId3"/>
          <a:srcRect t="20982" b="20982"/>
          <a:stretch>
            <a:fillRect/>
          </a:stretch>
        </p:blipFill>
        <p:spPr>
          <a:xfrm>
            <a:off x="9386596" y="234592"/>
            <a:ext cx="2646784" cy="1627881"/>
          </a:xfrm>
        </p:spPr>
      </p:pic>
    </p:spTree>
    <p:extLst>
      <p:ext uri="{BB962C8B-B14F-4D97-AF65-F5344CB8AC3E}">
        <p14:creationId xmlns:p14="http://schemas.microsoft.com/office/powerpoint/2010/main" val="21447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normAutofit/>
          </a:bodyPr>
          <a:lstStyle/>
          <a:p>
            <a:r>
              <a:rPr lang="en-US" sz="2200" dirty="0">
                <a:latin typeface="Comic Sans MS" panose="030F0702030302020204" pitchFamily="66" charset="0"/>
              </a:rPr>
              <a:t>What is</a:t>
            </a:r>
            <a:br>
              <a:rPr lang="en-US" sz="2200" dirty="0">
                <a:latin typeface="Comic Sans MS" panose="030F0702030302020204" pitchFamily="66" charset="0"/>
              </a:rPr>
            </a:br>
            <a:r>
              <a:rPr lang="en-US" sz="2200" dirty="0">
                <a:latin typeface="Comic Sans MS" panose="030F0702030302020204" pitchFamily="66" charset="0"/>
              </a:rPr>
              <a:t>MongoDB</a:t>
            </a:r>
          </a:p>
        </p:txBody>
      </p:sp>
      <p:sp>
        <p:nvSpPr>
          <p:cNvPr id="8" name="TextBox 7">
            <a:extLst>
              <a:ext uri="{FF2B5EF4-FFF2-40B4-BE49-F238E27FC236}">
                <a16:creationId xmlns:a16="http://schemas.microsoft.com/office/drawing/2014/main" id="{57BF68A2-9128-F8F7-E789-BD4C990827BA}"/>
              </a:ext>
            </a:extLst>
          </p:cNvPr>
          <p:cNvSpPr txBox="1"/>
          <p:nvPr/>
        </p:nvSpPr>
        <p:spPr>
          <a:xfrm>
            <a:off x="7156580" y="1474237"/>
            <a:ext cx="3545632" cy="369332"/>
          </a:xfrm>
          <a:prstGeom prst="rect">
            <a:avLst/>
          </a:prstGeom>
          <a:noFill/>
        </p:spPr>
        <p:txBody>
          <a:bodyPr wrap="square" rtlCol="0">
            <a:spAutoFit/>
          </a:bodyPr>
          <a:lstStyle/>
          <a:p>
            <a:endParaRPr lang="en-IN" dirty="0"/>
          </a:p>
        </p:txBody>
      </p:sp>
      <p:sp>
        <p:nvSpPr>
          <p:cNvPr id="2" name="Slide Number Placeholder 12">
            <a:extLst>
              <a:ext uri="{FF2B5EF4-FFF2-40B4-BE49-F238E27FC236}">
                <a16:creationId xmlns:a16="http://schemas.microsoft.com/office/drawing/2014/main" id="{4B52DD36-A89D-FD8F-58A7-DC72BCFDE3EA}"/>
              </a:ext>
            </a:extLst>
          </p:cNvPr>
          <p:cNvSpPr txBox="1">
            <a:spLocks/>
          </p:cNvSpPr>
          <p:nvPr/>
        </p:nvSpPr>
        <p:spPr>
          <a:xfrm>
            <a:off x="10820400" y="622572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792F7-1D9E-4C7E-A103-E8EDFDC2691E}" type="slidenum">
              <a:rPr lang="en-US" smtClean="0"/>
              <a:pPr/>
              <a:t>5</a:t>
            </a:fld>
            <a:endParaRPr lang="en-US" dirty="0"/>
          </a:p>
        </p:txBody>
      </p:sp>
    </p:spTree>
    <p:extLst>
      <p:ext uri="{BB962C8B-B14F-4D97-AF65-F5344CB8AC3E}">
        <p14:creationId xmlns:p14="http://schemas.microsoft.com/office/powerpoint/2010/main" val="71277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FB3FC8-A900-5295-F99F-451E637FA1C0}"/>
              </a:ext>
            </a:extLst>
          </p:cNvPr>
          <p:cNvSpPr>
            <a:spLocks noGrp="1"/>
          </p:cNvSpPr>
          <p:nvPr>
            <p:ph type="sldNum" sz="quarter" idx="12"/>
          </p:nvPr>
        </p:nvSpPr>
        <p:spPr/>
        <p:txBody>
          <a:bodyPr/>
          <a:lstStyle/>
          <a:p>
            <a:fld id="{80967E29-1480-472A-9FC5-C4768A52587C}" type="slidenum">
              <a:rPr lang="en-US" smtClean="0"/>
              <a:t>6</a:t>
            </a:fld>
            <a:endParaRPr lang="en-US" dirty="0"/>
          </a:p>
        </p:txBody>
      </p:sp>
      <p:sp>
        <p:nvSpPr>
          <p:cNvPr id="6" name="TextBox 5">
            <a:extLst>
              <a:ext uri="{FF2B5EF4-FFF2-40B4-BE49-F238E27FC236}">
                <a16:creationId xmlns:a16="http://schemas.microsoft.com/office/drawing/2014/main" id="{F2AFB2D4-4B67-275A-EBC4-66DEF8017EB5}"/>
              </a:ext>
            </a:extLst>
          </p:cNvPr>
          <p:cNvSpPr txBox="1"/>
          <p:nvPr/>
        </p:nvSpPr>
        <p:spPr>
          <a:xfrm>
            <a:off x="812745" y="1166842"/>
            <a:ext cx="10994244" cy="480131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mic Sans MS" panose="030F0702030302020204" pitchFamily="66" charset="0"/>
                <a:cs typeface="Times New Roman" panose="02020603050405020304" pitchFamily="18" charset="0"/>
              </a:rPr>
              <a:t>MongoDB is the most popular NoSQL database.</a:t>
            </a:r>
          </a:p>
          <a:p>
            <a:pPr marL="285750" indent="-285750">
              <a:buFont typeface="Arial" panose="020B0604020202020204" pitchFamily="34" charset="0"/>
              <a:buChar char="•"/>
            </a:pPr>
            <a:r>
              <a:rPr lang="en-US" dirty="0">
                <a:latin typeface="Comic Sans MS" panose="030F0702030302020204" pitchFamily="66" charset="0"/>
                <a:cs typeface="Times New Roman" panose="02020603050405020304" pitchFamily="18" charset="0"/>
              </a:rPr>
              <a:t>It is categorized under the NoSQL (Not only SQL) database because the storage and retrieval of data in the MongoDB are not in the form of tables.</a:t>
            </a:r>
            <a:endParaRPr lang="en-IN" dirty="0">
              <a:latin typeface="Comic Sans MS" panose="030F0702030302020204" pitchFamily="66" charset="0"/>
              <a:cs typeface="Times New Roman" panose="02020603050405020304" pitchFamily="18" charset="0"/>
            </a:endParaRPr>
          </a:p>
          <a:p>
            <a:pPr marL="285750" indent="-285750">
              <a:buFont typeface="Arial" panose="020B0604020202020204" pitchFamily="34" charset="0"/>
              <a:buChar char="•"/>
            </a:pPr>
            <a:r>
              <a:rPr lang="en-IN" dirty="0">
                <a:latin typeface="Comic Sans MS" panose="030F0702030302020204" pitchFamily="66" charset="0"/>
                <a:cs typeface="Times New Roman" panose="02020603050405020304" pitchFamily="18" charset="0"/>
              </a:rPr>
              <a:t>It is open source document oriented database.</a:t>
            </a:r>
          </a:p>
          <a:p>
            <a:pPr marL="285750" indent="-285750">
              <a:buFont typeface="Arial" panose="020B0604020202020204" pitchFamily="34" charset="0"/>
              <a:buChar char="•"/>
            </a:pPr>
            <a:r>
              <a:rPr lang="en-IN" dirty="0">
                <a:latin typeface="Comic Sans MS" panose="030F0702030302020204" pitchFamily="66" charset="0"/>
                <a:cs typeface="Times New Roman" panose="02020603050405020304" pitchFamily="18" charset="0"/>
              </a:rPr>
              <a:t>It stores data in a type of JSON format called BSON.</a:t>
            </a:r>
          </a:p>
          <a:p>
            <a:pPr marL="285750" indent="-285750">
              <a:buFont typeface="Arial" panose="020B0604020202020204" pitchFamily="34" charset="0"/>
              <a:buChar char="•"/>
            </a:pPr>
            <a:r>
              <a:rPr lang="en-US" dirty="0">
                <a:effectLst/>
                <a:latin typeface="Comic Sans MS" panose="030F0702030302020204" pitchFamily="66" charset="0"/>
                <a:cs typeface="Times New Roman" panose="02020603050405020304" pitchFamily="18" charset="0"/>
              </a:rPr>
              <a:t>MongoDB stores data records as document which are gathered together in </a:t>
            </a:r>
            <a:r>
              <a:rPr lang="en-US" u="none" strike="noStrike" dirty="0">
                <a:effectLst/>
                <a:latin typeface="Comic Sans MS" panose="030F0702030302020204" pitchFamily="66" charset="0"/>
                <a:cs typeface="Times New Roman" panose="02020603050405020304" pitchFamily="18" charset="0"/>
                <a:hlinkClick r:id="rId2">
                  <a:extLst>
                    <a:ext uri="{A12FA001-AC4F-418D-AE19-62706E023703}">
                      <ahyp:hlinkClr xmlns:ahyp="http://schemas.microsoft.com/office/drawing/2018/hyperlinkcolor" val="tx"/>
                    </a:ext>
                  </a:extLst>
                </a:hlinkClick>
              </a:rPr>
              <a:t>collections</a:t>
            </a:r>
            <a:r>
              <a:rPr lang="en-US" dirty="0">
                <a:effectLst/>
                <a:latin typeface="Comic Sans MS" panose="030F0702030302020204" pitchFamily="66" charset="0"/>
                <a:cs typeface="Times New Roman" panose="02020603050405020304" pitchFamily="18" charset="0"/>
              </a:rPr>
              <a:t>.</a:t>
            </a:r>
          </a:p>
          <a:p>
            <a:pPr marL="285750" indent="-285750">
              <a:buFont typeface="Arial" panose="020B0604020202020204" pitchFamily="34" charset="0"/>
              <a:buChar char="•"/>
            </a:pPr>
            <a:r>
              <a:rPr lang="en-US" dirty="0">
                <a:effectLst/>
                <a:latin typeface="Comic Sans MS" panose="030F0702030302020204" pitchFamily="66" charset="0"/>
                <a:cs typeface="Times New Roman" panose="02020603050405020304" pitchFamily="18" charset="0"/>
              </a:rPr>
              <a:t>A </a:t>
            </a:r>
            <a:r>
              <a:rPr lang="en-US" u="none" strike="noStrike" dirty="0">
                <a:effectLst/>
                <a:latin typeface="Comic Sans MS" panose="030F0702030302020204" pitchFamily="66" charset="0"/>
                <a:cs typeface="Times New Roman" panose="02020603050405020304" pitchFamily="18" charset="0"/>
                <a:hlinkClick r:id="rId3">
                  <a:extLst>
                    <a:ext uri="{A12FA001-AC4F-418D-AE19-62706E023703}">
                      <ahyp:hlinkClr xmlns:ahyp="http://schemas.microsoft.com/office/drawing/2018/hyperlinkcolor" val="tx"/>
                    </a:ext>
                  </a:extLst>
                </a:hlinkClick>
              </a:rPr>
              <a:t>database</a:t>
            </a:r>
            <a:r>
              <a:rPr lang="en-US" dirty="0">
                <a:effectLst/>
                <a:latin typeface="Comic Sans MS" panose="030F0702030302020204" pitchFamily="66" charset="0"/>
                <a:cs typeface="Times New Roman" panose="02020603050405020304" pitchFamily="18" charset="0"/>
              </a:rPr>
              <a:t> stores one or more collections of documents.</a:t>
            </a:r>
          </a:p>
          <a:p>
            <a:r>
              <a:rPr lang="en-IN" b="1" dirty="0">
                <a:latin typeface="Comic Sans MS" panose="030F0702030302020204" pitchFamily="66" charset="0"/>
                <a:cs typeface="Times New Roman" panose="02020603050405020304" pitchFamily="18" charset="0"/>
              </a:rPr>
              <a:t>Features of mongoDB:-</a:t>
            </a:r>
            <a:endParaRPr lang="en-IN" b="1" i="0" dirty="0">
              <a:solidFill>
                <a:srgbClr val="323232"/>
              </a:solidFill>
              <a:effectLst/>
              <a:latin typeface="Comic Sans MS" panose="030F0702030302020204" pitchFamily="66" charset="0"/>
              <a:cs typeface="Times New Roman" panose="02020603050405020304" pitchFamily="18" charset="0"/>
            </a:endParaRPr>
          </a:p>
          <a:p>
            <a:pPr marL="342900" indent="-342900" algn="l">
              <a:buFont typeface="+mj-lt"/>
              <a:buAutoNum type="arabicPeriod"/>
            </a:pPr>
            <a:r>
              <a:rPr lang="en-US" b="1" i="0" dirty="0">
                <a:effectLst/>
                <a:latin typeface="Comic Sans MS" panose="030F0702030302020204" pitchFamily="66" charset="0"/>
              </a:rPr>
              <a:t>Aggregation: </a:t>
            </a:r>
            <a:r>
              <a:rPr lang="en-US" b="0" i="0" dirty="0">
                <a:effectLst/>
                <a:latin typeface="Comic Sans MS" panose="030F0702030302020204" pitchFamily="66" charset="0"/>
              </a:rPr>
              <a:t>It allows to perform operations on the grouped data and get a single result or computed result. </a:t>
            </a:r>
          </a:p>
          <a:p>
            <a:pPr marL="342900" indent="-342900" algn="l">
              <a:buFont typeface="+mj-lt"/>
              <a:buAutoNum type="arabicPeriod"/>
            </a:pPr>
            <a:r>
              <a:rPr lang="en-US" b="1" i="0" dirty="0">
                <a:effectLst/>
                <a:latin typeface="Comic Sans MS" panose="030F0702030302020204" pitchFamily="66" charset="0"/>
              </a:rPr>
              <a:t>Indexing: </a:t>
            </a:r>
            <a:r>
              <a:rPr lang="en-US" b="0" i="0" dirty="0">
                <a:effectLst/>
                <a:latin typeface="Comic Sans MS" panose="030F0702030302020204" pitchFamily="66" charset="0"/>
              </a:rPr>
              <a:t>In MongoDB database, every field in the documents is indexed with primary and secondary indices this makes easier and takes less time to get or search data from the pool of the data. </a:t>
            </a:r>
          </a:p>
          <a:p>
            <a:pPr marL="342900" indent="-342900" algn="l">
              <a:buFont typeface="+mj-lt"/>
              <a:buAutoNum type="arabicPeriod"/>
            </a:pPr>
            <a:r>
              <a:rPr lang="en-US" b="1" i="0" dirty="0">
                <a:effectLst/>
                <a:latin typeface="Comic Sans MS" panose="030F0702030302020204" pitchFamily="66" charset="0"/>
                <a:cs typeface="Times New Roman" panose="02020603050405020304" pitchFamily="18" charset="0"/>
              </a:rPr>
              <a:t>Schema-less.</a:t>
            </a:r>
            <a:r>
              <a:rPr lang="en-US" b="0" i="0" dirty="0">
                <a:effectLst/>
                <a:latin typeface="Comic Sans MS" panose="030F0702030302020204" pitchFamily="66" charset="0"/>
                <a:cs typeface="Times New Roman" panose="02020603050405020304" pitchFamily="18" charset="0"/>
              </a:rPr>
              <a:t> MongoDB is a schema-less database, which means the database can manage data without the need for a blueprint.</a:t>
            </a:r>
          </a:p>
          <a:p>
            <a:pPr marL="342900" indent="-342900" algn="l">
              <a:buFont typeface="+mj-lt"/>
              <a:buAutoNum type="arabicPeriod"/>
            </a:pPr>
            <a:r>
              <a:rPr lang="en-US" b="1" i="0" dirty="0">
                <a:effectLst/>
                <a:latin typeface="Comic Sans MS" panose="030F0702030302020204" pitchFamily="66" charset="0"/>
                <a:cs typeface="Times New Roman" panose="02020603050405020304" pitchFamily="18" charset="0"/>
              </a:rPr>
              <a:t>Document.</a:t>
            </a:r>
            <a:r>
              <a:rPr lang="en-US" b="0" i="0" dirty="0">
                <a:effectLst/>
                <a:latin typeface="Comic Sans MS" panose="030F0702030302020204" pitchFamily="66" charset="0"/>
                <a:cs typeface="Times New Roman" panose="02020603050405020304" pitchFamily="18" charset="0"/>
              </a:rPr>
              <a:t> Data in MongoDB is stored in documents with key-value pairs instead of rows and columns, which makes the data more flexible when compared to SQL databases</a:t>
            </a:r>
            <a:endParaRPr lang="en-IN" dirty="0">
              <a:latin typeface="Comic Sans MS" panose="030F0702030302020204" pitchFamily="66" charset="0"/>
            </a:endParaRPr>
          </a:p>
        </p:txBody>
      </p:sp>
    </p:spTree>
    <p:extLst>
      <p:ext uri="{BB962C8B-B14F-4D97-AF65-F5344CB8AC3E}">
        <p14:creationId xmlns:p14="http://schemas.microsoft.com/office/powerpoint/2010/main" val="126800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736600" y="970820"/>
            <a:ext cx="10515600" cy="1124949"/>
          </a:xfrm>
        </p:spPr>
        <p:txBody>
          <a:bodyPr>
            <a:normAutofit/>
          </a:bodyPr>
          <a:lstStyle/>
          <a:p>
            <a:r>
              <a:rPr lang="en-US" sz="2000" dirty="0">
                <a:latin typeface="Comic Sans MS" panose="030F0702030302020204" pitchFamily="66" charset="0"/>
              </a:rPr>
              <a:t>Imposing schema on a schema-less system:</a:t>
            </a:r>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7</a:t>
            </a:fld>
            <a:endParaRPr lang="en-US" dirty="0"/>
          </a:p>
        </p:txBody>
      </p:sp>
      <p:sp>
        <p:nvSpPr>
          <p:cNvPr id="3" name="TextBox 2">
            <a:extLst>
              <a:ext uri="{FF2B5EF4-FFF2-40B4-BE49-F238E27FC236}">
                <a16:creationId xmlns:a16="http://schemas.microsoft.com/office/drawing/2014/main" id="{51668AD6-63D4-A521-515F-73026D431C74}"/>
              </a:ext>
            </a:extLst>
          </p:cNvPr>
          <p:cNvSpPr txBox="1"/>
          <p:nvPr/>
        </p:nvSpPr>
        <p:spPr>
          <a:xfrm>
            <a:off x="838200" y="1959429"/>
            <a:ext cx="9350829" cy="1754326"/>
          </a:xfrm>
          <a:prstGeom prst="rect">
            <a:avLst/>
          </a:prstGeom>
          <a:noFill/>
        </p:spPr>
        <p:txBody>
          <a:bodyPr wrap="square" rtlCol="0">
            <a:spAutoFit/>
          </a:bodyPr>
          <a:lstStyle/>
          <a:p>
            <a:r>
              <a:rPr lang="en-IN" dirty="0"/>
              <a:t>What is a database schema?</a:t>
            </a:r>
          </a:p>
          <a:p>
            <a:r>
              <a:rPr lang="en-IN" dirty="0"/>
              <a:t>-Schema is a term used to define a structure , or a format , that is applied on a relational table.</a:t>
            </a:r>
          </a:p>
          <a:p>
            <a:r>
              <a:rPr lang="en-IN" dirty="0"/>
              <a:t>-It also defines the columns and data-types for a table.</a:t>
            </a:r>
          </a:p>
          <a:p>
            <a:r>
              <a:rPr lang="en-IN" dirty="0"/>
              <a:t>-Schema serves to maintain table integrity by preventing the insertion of data of an incorrect data-type to a known column, or by adding data to an column in a table.</a:t>
            </a:r>
          </a:p>
          <a:p>
            <a:endParaRPr lang="en-IN" dirty="0"/>
          </a:p>
        </p:txBody>
      </p:sp>
      <p:pic>
        <p:nvPicPr>
          <p:cNvPr id="5" name="Picture 4">
            <a:extLst>
              <a:ext uri="{FF2B5EF4-FFF2-40B4-BE49-F238E27FC236}">
                <a16:creationId xmlns:a16="http://schemas.microsoft.com/office/drawing/2014/main" id="{ED9D8FD6-BD7C-3B44-80BA-105D52CBE942}"/>
              </a:ext>
            </a:extLst>
          </p:cNvPr>
          <p:cNvPicPr>
            <a:picLocks noChangeAspect="1"/>
          </p:cNvPicPr>
          <p:nvPr/>
        </p:nvPicPr>
        <p:blipFill rotWithShape="1">
          <a:blip r:embed="rId2"/>
          <a:srcRect l="61842" t="58071" r="18289" b="20935"/>
          <a:stretch/>
        </p:blipFill>
        <p:spPr>
          <a:xfrm>
            <a:off x="998620" y="3613415"/>
            <a:ext cx="2422359" cy="1439736"/>
          </a:xfrm>
          <a:prstGeom prst="rect">
            <a:avLst/>
          </a:prstGeom>
        </p:spPr>
      </p:pic>
    </p:spTree>
    <p:extLst>
      <p:ext uri="{BB962C8B-B14F-4D97-AF65-F5344CB8AC3E}">
        <p14:creationId xmlns:p14="http://schemas.microsoft.com/office/powerpoint/2010/main" val="369206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EAE92C4-F0A7-695A-7FB2-D37E18B7AC49}"/>
              </a:ext>
            </a:extLst>
          </p:cNvPr>
          <p:cNvSpPr>
            <a:spLocks noGrp="1"/>
          </p:cNvSpPr>
          <p:nvPr>
            <p:ph type="sldNum" sz="quarter" idx="12"/>
          </p:nvPr>
        </p:nvSpPr>
        <p:spPr/>
        <p:txBody>
          <a:bodyPr/>
          <a:lstStyle/>
          <a:p>
            <a:fld id="{80967E29-1480-472A-9FC5-C4768A52587C}" type="slidenum">
              <a:rPr lang="en-US" smtClean="0"/>
              <a:t>8</a:t>
            </a:fld>
            <a:endParaRPr lang="en-US" dirty="0"/>
          </a:p>
        </p:txBody>
      </p:sp>
      <p:sp>
        <p:nvSpPr>
          <p:cNvPr id="6" name="TextBox 5">
            <a:extLst>
              <a:ext uri="{FF2B5EF4-FFF2-40B4-BE49-F238E27FC236}">
                <a16:creationId xmlns:a16="http://schemas.microsoft.com/office/drawing/2014/main" id="{950F9A94-830B-EBDB-A8E9-19786C534395}"/>
              </a:ext>
            </a:extLst>
          </p:cNvPr>
          <p:cNvSpPr txBox="1"/>
          <p:nvPr/>
        </p:nvSpPr>
        <p:spPr>
          <a:xfrm>
            <a:off x="317241" y="755780"/>
            <a:ext cx="11551298" cy="5632311"/>
          </a:xfrm>
          <a:prstGeom prst="rect">
            <a:avLst/>
          </a:prstGeom>
          <a:noFill/>
        </p:spPr>
        <p:txBody>
          <a:bodyPr wrap="square" rtlCol="0">
            <a:spAutoFit/>
          </a:bodyPr>
          <a:lstStyle/>
          <a:p>
            <a:r>
              <a:rPr lang="en-IN" dirty="0">
                <a:latin typeface="Comic Sans MS" panose="030F0702030302020204" pitchFamily="66" charset="0"/>
              </a:rPr>
              <a:t>When you define a database schema , you’re creating a data “dictionary” for a table by:</a:t>
            </a:r>
          </a:p>
          <a:p>
            <a:r>
              <a:rPr lang="en-IN" dirty="0">
                <a:latin typeface="Comic Sans MS" panose="030F0702030302020204" pitchFamily="66" charset="0"/>
              </a:rPr>
              <a:t>-Defining table names of the columns.</a:t>
            </a:r>
          </a:p>
          <a:p>
            <a:r>
              <a:rPr lang="en-IN" dirty="0">
                <a:latin typeface="Comic Sans MS" panose="030F0702030302020204" pitchFamily="66" charset="0"/>
              </a:rPr>
              <a:t>-Defining the type of data that can be stored in a particular column.</a:t>
            </a:r>
          </a:p>
          <a:p>
            <a:r>
              <a:rPr lang="en-IN" dirty="0">
                <a:latin typeface="Comic Sans MS" panose="030F0702030302020204" pitchFamily="66" charset="0"/>
              </a:rPr>
              <a:t>Once the schema has been established for a table , the database engine enforces the schema by:</a:t>
            </a:r>
          </a:p>
          <a:p>
            <a:r>
              <a:rPr lang="en-IN" dirty="0">
                <a:latin typeface="Comic Sans MS" panose="030F0702030302020204" pitchFamily="66" charset="0"/>
              </a:rPr>
              <a:t>-Preventing you from accessing any column that is defines.</a:t>
            </a:r>
          </a:p>
          <a:p>
            <a:r>
              <a:rPr lang="en-IN" dirty="0">
                <a:latin typeface="Comic Sans MS" panose="030F0702030302020204" pitchFamily="66" charset="0"/>
              </a:rPr>
              <a:t>-preventing you from inserting data that is the wrong type for a column.</a:t>
            </a:r>
          </a:p>
          <a:p>
            <a:r>
              <a:rPr lang="en-IN" b="1" dirty="0">
                <a:latin typeface="Comic Sans MS" panose="030F0702030302020204" pitchFamily="66" charset="0"/>
              </a:rPr>
              <a:t>By enforcing schema on a table , the RDB engine maintains data integrity on the table. queries that do not conform to schema are rejected and not allowed to modify data.</a:t>
            </a:r>
          </a:p>
          <a:p>
            <a:endParaRPr lang="en-IN" b="1" dirty="0">
              <a:latin typeface="Comic Sans MS" panose="030F0702030302020204" pitchFamily="66" charset="0"/>
            </a:endParaRPr>
          </a:p>
          <a:p>
            <a:r>
              <a:rPr lang="en-IN" b="1" dirty="0">
                <a:latin typeface="Comic Sans MS" panose="030F0702030302020204" pitchFamily="66" charset="0"/>
              </a:rPr>
              <a:t>Schema requires maintenance:</a:t>
            </a:r>
          </a:p>
          <a:p>
            <a:r>
              <a:rPr lang="en-IN" b="1" dirty="0">
                <a:latin typeface="Comic Sans MS" panose="030F0702030302020204" pitchFamily="66" charset="0"/>
              </a:rPr>
              <a:t>If you add a new column or change a column type in a RDB you will have to</a:t>
            </a:r>
          </a:p>
          <a:p>
            <a:pPr marL="285750" indent="-285750">
              <a:buFont typeface="Arial" panose="020B0604020202020204" pitchFamily="34" charset="0"/>
              <a:buChar char="•"/>
            </a:pPr>
            <a:r>
              <a:rPr lang="en-IN" b="1" dirty="0">
                <a:latin typeface="Comic Sans MS" panose="030F0702030302020204" pitchFamily="66" charset="0"/>
              </a:rPr>
              <a:t>Write the SQL to make a change.</a:t>
            </a:r>
          </a:p>
          <a:p>
            <a:pPr marL="285750" indent="-285750">
              <a:buFont typeface="Arial" panose="020B0604020202020204" pitchFamily="34" charset="0"/>
              <a:buChar char="•"/>
            </a:pPr>
            <a:r>
              <a:rPr lang="en-IN" b="1" dirty="0">
                <a:latin typeface="Comic Sans MS" panose="030F0702030302020204" pitchFamily="66" charset="0"/>
              </a:rPr>
              <a:t>Stop all applications from accessing your database.</a:t>
            </a:r>
          </a:p>
          <a:p>
            <a:pPr marL="285750" indent="-285750">
              <a:buFont typeface="Arial" panose="020B0604020202020204" pitchFamily="34" charset="0"/>
              <a:buChar char="•"/>
            </a:pPr>
            <a:r>
              <a:rPr lang="en-IN" b="1" dirty="0">
                <a:latin typeface="Comic Sans MS" panose="030F0702030302020204" pitchFamily="66" charset="0"/>
              </a:rPr>
              <a:t>Apply the change(execute the </a:t>
            </a:r>
            <a:r>
              <a:rPr lang="en-IN" sz="1600" b="1" dirty="0">
                <a:latin typeface="Comic Sans MS" panose="030F0702030302020204" pitchFamily="66" charset="0"/>
              </a:rPr>
              <a:t>SQL</a:t>
            </a:r>
            <a:r>
              <a:rPr lang="en-IN" b="1" dirty="0">
                <a:latin typeface="Comic Sans MS" panose="030F0702030302020204" pitchFamily="66" charset="0"/>
              </a:rPr>
              <a:t>)</a:t>
            </a:r>
          </a:p>
          <a:p>
            <a:pPr marL="285750" indent="-285750">
              <a:buFont typeface="Arial" panose="020B0604020202020204" pitchFamily="34" charset="0"/>
              <a:buChar char="•"/>
            </a:pPr>
            <a:r>
              <a:rPr lang="en-IN" b="1" dirty="0">
                <a:latin typeface="Comic Sans MS" panose="030F0702030302020204" pitchFamily="66" charset="0"/>
              </a:rPr>
              <a:t>Change the application code.</a:t>
            </a:r>
          </a:p>
          <a:p>
            <a:pPr marL="285750" indent="-285750">
              <a:buFont typeface="Arial" panose="020B0604020202020204" pitchFamily="34" charset="0"/>
              <a:buChar char="•"/>
            </a:pPr>
            <a:r>
              <a:rPr lang="en-IN" b="1" dirty="0">
                <a:latin typeface="Comic Sans MS" panose="030F0702030302020204" pitchFamily="66" charset="0"/>
              </a:rPr>
              <a:t>Test the changes.</a:t>
            </a:r>
          </a:p>
          <a:p>
            <a:pPr marL="285750" indent="-285750">
              <a:buFont typeface="Arial" panose="020B0604020202020204" pitchFamily="34" charset="0"/>
              <a:buChar char="•"/>
            </a:pPr>
            <a:r>
              <a:rPr lang="en-IN" b="1" dirty="0">
                <a:latin typeface="Comic Sans MS" panose="030F0702030302020204" pitchFamily="66" charset="0"/>
              </a:rPr>
              <a:t>Change any dependent RBD  objects such as views , stored procedures, etc.</a:t>
            </a:r>
          </a:p>
          <a:p>
            <a:endParaRPr lang="en-IN" b="1" dirty="0">
              <a:latin typeface="Comic Sans MS" panose="030F0702030302020204" pitchFamily="66" charset="0"/>
            </a:endParaRPr>
          </a:p>
          <a:p>
            <a:pPr marL="285750" indent="-285750">
              <a:buFont typeface="Arial" panose="020B0604020202020204" pitchFamily="34" charset="0"/>
              <a:buChar char="•"/>
            </a:pPr>
            <a:r>
              <a:rPr lang="en-IN" b="1" dirty="0">
                <a:latin typeface="Comic Sans MS" panose="030F0702030302020204" pitchFamily="66" charset="0"/>
              </a:rPr>
              <a:t>You will have to do this each n every time you make a change to your table schema. </a:t>
            </a: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125184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FB7A5B-8B53-1E5B-3075-5E65E4A4C816}"/>
              </a:ext>
            </a:extLst>
          </p:cNvPr>
          <p:cNvSpPr>
            <a:spLocks noGrp="1"/>
          </p:cNvSpPr>
          <p:nvPr>
            <p:ph type="sldNum" sz="quarter" idx="12"/>
          </p:nvPr>
        </p:nvSpPr>
        <p:spPr/>
        <p:txBody>
          <a:bodyPr/>
          <a:lstStyle/>
          <a:p>
            <a:fld id="{80967E29-1480-472A-9FC5-C4768A52587C}" type="slidenum">
              <a:rPr lang="en-US" smtClean="0"/>
              <a:t>9</a:t>
            </a:fld>
            <a:endParaRPr lang="en-US" dirty="0"/>
          </a:p>
        </p:txBody>
      </p:sp>
      <p:sp>
        <p:nvSpPr>
          <p:cNvPr id="6" name="TextBox 5">
            <a:extLst>
              <a:ext uri="{FF2B5EF4-FFF2-40B4-BE49-F238E27FC236}">
                <a16:creationId xmlns:a16="http://schemas.microsoft.com/office/drawing/2014/main" id="{A634D624-E069-A107-6EE6-4A0B2FDA4992}"/>
              </a:ext>
            </a:extLst>
          </p:cNvPr>
          <p:cNvSpPr txBox="1"/>
          <p:nvPr/>
        </p:nvSpPr>
        <p:spPr>
          <a:xfrm>
            <a:off x="1442499" y="786635"/>
            <a:ext cx="9773920" cy="2031325"/>
          </a:xfrm>
          <a:prstGeom prst="rect">
            <a:avLst/>
          </a:prstGeom>
          <a:noFill/>
        </p:spPr>
        <p:txBody>
          <a:bodyPr wrap="square" rtlCol="0">
            <a:spAutoFit/>
          </a:bodyPr>
          <a:lstStyle/>
          <a:p>
            <a:r>
              <a:rPr lang="en-IN" dirty="0">
                <a:latin typeface="Comic Sans MS" panose="030F0702030302020204" pitchFamily="66" charset="0"/>
              </a:rPr>
              <a:t>Difference between MongoDB and relational database schema:</a:t>
            </a:r>
          </a:p>
          <a:p>
            <a:r>
              <a:rPr lang="en-IN" dirty="0">
                <a:latin typeface="Comic Sans MS" panose="030F0702030302020204" pitchFamily="66" charset="0"/>
              </a:rPr>
              <a:t>1.Records in MongoDB are stored in collection.</a:t>
            </a:r>
          </a:p>
          <a:p>
            <a:r>
              <a:rPr lang="en-IN" dirty="0">
                <a:latin typeface="Comic Sans MS" panose="030F0702030302020204" pitchFamily="66" charset="0"/>
              </a:rPr>
              <a:t>2.Records in a collection are also referred to as documents.</a:t>
            </a:r>
          </a:p>
          <a:p>
            <a:r>
              <a:rPr lang="en-IN" dirty="0">
                <a:latin typeface="Comic Sans MS" panose="030F0702030302020204" pitchFamily="66" charset="0"/>
              </a:rPr>
              <a:t>3.Data fields and types can change during run-time. </a:t>
            </a:r>
          </a:p>
          <a:p>
            <a:r>
              <a:rPr lang="en-IN" dirty="0">
                <a:latin typeface="Comic Sans MS" panose="030F0702030302020204" pitchFamily="66" charset="0"/>
              </a:rPr>
              <a:t>4.Information specific to a single entity can be added without affecting any other record in the same collection.</a:t>
            </a:r>
          </a:p>
          <a:p>
            <a:r>
              <a:rPr lang="en-IN" dirty="0">
                <a:latin typeface="Comic Sans MS" panose="030F0702030302020204" pitchFamily="66" charset="0"/>
              </a:rPr>
              <a:t>5.Queries can search for data on the “new column” without causing an error.</a:t>
            </a:r>
          </a:p>
        </p:txBody>
      </p:sp>
      <p:pic>
        <p:nvPicPr>
          <p:cNvPr id="10" name="Picture 9">
            <a:extLst>
              <a:ext uri="{FF2B5EF4-FFF2-40B4-BE49-F238E27FC236}">
                <a16:creationId xmlns:a16="http://schemas.microsoft.com/office/drawing/2014/main" id="{25ACFFC2-2A78-67D4-DE16-B383DBA06F1D}"/>
              </a:ext>
            </a:extLst>
          </p:cNvPr>
          <p:cNvPicPr>
            <a:picLocks noChangeAspect="1"/>
          </p:cNvPicPr>
          <p:nvPr/>
        </p:nvPicPr>
        <p:blipFill rotWithShape="1">
          <a:blip r:embed="rId2"/>
          <a:srcRect l="50893" t="45185" b="20000"/>
          <a:stretch/>
        </p:blipFill>
        <p:spPr>
          <a:xfrm>
            <a:off x="3027680" y="3588658"/>
            <a:ext cx="6285411" cy="2767692"/>
          </a:xfrm>
          <a:prstGeom prst="rect">
            <a:avLst/>
          </a:prstGeom>
        </p:spPr>
      </p:pic>
    </p:spTree>
    <p:extLst>
      <p:ext uri="{BB962C8B-B14F-4D97-AF65-F5344CB8AC3E}">
        <p14:creationId xmlns:p14="http://schemas.microsoft.com/office/powerpoint/2010/main" val="421463103"/>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2.xml><?xml version="1.0" encoding="utf-8"?>
<ds:datastoreItem xmlns:ds="http://schemas.openxmlformats.org/officeDocument/2006/customXml" ds:itemID="{82779174-7527-490F-870B-C81F06E4E9E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668</TotalTime>
  <Words>3547</Words>
  <Application>Microsoft Office PowerPoint</Application>
  <PresentationFormat>Widescreen</PresentationFormat>
  <Paragraphs>443</Paragraphs>
  <Slides>36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Comic Sans MS</vt:lpstr>
      <vt:lpstr>Source Sans Pro</vt:lpstr>
      <vt:lpstr>Wingdings</vt:lpstr>
      <vt:lpstr>FunkyShapesDarkVTI</vt:lpstr>
      <vt:lpstr>PowerPoint Presentation</vt:lpstr>
      <vt:lpstr>Group Members:</vt:lpstr>
      <vt:lpstr>Table Of Contents:</vt:lpstr>
      <vt:lpstr>About The Course:</vt:lpstr>
      <vt:lpstr>What is MongoDB</vt:lpstr>
      <vt:lpstr>PowerPoint Presentation</vt:lpstr>
      <vt:lpstr>Imposing schema on a schema-less system:</vt:lpstr>
      <vt:lpstr>PowerPoint Presentation</vt:lpstr>
      <vt:lpstr>PowerPoint Presentation</vt:lpstr>
      <vt:lpstr>PowerPoint Presentation</vt:lpstr>
      <vt:lpstr>PowerPoint Presentation</vt:lpstr>
      <vt:lpstr>MongoDB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samikshabhalerao91@outlook.com</dc:creator>
  <cp:lastModifiedBy>samikshabhalerao91@outlook.com</cp:lastModifiedBy>
  <cp:revision>21</cp:revision>
  <dcterms:created xsi:type="dcterms:W3CDTF">2023-05-10T02:07:03Z</dcterms:created>
  <dcterms:modified xsi:type="dcterms:W3CDTF">2023-05-25T05:50:53Z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