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BDAA7E-7212-4A24-87E8-9AEE041FA433}">
          <p14:sldIdLst>
            <p14:sldId id="256"/>
            <p14:sldId id="257"/>
            <p14:sldId id="258"/>
            <p14:sldId id="259"/>
            <p14:sldId id="264"/>
            <p14:sldId id="263"/>
            <p14:sldId id="262"/>
            <p14:sldId id="261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Statis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Statist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Hireing</a:t>
            </a:r>
            <a:r>
              <a:rPr lang="en-IN" baseline="0"/>
              <a:t> Pattern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461080396082443"/>
          <c:y val="0.12499976780294618"/>
          <c:w val="0.66044155042460717"/>
          <c:h val="0.796818024647916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[Statistics.xlsx]Sheet4!$P$6</c:f>
              <c:strCache>
                <c:ptCount val="1"/>
                <c:pt idx="0">
                  <c:v>Male Hired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[Statistics.xlsx]Sheet4!$Q$6</c:f>
              <c:numCache>
                <c:formatCode>General</c:formatCode>
                <c:ptCount val="1"/>
                <c:pt idx="0">
                  <c:v>2571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99-46DE-A062-6B98D2B95977}"/>
            </c:ext>
          </c:extLst>
        </c:ser>
        <c:ser>
          <c:idx val="1"/>
          <c:order val="1"/>
          <c:tx>
            <c:strRef>
              <c:f>[Statistics.xlsx]Sheet4!$P$7</c:f>
              <c:strCache>
                <c:ptCount val="1"/>
                <c:pt idx="0">
                  <c:v>Female Hired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[Statistics.xlsx]Sheet4!$Q$7</c:f>
              <c:numCache>
                <c:formatCode>General</c:formatCode>
                <c:ptCount val="1"/>
                <c:pt idx="0">
                  <c:v>1854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99-46DE-A062-6B98D2B959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45161792"/>
        <c:axId val="1372424624"/>
      </c:barChart>
      <c:catAx>
        <c:axId val="154516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424624"/>
        <c:crosses val="autoZero"/>
        <c:auto val="1"/>
        <c:lblAlgn val="ctr"/>
        <c:lblOffset val="100"/>
        <c:noMultiLvlLbl val="0"/>
      </c:catAx>
      <c:valAx>
        <c:axId val="137242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16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Histogram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[Statistics.xlsx]Sheet4!$A$2:$A$7</c:f>
              <c:strCache>
                <c:ptCount val="6"/>
                <c:pt idx="0">
                  <c:v>20000</c:v>
                </c:pt>
                <c:pt idx="1">
                  <c:v>40000</c:v>
                </c:pt>
                <c:pt idx="2">
                  <c:v>60000</c:v>
                </c:pt>
                <c:pt idx="3">
                  <c:v>80000</c:v>
                </c:pt>
                <c:pt idx="4">
                  <c:v>100000</c:v>
                </c:pt>
                <c:pt idx="5">
                  <c:v>More</c:v>
                </c:pt>
              </c:strCache>
            </c:strRef>
          </c:cat>
          <c:val>
            <c:numRef>
              <c:f>[Statistics.xlsx]Sheet4!$B$2:$B$7</c:f>
              <c:numCache>
                <c:formatCode>General</c:formatCode>
                <c:ptCount val="6"/>
                <c:pt idx="0">
                  <c:v>1410</c:v>
                </c:pt>
                <c:pt idx="1">
                  <c:v>1421</c:v>
                </c:pt>
                <c:pt idx="2">
                  <c:v>1531</c:v>
                </c:pt>
                <c:pt idx="3">
                  <c:v>1432</c:v>
                </c:pt>
                <c:pt idx="4">
                  <c:v>1369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88-409C-9EBD-62C87439BB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0880592"/>
        <c:axId val="1224486208"/>
      </c:barChart>
      <c:catAx>
        <c:axId val="1020880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4486208"/>
        <c:crosses val="autoZero"/>
        <c:auto val="1"/>
        <c:lblAlgn val="ctr"/>
        <c:lblOffset val="100"/>
        <c:noMultiLvlLbl val="0"/>
      </c:catAx>
      <c:valAx>
        <c:axId val="12244862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0880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6857069639730844"/>
          <c:y val="0.22743694291472843"/>
          <c:w val="0.57157480547358386"/>
          <c:h val="0.67422714889347746"/>
        </c:manualLayout>
      </c:layout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9"/>
              <c:pt idx="0">
                <c:v>Finance Department</c:v>
              </c:pt>
              <c:pt idx="1">
                <c:v>General Management</c:v>
              </c:pt>
              <c:pt idx="2">
                <c:v>Human Resource Department</c:v>
              </c:pt>
              <c:pt idx="3">
                <c:v>Marketing Department</c:v>
              </c:pt>
              <c:pt idx="4">
                <c:v>Operations Department</c:v>
              </c:pt>
              <c:pt idx="5">
                <c:v>Production Department</c:v>
              </c:pt>
              <c:pt idx="6">
                <c:v>Purchase Department</c:v>
              </c:pt>
              <c:pt idx="7">
                <c:v>Sales Department</c:v>
              </c:pt>
              <c:pt idx="8">
                <c:v>Service Department</c:v>
              </c:pt>
            </c:strLit>
          </c:cat>
          <c:val>
            <c:numLit>
              <c:formatCode>General</c:formatCode>
              <c:ptCount val="9"/>
              <c:pt idx="0">
                <c:v>288</c:v>
              </c:pt>
              <c:pt idx="1">
                <c:v>170</c:v>
              </c:pt>
              <c:pt idx="2">
                <c:v>97</c:v>
              </c:pt>
              <c:pt idx="3">
                <c:v>325</c:v>
              </c:pt>
              <c:pt idx="4">
                <c:v>2772</c:v>
              </c:pt>
              <c:pt idx="5">
                <c:v>380</c:v>
              </c:pt>
              <c:pt idx="6">
                <c:v>333</c:v>
              </c:pt>
              <c:pt idx="7">
                <c:v>746</c:v>
              </c:pt>
              <c:pt idx="8">
                <c:v>2052</c:v>
              </c:pt>
            </c:numLit>
          </c:val>
          <c:extLst>
            <c:ext xmlns:c16="http://schemas.microsoft.com/office/drawing/2014/chart" uri="{C3380CC4-5D6E-409C-BE32-E72D297353CC}">
              <c16:uniqueId val="{00000000-7A21-4523-9562-E808FA3AD9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33558000"/>
        <c:axId val="1165966656"/>
      </c:barChart>
      <c:catAx>
        <c:axId val="1133558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966656"/>
        <c:crosses val="autoZero"/>
        <c:auto val="1"/>
        <c:lblAlgn val="ctr"/>
        <c:lblOffset val="100"/>
        <c:noMultiLvlLbl val="0"/>
      </c:catAx>
      <c:valAx>
        <c:axId val="1165966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355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D62C2-E195-47B4-B52A-386743A55441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1E850-5A53-4F77-8A92-88E2525DC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27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71ED-7FC8-B99C-B12B-906C0B7B2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F40AF-6777-AE83-B6B3-F81F3ACF9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DF6D2-9E95-1C82-9293-95070161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BFF0-5EEA-4607-BD2C-D9F2C1ACE32C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1DEBF-9EA6-5867-CE61-76E1C34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E6234-1CDA-20D1-A132-6097795F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E0A6-D72E-4B93-B827-C1ECE02DF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79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C94D-B4FD-B28D-FD94-231EEAAD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6A560-5588-022F-F3F9-F6F76FDBE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A2B1F-4BFE-34DB-2171-F019C91D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BFF0-5EEA-4607-BD2C-D9F2C1ACE32C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A260B-232B-6441-AB8E-AB6BA2AB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066B4-A0A8-6FB7-2D07-95DCEE67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E0A6-D72E-4B93-B827-C1ECE02DF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98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CBFAB-9A69-1B7D-C30C-0239760ED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5F7B1-BA26-EF9B-EF07-179F4CC74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254E1-4961-A683-EFF9-A8A4FDAC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BFF0-5EEA-4607-BD2C-D9F2C1ACE32C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3EF09-E51A-AC71-68A4-311266BF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05644-C4A2-9D1C-DAE2-88A064CB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E0A6-D72E-4B93-B827-C1ECE02DF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28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1755-66D2-1183-021A-AF802A6C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8020-CADB-5EED-76DD-38AFD2E1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C1F79-B0D6-2126-1EFF-F9CAEEB6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BFF0-5EEA-4607-BD2C-D9F2C1ACE32C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1166-49AC-68EA-4F57-F82FBD33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C5EAC-A315-AE5C-3208-3BFC1D60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E0A6-D72E-4B93-B827-C1ECE02DF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46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1CFF-BA45-D446-D8EE-0B0918C8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2D6AE-1B59-B3C9-E9FD-D2BC3CB1F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604B8-A5C1-3073-D0B5-5420BA0D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BFF0-5EEA-4607-BD2C-D9F2C1ACE32C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52F04-0CA1-C0DD-CCCB-2D74BA69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FE184-93ED-DB54-7146-61AFCBA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E0A6-D72E-4B93-B827-C1ECE02DF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07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0513-847E-854F-3556-89A5A22C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23E0-7757-0908-5A3F-4C14BE4A7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D342E-AADC-B0B5-B58C-68342FBD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7FC00-B90E-D347-7582-60600A8C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BFF0-5EEA-4607-BD2C-D9F2C1ACE32C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55514-9C7F-84B5-14F8-0AEADE88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364B5-E780-1954-87FC-785C49E9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E0A6-D72E-4B93-B827-C1ECE02DF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65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A10E-76CD-6BD6-173D-B5475E95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7371C-30D1-35A3-4FD9-3793F7ED6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6B981-23F0-A0B9-1E40-015B895AB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3DE49-DB63-55CC-1A4E-D4946BA60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4782F-E766-DE7C-48E4-1DF9C34E7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31FBB-9C97-634F-F33A-6682441D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BFF0-5EEA-4607-BD2C-D9F2C1ACE32C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382D4-1ABD-C075-C4A2-65CA8573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72A4B-1660-E2A5-7F06-DC11A2F9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E0A6-D72E-4B93-B827-C1ECE02DF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3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8096-1E44-9EED-CD4F-930E6D54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51C6D-54BB-9704-BA8A-C56D6294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BFF0-5EEA-4607-BD2C-D9F2C1ACE32C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6845E-0CEF-8655-580C-2683E589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5506F-3626-A50D-EA25-7166A644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E0A6-D72E-4B93-B827-C1ECE02DF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1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4B8B3-0778-3FD9-453E-493F653D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BFF0-5EEA-4607-BD2C-D9F2C1ACE32C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4152F-5308-A373-3608-C0E1EDCA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02BAD-D77A-C588-D98A-40D52390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E0A6-D72E-4B93-B827-C1ECE02DF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9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9A0A-8191-FFAD-5403-4484D849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95A3C-3C1F-95AD-C618-2EA1145C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56EDE-F0F0-F879-4ED1-E54E68924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D23D1-914E-BFDE-A25D-81EE239D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BFF0-5EEA-4607-BD2C-D9F2C1ACE32C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0962C-9A38-8F4A-73A5-A8BD9B19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E1B25-B0E8-CB99-C18E-1E35506E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E0A6-D72E-4B93-B827-C1ECE02DF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95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B77F-B326-C4A0-09F8-D94A11FD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8029E-02DF-A57E-5904-E201579AC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A7654-5995-66CC-EF83-02A749B27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382F7-852A-08EA-FCF5-9AE9AF61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BFF0-5EEA-4607-BD2C-D9F2C1ACE32C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F5B93-9E47-05EA-62EB-43ED6090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9D1F1-D2DE-05DB-DD6F-8E7A2B04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E0A6-D72E-4B93-B827-C1ECE02DF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42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1C754-CB90-2CED-FCB1-247C0DEF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DF72F-887F-2B4F-0C26-F8CADF89A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E1899-EFCF-1E45-5E96-D53EAE875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0BFF0-5EEA-4607-BD2C-D9F2C1ACE32C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1A77F-3B3F-DAEE-93F7-A62FF1C98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48C7D-445C-52A6-65AF-31E4A0369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E0A6-D72E-4B93-B827-C1ECE02DF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51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5UYEjM4Av9xhoYtbXT8WGAfSLtVdcR5/edit?usp=sharing&amp;ouid=112420519539041882135&amp;rtpof=true&amp;sd=tru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B1AC-0FBA-D486-F63D-0EA6E9A97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>
                <a:solidFill>
                  <a:srgbClr val="3C4858"/>
                </a:solidFill>
                <a:effectLst/>
                <a:latin typeface="Manrope"/>
              </a:rPr>
              <a:t>Hiring Process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F953A-7BE2-E55A-1EF7-403EB5781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301318" cy="1655762"/>
          </a:xfrm>
        </p:spPr>
        <p:txBody>
          <a:bodyPr>
            <a:normAutofit/>
          </a:bodyPr>
          <a:lstStyle/>
          <a:p>
            <a:pPr algn="r"/>
            <a:r>
              <a:rPr lang="en-IN" sz="1800"/>
              <a:t>Name – Samiksha Zagade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1536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0BA9-A30B-0E00-0478-9D6AC3A9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DESCRIPTION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931D-B78E-BE5C-E71A-95D8786FE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>
                <a:latin typeface="Aptos Display" panose="020B0004020202020204" pitchFamily="34" charset="0"/>
              </a:rPr>
              <a:t>The objective of this project </a:t>
            </a:r>
            <a:r>
              <a:rPr lang="en-US" sz="2400" b="0" i="0">
                <a:effectLst/>
                <a:latin typeface="Aptos Display" panose="020B0004020202020204" pitchFamily="34" charset="0"/>
              </a:rPr>
              <a:t>is to analyze the company's hiring process data and draw meaningful insights from it. The hiring process is a crucial function of any company, and understanding trends such as the number of rejections, interviews, job types, and vacancies can provide valuable insights for the hiring department. I have been given a dataset containing records </a:t>
            </a:r>
            <a:r>
              <a:rPr lang="en-US" sz="2400">
                <a:latin typeface="Aptos Display" panose="020B0004020202020204" pitchFamily="34" charset="0"/>
              </a:rPr>
              <a:t>of previous hires. After analysing the data I have answered certain </a:t>
            </a:r>
            <a:r>
              <a:rPr lang="en-US" sz="1100" b="0" i="0">
                <a:effectLst/>
                <a:latin typeface="Manrope"/>
              </a:rPr>
              <a:t> </a:t>
            </a:r>
            <a:r>
              <a:rPr lang="en-US" sz="2400" b="0" i="0">
                <a:effectLst/>
                <a:latin typeface="Aptos Display" panose="020B0004020202020204" pitchFamily="34" charset="0"/>
              </a:rPr>
              <a:t>questions that can help the company improve its hiring process. I have used Microsoft Excel 2019 to do this project.</a:t>
            </a:r>
            <a:endParaRPr lang="en-IN" sz="24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5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A01A-0442-D451-C899-E4FEABD9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</a:t>
            </a:r>
            <a:endParaRPr lang="en-IN" sz="3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34E4-F0CA-C6D8-7947-7CBF5D786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I started by first cleaning the data-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i="0" dirty="0">
                <a:effectLst/>
                <a:latin typeface="Aptos Display" panose="020B0004020202020204" pitchFamily="34" charset="0"/>
              </a:rPr>
              <a:t>Handling Missing Data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i="0" dirty="0">
                <a:effectLst/>
                <a:latin typeface="Aptos Display" panose="020B0004020202020204" pitchFamily="34" charset="0"/>
              </a:rPr>
              <a:t>Outlier Detection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i="0" dirty="0">
                <a:effectLst/>
                <a:latin typeface="Aptos Display" panose="020B0004020202020204" pitchFamily="34" charset="0"/>
              </a:rPr>
              <a:t>Removing Outliers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i="0" dirty="0">
                <a:effectLst/>
                <a:latin typeface="Aptos Display" panose="020B0004020202020204" pitchFamily="34" charset="0"/>
              </a:rPr>
              <a:t>Data Summary</a:t>
            </a:r>
            <a:endParaRPr lang="en-IN" i="0" dirty="0">
              <a:effectLst/>
              <a:latin typeface="Aptos Display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i="0" dirty="0">
                <a:effectLst/>
                <a:latin typeface="Aptos Display" panose="020B0004020202020204" pitchFamily="34" charset="0"/>
              </a:rPr>
              <a:t>After </a:t>
            </a:r>
            <a:r>
              <a:rPr lang="en-IN" sz="2400" dirty="0">
                <a:latin typeface="Aptos Display" panose="020B0004020202020204" pitchFamily="34" charset="0"/>
              </a:rPr>
              <a:t>handling the null values by dropping those rows in offered salary and post names and changing the missing data in event name was replaced by the mode that is Male.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 Display" panose="020B0004020202020204" pitchFamily="34" charset="0"/>
              </a:rPr>
              <a:t>Outliers in Offered salary were also detected and delt with. Now the data was ready and I found the summary of the data.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 Display" panose="020B0004020202020204" pitchFamily="34" charset="0"/>
              </a:rPr>
              <a:t>The link to the excel sheet is attached here - </a:t>
            </a:r>
            <a:r>
              <a:rPr lang="en-IN" sz="2400" dirty="0">
                <a:solidFill>
                  <a:schemeClr val="accent1"/>
                </a:solidFill>
                <a:latin typeface="Aptos Display" panose="020B0004020202020204" pitchFamily="34" charset="0"/>
                <a:hlinkClick r:id="rId2"/>
              </a:rPr>
              <a:t>LINK</a:t>
            </a:r>
            <a:endParaRPr lang="en-IN" sz="2400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6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8567-0FC7-3C46-891B-7478BE88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10C778-60B0-BB1C-F469-55AEDC635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22694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Hiring Analysis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Aptos Display" panose="020B0004020202020204" pitchFamily="34" charset="0"/>
              </a:rPr>
              <a:t>The hiring process involves bringing new individuals into the organization for various roles.</a:t>
            </a:r>
            <a:endParaRPr lang="en-IN" sz="2400" dirty="0">
              <a:latin typeface="Aptos Display" panose="020B000402020202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The number of Males hired is 2571.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The number of Females hired is 1854.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The count of males getting hired is much larger compared to females and others.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7DC5580A-6616-E7E9-D241-77D8E0C770B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81504385"/>
              </p:ext>
            </p:extLst>
          </p:nvPr>
        </p:nvGraphicFramePr>
        <p:xfrm>
          <a:off x="6692153" y="2117118"/>
          <a:ext cx="4289612" cy="3768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516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5365-65B6-D319-7FF9-6D0BE803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Salary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6D7C-2C9F-789C-3252-97EFF0D1D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88775"/>
            <a:ext cx="3796552" cy="40881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IN" sz="2800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I found the </a:t>
            </a:r>
            <a:r>
              <a:rPr lang="en-US" sz="2800" b="0" i="0" dirty="0">
                <a:effectLst/>
                <a:latin typeface="Aptos Display" panose="020B0004020202020204" pitchFamily="34" charset="0"/>
              </a:rPr>
              <a:t>the average salary offered by this company.</a:t>
            </a:r>
          </a:p>
          <a:p>
            <a:pPr>
              <a:lnSpc>
                <a:spcPct val="160000"/>
              </a:lnSpc>
            </a:pPr>
            <a:r>
              <a:rPr lang="en-US" sz="2800" b="0" i="0" dirty="0">
                <a:effectLst/>
                <a:latin typeface="Aptos Display" panose="020B0004020202020204" pitchFamily="34" charset="0"/>
              </a:rPr>
              <a:t>I used the function AVERAGE() in excel to find the average salary.</a:t>
            </a:r>
          </a:p>
          <a:p>
            <a:pPr>
              <a:lnSpc>
                <a:spcPct val="160000"/>
              </a:lnSpc>
            </a:pPr>
            <a:r>
              <a:rPr lang="en-US" sz="2800" b="0" i="0" dirty="0">
                <a:effectLst/>
                <a:latin typeface="Aptos Display" panose="020B0004020202020204" pitchFamily="34" charset="0"/>
              </a:rPr>
              <a:t>I have also found the summary statistics of offered salary.</a:t>
            </a:r>
          </a:p>
          <a:p>
            <a:pPr>
              <a:lnSpc>
                <a:spcPct val="160000"/>
              </a:lnSpc>
            </a:pPr>
            <a:r>
              <a:rPr lang="en-US" sz="2800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The average salary of the company is</a:t>
            </a:r>
            <a:r>
              <a:rPr lang="en-IN" sz="2800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Rs. 49873.3 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0E7D20-B31E-947B-61B3-8555F3261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147" y="1954517"/>
            <a:ext cx="4021018" cy="404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2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EBD4-5A3D-D76A-9A14-AB836E17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Salary Distribution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229-D41F-3125-DC97-786ABBD49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9894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The distribution is as follows-</a:t>
            </a:r>
          </a:p>
          <a:p>
            <a:pPr>
              <a:lnSpc>
                <a:spcPct val="150000"/>
              </a:lnSpc>
            </a:pPr>
            <a:endParaRPr lang="en-IN" sz="2800" dirty="0">
              <a:latin typeface="Aptos Display" panose="020B000402020202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Aptos Display" panose="020B000402020202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2800" dirty="0">
              <a:latin typeface="Aptos Display" panose="020B000402020202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2800" dirty="0">
              <a:latin typeface="Aptos Display" panose="020B000402020202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2800" dirty="0">
              <a:latin typeface="Aptos Display" panose="020B000402020202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2800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The frequency is evenly distributed that is all the intervals of salary is approximately similar.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The highest number of people lie in the salary range  40000 to 60000.</a:t>
            </a:r>
          </a:p>
          <a:p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DF5E1D6-74D2-953B-1340-071A71D1E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09" y="2693047"/>
            <a:ext cx="3086367" cy="1684166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8BCAC9F-6AE9-0543-B77C-D709D07A3B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213764"/>
              </p:ext>
            </p:extLst>
          </p:nvPr>
        </p:nvGraphicFramePr>
        <p:xfrm>
          <a:off x="6373908" y="2561786"/>
          <a:ext cx="4373880" cy="3040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866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A8AA-8D67-5827-C2BD-16695F11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Departmental Analysis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C83F-B247-BAFD-2853-81F49ACF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387"/>
            <a:ext cx="4406153" cy="39895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The graph shows the </a:t>
            </a:r>
            <a:r>
              <a:rPr lang="en-US" sz="1800" b="0" i="0" dirty="0">
                <a:solidFill>
                  <a:srgbClr val="8492A6"/>
                </a:solidFill>
                <a:effectLst/>
                <a:latin typeface="Manrope"/>
              </a:rPr>
              <a:t> </a:t>
            </a:r>
            <a:r>
              <a:rPr lang="en-US" sz="2800" b="0" i="0" dirty="0">
                <a:effectLst/>
                <a:latin typeface="Aptos Display" panose="020B0004020202020204" pitchFamily="34" charset="0"/>
              </a:rPr>
              <a:t>proportion of people working in different departments.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ptos Display" panose="020B0004020202020204" pitchFamily="34" charset="0"/>
              </a:rPr>
              <a:t>Operations Department has the highest number of people working in that department followed by the Service Department. HR department has the least proportion of people working there.</a:t>
            </a:r>
            <a:endParaRPr lang="en-US" sz="2800" b="0" i="0" dirty="0">
              <a:effectLst/>
              <a:latin typeface="Aptos Display" panose="020B0004020202020204" pitchFamily="34" charset="0"/>
            </a:endParaRP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E8B918-16A9-3E23-263A-5D3E1A6D2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983568"/>
              </p:ext>
            </p:extLst>
          </p:nvPr>
        </p:nvGraphicFramePr>
        <p:xfrm>
          <a:off x="6828500" y="2187387"/>
          <a:ext cx="4525300" cy="3502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745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BFF0-EBEF-F1C3-C941-958D95DB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Insights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A2A5C-7F8D-3BA2-2DAA-BE42946F4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0778"/>
            <a:ext cx="9309847" cy="3723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ptos Display" panose="020B0004020202020204" pitchFamily="34" charset="0"/>
              </a:rPr>
              <a:t>Majority of males get hired compared to females which we visualised in the bar chart also.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The average salary of the company is</a:t>
            </a:r>
            <a:r>
              <a:rPr lang="en-IN" sz="2000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Rs.49873 approx.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The highest number of people lie in the salary range  40000 to 60000.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 Display" panose="020B0004020202020204" pitchFamily="34" charset="0"/>
              </a:rPr>
              <a:t>Operations Department has the highest number of people working in that department</a:t>
            </a:r>
            <a:r>
              <a:rPr lang="en-IN" sz="2000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and Hr department has the least number of people working in that segment.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Aptos Display" panose="020B000402020202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4727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AA8B-3E58-FCD6-7AEA-3B70E360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379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450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ADLaM Display</vt:lpstr>
      <vt:lpstr>Aptos Display</vt:lpstr>
      <vt:lpstr>Arial</vt:lpstr>
      <vt:lpstr>Calibri</vt:lpstr>
      <vt:lpstr>Calibri Light</vt:lpstr>
      <vt:lpstr>Manrope</vt:lpstr>
      <vt:lpstr>Wingdings</vt:lpstr>
      <vt:lpstr>Office Theme</vt:lpstr>
      <vt:lpstr>Hiring Process Analytics</vt:lpstr>
      <vt:lpstr>PROJECT DESCRIPTION</vt:lpstr>
      <vt:lpstr>Data </vt:lpstr>
      <vt:lpstr>Analysis</vt:lpstr>
      <vt:lpstr>Salary Analysis</vt:lpstr>
      <vt:lpstr>Salary Distribution</vt:lpstr>
      <vt:lpstr>Departmental Analysis</vt:lpstr>
      <vt:lpstr>Insights and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</dc:title>
  <dc:creator>Swayam Zagade</dc:creator>
  <cp:lastModifiedBy>Swayam Zagade</cp:lastModifiedBy>
  <cp:revision>1</cp:revision>
  <dcterms:created xsi:type="dcterms:W3CDTF">2023-12-08T05:36:06Z</dcterms:created>
  <dcterms:modified xsi:type="dcterms:W3CDTF">2023-12-08T07:20:13Z</dcterms:modified>
</cp:coreProperties>
</file>