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A513-B323-EE89-A268-ABCB57C4F6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D30E43-6E12-8D3C-53AC-864A46DA5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8CA6AE-F93F-290A-D799-5CE022210942}"/>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5" name="Footer Placeholder 4">
            <a:extLst>
              <a:ext uri="{FF2B5EF4-FFF2-40B4-BE49-F238E27FC236}">
                <a16:creationId xmlns:a16="http://schemas.microsoft.com/office/drawing/2014/main" id="{F2885C32-114A-EA12-4D31-C0CD76302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428A9-D9B2-0F74-B753-2DDBCB33D663}"/>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43494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817C-30AB-A7FE-DD77-F16E42BF1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A42844-FE4D-8E87-0B6F-3661BB7792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476713-A48B-CAC0-ECCE-9806D341AAE5}"/>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5" name="Footer Placeholder 4">
            <a:extLst>
              <a:ext uri="{FF2B5EF4-FFF2-40B4-BE49-F238E27FC236}">
                <a16:creationId xmlns:a16="http://schemas.microsoft.com/office/drawing/2014/main" id="{43F36B66-EDFD-0E3A-F26B-ED743DE12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AD296-C125-3B53-4B9E-D230FBCB0250}"/>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158538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EFC31-0223-1FB5-C91F-D2FC03E2C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2893D2-DB8D-B180-9904-53452C85D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EF4AC-30DE-FC4C-4907-8BFF53A85D73}"/>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5" name="Footer Placeholder 4">
            <a:extLst>
              <a:ext uri="{FF2B5EF4-FFF2-40B4-BE49-F238E27FC236}">
                <a16:creationId xmlns:a16="http://schemas.microsoft.com/office/drawing/2014/main" id="{633DAEBA-9359-B976-D0A5-AA55EB013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1C89D-CD6D-07B8-147F-54FD8B838C7E}"/>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231525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FAAD-B393-B8C1-E940-A17E57BC5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521238-6A7A-5B6E-B3C5-AE781E9D68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5F48B-1466-97E4-27BC-4DDA651BD9E1}"/>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5" name="Footer Placeholder 4">
            <a:extLst>
              <a:ext uri="{FF2B5EF4-FFF2-40B4-BE49-F238E27FC236}">
                <a16:creationId xmlns:a16="http://schemas.microsoft.com/office/drawing/2014/main" id="{57AA403D-94D0-B6C5-0427-74300773E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ABC1B-6D7D-AFEA-93E7-ED5A7550AA56}"/>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303507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AE52-A04E-074A-B0E9-6CCBE53A6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E7F99F-FFC2-675E-04DD-1B3185089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4119C-AAE6-9CE5-6349-550C9095277C}"/>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5" name="Footer Placeholder 4">
            <a:extLst>
              <a:ext uri="{FF2B5EF4-FFF2-40B4-BE49-F238E27FC236}">
                <a16:creationId xmlns:a16="http://schemas.microsoft.com/office/drawing/2014/main" id="{8856CCC1-D640-B394-8170-950C6D50D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BE3B7-4141-3202-E1D3-14B49FB94549}"/>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52089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6BC6-59A7-8CD2-9A64-355E13D229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EC2845-DB22-183D-0041-284D50702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716417-A1E1-13DB-3786-4C73707AF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90DDDF-CF6E-C419-B5A2-A7A2449FE9BB}"/>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6" name="Footer Placeholder 5">
            <a:extLst>
              <a:ext uri="{FF2B5EF4-FFF2-40B4-BE49-F238E27FC236}">
                <a16:creationId xmlns:a16="http://schemas.microsoft.com/office/drawing/2014/main" id="{65137C16-6B78-0214-1CBE-3833847EFA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ECD91-F469-C80C-08BF-47A40151E76A}"/>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367828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9904-2895-6ED9-46BF-0627CE893C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323F1A-1783-640A-3921-A1E03718C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862F9-5FCA-AD1E-FD3B-9CE7C93C65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823633-1350-B7BC-FF9A-4D0A0C0D61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1326A-151D-07B8-ECB2-B11CAB139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8A91F3-BDFC-AF67-E87E-4AFDAE017D30}"/>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8" name="Footer Placeholder 7">
            <a:extLst>
              <a:ext uri="{FF2B5EF4-FFF2-40B4-BE49-F238E27FC236}">
                <a16:creationId xmlns:a16="http://schemas.microsoft.com/office/drawing/2014/main" id="{2776E926-0BDA-24E1-6960-C531DD781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AE1020-F434-E181-9D3A-FA34B10BC84F}"/>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87064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B4C7-4423-F8BA-AD84-1A8CAA0B32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D6A92-E2AA-3423-26F9-57346B9D1647}"/>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4" name="Footer Placeholder 3">
            <a:extLst>
              <a:ext uri="{FF2B5EF4-FFF2-40B4-BE49-F238E27FC236}">
                <a16:creationId xmlns:a16="http://schemas.microsoft.com/office/drawing/2014/main" id="{843267E6-11B1-AC03-D0DF-EA57A9A731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610C6D-1B06-98FB-AF24-4A39C5A01427}"/>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254283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AE495-6846-D16A-9856-14B75D281B5B}"/>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3" name="Footer Placeholder 2">
            <a:extLst>
              <a:ext uri="{FF2B5EF4-FFF2-40B4-BE49-F238E27FC236}">
                <a16:creationId xmlns:a16="http://schemas.microsoft.com/office/drawing/2014/main" id="{CEDAA87C-EF4E-0A12-0092-10F066359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74586E-2F47-163E-41D3-1C14096AB4CC}"/>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48944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0E3F-150C-12C2-A464-2C21982AA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1AAE4-A67F-DFD7-0441-BE589F3A4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D9DED9-8483-1F87-AFD3-A0D57394B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2C07F-FD3A-837E-6550-B3D32ADA02C1}"/>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6" name="Footer Placeholder 5">
            <a:extLst>
              <a:ext uri="{FF2B5EF4-FFF2-40B4-BE49-F238E27FC236}">
                <a16:creationId xmlns:a16="http://schemas.microsoft.com/office/drawing/2014/main" id="{F756F798-4C66-4F7E-2671-7A28A1242E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F2DE50-35AF-2F01-9683-999327FFE847}"/>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194973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FC93-9D6E-5C73-DC75-C93CE0E84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90B041-1208-372B-B850-46B15333F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02120-C2CD-BA27-A500-922D03C43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E6452-CC57-9E48-F2EA-2073ED1F1AC0}"/>
              </a:ext>
            </a:extLst>
          </p:cNvPr>
          <p:cNvSpPr>
            <a:spLocks noGrp="1"/>
          </p:cNvSpPr>
          <p:nvPr>
            <p:ph type="dt" sz="half" idx="10"/>
          </p:nvPr>
        </p:nvSpPr>
        <p:spPr/>
        <p:txBody>
          <a:bodyPr/>
          <a:lstStyle/>
          <a:p>
            <a:fld id="{AB65190C-D181-43A6-8528-90F96E6B7A72}" type="datetimeFigureOut">
              <a:rPr lang="en-IN" smtClean="0"/>
              <a:t>02-02-2024</a:t>
            </a:fld>
            <a:endParaRPr lang="en-IN"/>
          </a:p>
        </p:txBody>
      </p:sp>
      <p:sp>
        <p:nvSpPr>
          <p:cNvPr id="6" name="Footer Placeholder 5">
            <a:extLst>
              <a:ext uri="{FF2B5EF4-FFF2-40B4-BE49-F238E27FC236}">
                <a16:creationId xmlns:a16="http://schemas.microsoft.com/office/drawing/2014/main" id="{545ADF4F-7444-7009-0424-B407A1A7CF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68EE6C-F8C9-3143-244F-8D773E079D77}"/>
              </a:ext>
            </a:extLst>
          </p:cNvPr>
          <p:cNvSpPr>
            <a:spLocks noGrp="1"/>
          </p:cNvSpPr>
          <p:nvPr>
            <p:ph type="sldNum" sz="quarter" idx="12"/>
          </p:nvPr>
        </p:nvSpPr>
        <p:spPr/>
        <p:txBody>
          <a:bodyPr/>
          <a:lstStyle/>
          <a:p>
            <a:fld id="{B8B90B8A-97B7-4CB7-A3C3-26696509DE6D}" type="slidenum">
              <a:rPr lang="en-IN" smtClean="0"/>
              <a:t>‹#›</a:t>
            </a:fld>
            <a:endParaRPr lang="en-IN"/>
          </a:p>
        </p:txBody>
      </p:sp>
    </p:spTree>
    <p:extLst>
      <p:ext uri="{BB962C8B-B14F-4D97-AF65-F5344CB8AC3E}">
        <p14:creationId xmlns:p14="http://schemas.microsoft.com/office/powerpoint/2010/main" val="238709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C9904-1DDC-7654-3F04-60AF29FA2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56896-5A51-AD18-54AF-5EC56EC3B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8BA75-2B03-3481-912C-43B457B96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5190C-D181-43A6-8528-90F96E6B7A72}" type="datetimeFigureOut">
              <a:rPr lang="en-IN" smtClean="0"/>
              <a:t>02-02-2024</a:t>
            </a:fld>
            <a:endParaRPr lang="en-IN"/>
          </a:p>
        </p:txBody>
      </p:sp>
      <p:sp>
        <p:nvSpPr>
          <p:cNvPr id="5" name="Footer Placeholder 4">
            <a:extLst>
              <a:ext uri="{FF2B5EF4-FFF2-40B4-BE49-F238E27FC236}">
                <a16:creationId xmlns:a16="http://schemas.microsoft.com/office/drawing/2014/main" id="{51190F85-24FF-6D23-8F54-AFC44C78C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5FBC43-DCF7-544C-43BC-D293380D9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90B8A-97B7-4CB7-A3C3-26696509DE6D}" type="slidenum">
              <a:rPr lang="en-IN" smtClean="0"/>
              <a:t>‹#›</a:t>
            </a:fld>
            <a:endParaRPr lang="en-IN"/>
          </a:p>
        </p:txBody>
      </p:sp>
    </p:spTree>
    <p:extLst>
      <p:ext uri="{BB962C8B-B14F-4D97-AF65-F5344CB8AC3E}">
        <p14:creationId xmlns:p14="http://schemas.microsoft.com/office/powerpoint/2010/main" val="339534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7C8B-A919-1C1B-6047-CAE9E215C64E}"/>
              </a:ext>
            </a:extLst>
          </p:cNvPr>
          <p:cNvSpPr>
            <a:spLocks noGrp="1"/>
          </p:cNvSpPr>
          <p:nvPr>
            <p:ph type="ctrTitle"/>
          </p:nvPr>
        </p:nvSpPr>
        <p:spPr/>
        <p:txBody>
          <a:bodyPr/>
          <a:lstStyle/>
          <a:p>
            <a:r>
              <a:rPr lang="en-IN" b="1" i="0" dirty="0">
                <a:solidFill>
                  <a:srgbClr val="3C4858"/>
                </a:solidFill>
                <a:effectLst/>
                <a:latin typeface="Manrope"/>
              </a:rPr>
              <a:t>Instagram User Analytics</a:t>
            </a:r>
            <a:endParaRPr lang="en-IN" dirty="0"/>
          </a:p>
        </p:txBody>
      </p:sp>
      <p:sp>
        <p:nvSpPr>
          <p:cNvPr id="3" name="Subtitle 2">
            <a:extLst>
              <a:ext uri="{FF2B5EF4-FFF2-40B4-BE49-F238E27FC236}">
                <a16:creationId xmlns:a16="http://schemas.microsoft.com/office/drawing/2014/main" id="{F4FD6131-D934-1880-8888-DAA583AC219A}"/>
              </a:ext>
            </a:extLst>
          </p:cNvPr>
          <p:cNvSpPr>
            <a:spLocks noGrp="1"/>
          </p:cNvSpPr>
          <p:nvPr>
            <p:ph type="subTitle" idx="1"/>
          </p:nvPr>
        </p:nvSpPr>
        <p:spPr/>
        <p:txBody>
          <a:bodyPr/>
          <a:lstStyle/>
          <a:p>
            <a:r>
              <a:rPr lang="en-IN" dirty="0"/>
              <a:t>Name- Samiksha Zagade </a:t>
            </a:r>
          </a:p>
        </p:txBody>
      </p:sp>
    </p:spTree>
    <p:extLst>
      <p:ext uri="{BB962C8B-B14F-4D97-AF65-F5344CB8AC3E}">
        <p14:creationId xmlns:p14="http://schemas.microsoft.com/office/powerpoint/2010/main" val="376532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770F-A86B-8C00-A189-CED6F9D0CDA0}"/>
              </a:ext>
            </a:extLst>
          </p:cNvPr>
          <p:cNvSpPr>
            <a:spLocks noGrp="1"/>
          </p:cNvSpPr>
          <p:nvPr>
            <p:ph type="title"/>
          </p:nvPr>
        </p:nvSpPr>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Bots &amp; Fake Accounts</a:t>
            </a:r>
          </a:p>
        </p:txBody>
      </p:sp>
      <p:sp>
        <p:nvSpPr>
          <p:cNvPr id="3" name="Content Placeholder 2">
            <a:extLst>
              <a:ext uri="{FF2B5EF4-FFF2-40B4-BE49-F238E27FC236}">
                <a16:creationId xmlns:a16="http://schemas.microsoft.com/office/drawing/2014/main" id="{6940D413-6FC1-B452-5892-8095C7A9EDC5}"/>
              </a:ext>
            </a:extLst>
          </p:cNvPr>
          <p:cNvSpPr>
            <a:spLocks noGrp="1"/>
          </p:cNvSpPr>
          <p:nvPr>
            <p:ph idx="1"/>
          </p:nvPr>
        </p:nvSpPr>
        <p:spPr>
          <a:xfrm>
            <a:off x="838200" y="1825625"/>
            <a:ext cx="3859306" cy="4351338"/>
          </a:xfrm>
        </p:spPr>
        <p:txBody>
          <a:bodyPr>
            <a:normAutofit lnSpcReduction="10000"/>
          </a:bodyPr>
          <a:lstStyle/>
          <a:p>
            <a:pPr>
              <a:lnSpc>
                <a:spcPct val="150000"/>
              </a:lnSpc>
            </a:pPr>
            <a:r>
              <a:rPr lang="en-US" sz="1800" b="0" i="0" dirty="0">
                <a:effectLst/>
                <a:latin typeface="Aptos Display" panose="020B0004020202020204" pitchFamily="34" charset="0"/>
              </a:rPr>
              <a:t> Investors want to know if the platform is crowded with fake and dummy accounts.</a:t>
            </a:r>
          </a:p>
          <a:p>
            <a:pPr>
              <a:lnSpc>
                <a:spcPct val="150000"/>
              </a:lnSpc>
            </a:pPr>
            <a:r>
              <a:rPr lang="en-US" sz="1800" dirty="0">
                <a:latin typeface="Aptos Display" panose="020B0004020202020204" pitchFamily="34" charset="0"/>
              </a:rPr>
              <a:t>We checked the use who has liked every single post on </a:t>
            </a:r>
            <a:r>
              <a:rPr lang="en-US" sz="1800" dirty="0" err="1">
                <a:latin typeface="Aptos Display" panose="020B0004020202020204" pitchFamily="34" charset="0"/>
              </a:rPr>
              <a:t>instagram</a:t>
            </a:r>
            <a:r>
              <a:rPr lang="en-US" sz="1800" dirty="0">
                <a:latin typeface="Aptos Display" panose="020B0004020202020204" pitchFamily="34" charset="0"/>
              </a:rPr>
              <a:t> as it is not possible for normal users.</a:t>
            </a:r>
          </a:p>
          <a:p>
            <a:pPr>
              <a:lnSpc>
                <a:spcPct val="150000"/>
              </a:lnSpc>
            </a:pPr>
            <a:r>
              <a:rPr lang="en-US" sz="1800" dirty="0">
                <a:latin typeface="Aptos Display" panose="020B0004020202020204" pitchFamily="34" charset="0"/>
              </a:rPr>
              <a:t>Hence we have found the fake accounts.</a:t>
            </a:r>
          </a:p>
          <a:p>
            <a:pPr>
              <a:lnSpc>
                <a:spcPct val="150000"/>
              </a:lnSpc>
            </a:pPr>
            <a:r>
              <a:rPr lang="en-US" sz="1800" dirty="0">
                <a:latin typeface="Aptos Display" panose="020B0004020202020204" pitchFamily="34" charset="0"/>
              </a:rPr>
              <a:t>There are in total 13 such accounts registered.</a:t>
            </a:r>
            <a:endParaRPr lang="en-IN" sz="1800" dirty="0">
              <a:latin typeface="Aptos Display" panose="020B0004020202020204" pitchFamily="34" charset="0"/>
            </a:endParaRPr>
          </a:p>
        </p:txBody>
      </p:sp>
      <p:pic>
        <p:nvPicPr>
          <p:cNvPr id="5" name="Picture 4">
            <a:extLst>
              <a:ext uri="{FF2B5EF4-FFF2-40B4-BE49-F238E27FC236}">
                <a16:creationId xmlns:a16="http://schemas.microsoft.com/office/drawing/2014/main" id="{03F52E7D-0DA3-5986-5961-6E5C1AD6C028}"/>
              </a:ext>
            </a:extLst>
          </p:cNvPr>
          <p:cNvPicPr>
            <a:picLocks noChangeAspect="1"/>
          </p:cNvPicPr>
          <p:nvPr/>
        </p:nvPicPr>
        <p:blipFill rotWithShape="1">
          <a:blip r:embed="rId2">
            <a:extLst>
              <a:ext uri="{28A0092B-C50C-407E-A947-70E740481C1C}">
                <a14:useLocalDpi xmlns:a14="http://schemas.microsoft.com/office/drawing/2010/main" val="0"/>
              </a:ext>
            </a:extLst>
          </a:blip>
          <a:srcRect l="16744" t="11242" r="22144"/>
          <a:stretch/>
        </p:blipFill>
        <p:spPr>
          <a:xfrm>
            <a:off x="6553200" y="1027906"/>
            <a:ext cx="5074023" cy="5710517"/>
          </a:xfrm>
          <a:prstGeom prst="rect">
            <a:avLst/>
          </a:prstGeom>
        </p:spPr>
      </p:pic>
    </p:spTree>
    <p:extLst>
      <p:ext uri="{BB962C8B-B14F-4D97-AF65-F5344CB8AC3E}">
        <p14:creationId xmlns:p14="http://schemas.microsoft.com/office/powerpoint/2010/main" val="23856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DA81-B553-AFF0-D317-219C90690D23}"/>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INSIGHTS</a:t>
            </a:r>
          </a:p>
        </p:txBody>
      </p:sp>
      <p:sp>
        <p:nvSpPr>
          <p:cNvPr id="3" name="Content Placeholder 2">
            <a:extLst>
              <a:ext uri="{FF2B5EF4-FFF2-40B4-BE49-F238E27FC236}">
                <a16:creationId xmlns:a16="http://schemas.microsoft.com/office/drawing/2014/main" id="{D31800B8-F6D6-AF2B-775C-8A1DB5D50B8A}"/>
              </a:ext>
            </a:extLst>
          </p:cNvPr>
          <p:cNvSpPr>
            <a:spLocks noGrp="1"/>
          </p:cNvSpPr>
          <p:nvPr>
            <p:ph idx="1"/>
          </p:nvPr>
        </p:nvSpPr>
        <p:spPr>
          <a:xfrm>
            <a:off x="838200" y="1690688"/>
            <a:ext cx="10515600" cy="5013699"/>
          </a:xfrm>
        </p:spPr>
        <p:txBody>
          <a:bodyPr>
            <a:normAutofit fontScale="70000" lnSpcReduction="20000"/>
          </a:bodyPr>
          <a:lstStyle/>
          <a:p>
            <a:pPr>
              <a:lnSpc>
                <a:spcPct val="120000"/>
              </a:lnSpc>
            </a:pPr>
            <a:r>
              <a:rPr lang="en-IN" sz="2900" dirty="0">
                <a:latin typeface="Aptos Display" panose="020B0004020202020204" pitchFamily="34" charset="0"/>
              </a:rPr>
              <a:t>After </a:t>
            </a:r>
            <a:r>
              <a:rPr lang="en-IN" sz="2900" dirty="0" err="1">
                <a:latin typeface="Aptos Display" panose="020B0004020202020204" pitchFamily="34" charset="0"/>
              </a:rPr>
              <a:t>analyzing</a:t>
            </a:r>
            <a:r>
              <a:rPr lang="en-IN" sz="2900" dirty="0">
                <a:latin typeface="Aptos Display" panose="020B0004020202020204" pitchFamily="34" charset="0"/>
              </a:rPr>
              <a:t> this data we were able to answer important questions which lead to valuable insights.</a:t>
            </a:r>
          </a:p>
          <a:p>
            <a:pPr>
              <a:lnSpc>
                <a:spcPct val="120000"/>
              </a:lnSpc>
            </a:pPr>
            <a:r>
              <a:rPr lang="en-IN" sz="2900" dirty="0">
                <a:latin typeface="Aptos Display" panose="020B0004020202020204" pitchFamily="34" charset="0"/>
              </a:rPr>
              <a:t>Even though there were many loyal users but we found considerable amount of users were inactive about 26 users were inactive. </a:t>
            </a:r>
          </a:p>
          <a:p>
            <a:pPr>
              <a:lnSpc>
                <a:spcPct val="120000"/>
              </a:lnSpc>
            </a:pPr>
            <a:r>
              <a:rPr lang="en-IN" sz="2900" dirty="0">
                <a:latin typeface="Aptos Display" panose="020B0004020202020204" pitchFamily="34" charset="0"/>
              </a:rPr>
              <a:t>Andre_Purdy85 username had the most likes and hence won the contest. </a:t>
            </a:r>
          </a:p>
          <a:p>
            <a:pPr>
              <a:lnSpc>
                <a:spcPct val="120000"/>
              </a:lnSpc>
            </a:pPr>
            <a:r>
              <a:rPr lang="en-IN" sz="2900" dirty="0">
                <a:latin typeface="Aptos Display" panose="020B0004020202020204" pitchFamily="34" charset="0"/>
              </a:rPr>
              <a:t>Five most hashtags used were sunrise, sunset, stunning, smile and style. Thus these hashtags will enable the post to reach maximum number of people as these are the most popular hashtags. </a:t>
            </a:r>
          </a:p>
          <a:p>
            <a:pPr>
              <a:lnSpc>
                <a:spcPct val="120000"/>
              </a:lnSpc>
            </a:pPr>
            <a:r>
              <a:rPr lang="en-US" sz="2900" dirty="0">
                <a:latin typeface="Aptos Display" panose="020B0004020202020204" pitchFamily="34" charset="0"/>
              </a:rPr>
              <a:t>Thursday and Sunday are the days when most users register. </a:t>
            </a:r>
          </a:p>
          <a:p>
            <a:pPr>
              <a:lnSpc>
                <a:spcPct val="120000"/>
              </a:lnSpc>
            </a:pPr>
            <a:r>
              <a:rPr lang="en-US" sz="2900" dirty="0">
                <a:latin typeface="Aptos Display" panose="020B0004020202020204" pitchFamily="34" charset="0"/>
              </a:rPr>
              <a:t>The average number of posts per user is 3.4730. </a:t>
            </a:r>
            <a:r>
              <a:rPr lang="en-US" sz="3200" dirty="0">
                <a:latin typeface="Aptos Display" panose="020B0004020202020204" pitchFamily="34" charset="0"/>
              </a:rPr>
              <a:t>The average tells if users are still active or not. Thus many users are still very active and their response is very good.</a:t>
            </a:r>
            <a:endParaRPr lang="en-US" sz="2900" dirty="0">
              <a:latin typeface="Aptos Display" panose="020B0004020202020204" pitchFamily="34" charset="0"/>
            </a:endParaRPr>
          </a:p>
          <a:p>
            <a:pPr>
              <a:lnSpc>
                <a:spcPct val="120000"/>
              </a:lnSpc>
            </a:pPr>
            <a:r>
              <a:rPr lang="en-US" sz="2900" dirty="0">
                <a:latin typeface="Aptos Display" panose="020B0004020202020204" pitchFamily="34" charset="0"/>
              </a:rPr>
              <a:t>There are in total 13 such accounts registered which are fake or dummy accounts . </a:t>
            </a:r>
            <a:endParaRPr lang="en-IN" sz="2400" dirty="0">
              <a:latin typeface="Aptos Display" panose="020B0004020202020204" pitchFamily="34" charset="0"/>
            </a:endParaRPr>
          </a:p>
        </p:txBody>
      </p:sp>
    </p:spTree>
    <p:extLst>
      <p:ext uri="{BB962C8B-B14F-4D97-AF65-F5344CB8AC3E}">
        <p14:creationId xmlns:p14="http://schemas.microsoft.com/office/powerpoint/2010/main" val="21899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96E9-7FBA-C3A8-18D1-B2880EA9352B}"/>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RESULTS</a:t>
            </a:r>
            <a:endParaRPr lang="en-IN" sz="3600" dirty="0"/>
          </a:p>
        </p:txBody>
      </p:sp>
      <p:sp>
        <p:nvSpPr>
          <p:cNvPr id="3" name="Content Placeholder 2">
            <a:extLst>
              <a:ext uri="{FF2B5EF4-FFF2-40B4-BE49-F238E27FC236}">
                <a16:creationId xmlns:a16="http://schemas.microsoft.com/office/drawing/2014/main" id="{B94CC9A4-AA81-862A-D4F2-D16EA22DF939}"/>
              </a:ext>
            </a:extLst>
          </p:cNvPr>
          <p:cNvSpPr>
            <a:spLocks noGrp="1"/>
          </p:cNvSpPr>
          <p:nvPr>
            <p:ph idx="1"/>
          </p:nvPr>
        </p:nvSpPr>
        <p:spPr>
          <a:xfrm>
            <a:off x="838200" y="1825625"/>
            <a:ext cx="10515600" cy="4736540"/>
          </a:xfrm>
        </p:spPr>
        <p:txBody>
          <a:bodyPr>
            <a:normAutofit fontScale="25000" lnSpcReduction="20000"/>
          </a:bodyPr>
          <a:lstStyle/>
          <a:p>
            <a:pPr>
              <a:lnSpc>
                <a:spcPct val="120000"/>
              </a:lnSpc>
            </a:pPr>
            <a:r>
              <a:rPr lang="en-IN" sz="6200" dirty="0">
                <a:latin typeface="Aptos Display" panose="020B0004020202020204" pitchFamily="34" charset="0"/>
              </a:rPr>
              <a:t>Thus the list of these inactive users will be encouraged to use Instagram by sending them emails.</a:t>
            </a:r>
          </a:p>
          <a:p>
            <a:pPr>
              <a:lnSpc>
                <a:spcPct val="120000"/>
              </a:lnSpc>
            </a:pPr>
            <a:r>
              <a:rPr lang="en-IN" sz="6200" dirty="0">
                <a:latin typeface="Aptos Display" panose="020B0004020202020204" pitchFamily="34" charset="0"/>
              </a:rPr>
              <a:t>Holding contest like this will not only motivate the winners to be more active but also increase the competitiveness of the users which will increase their activity on Instagram. Thus holding such contest will attract more potential users and inactive users too.</a:t>
            </a:r>
          </a:p>
          <a:p>
            <a:pPr>
              <a:lnSpc>
                <a:spcPct val="120000"/>
              </a:lnSpc>
            </a:pPr>
            <a:r>
              <a:rPr lang="en-IN" sz="6200" dirty="0">
                <a:latin typeface="Aptos Display" panose="020B0004020202020204" pitchFamily="34" charset="0"/>
              </a:rPr>
              <a:t>Using hashtags helps reach out to large crowd with ease and this helps with marketing and maximizes the view of the post.</a:t>
            </a:r>
          </a:p>
          <a:p>
            <a:pPr>
              <a:lnSpc>
                <a:spcPct val="120000"/>
              </a:lnSpc>
            </a:pPr>
            <a:r>
              <a:rPr lang="en-US" sz="6200" dirty="0">
                <a:latin typeface="Aptos Display" panose="020B0004020202020204" pitchFamily="34" charset="0"/>
              </a:rPr>
              <a:t>Instagram team can launch new ads on these days. Every Thursday and Sunday new ads and contest can be posted which will attract many users.</a:t>
            </a:r>
          </a:p>
          <a:p>
            <a:pPr>
              <a:lnSpc>
                <a:spcPct val="120000"/>
              </a:lnSpc>
            </a:pPr>
            <a:r>
              <a:rPr lang="en-US" sz="6200" dirty="0">
                <a:latin typeface="Aptos Display" panose="020B0004020202020204" pitchFamily="34" charset="0"/>
              </a:rPr>
              <a:t>The average number of posts per user tells if users are still active or not. Thus many users are still very active and their response is very good.</a:t>
            </a:r>
          </a:p>
          <a:p>
            <a:pPr>
              <a:lnSpc>
                <a:spcPct val="120000"/>
              </a:lnSpc>
            </a:pPr>
            <a:r>
              <a:rPr lang="en-US" sz="6200" dirty="0">
                <a:latin typeface="Aptos Display" panose="020B0004020202020204" pitchFamily="34" charset="0"/>
              </a:rPr>
              <a:t>The fake accounts can either be restricted or blocked so that they do not cause inconvenience to other users. </a:t>
            </a:r>
          </a:p>
          <a:p>
            <a:pPr>
              <a:lnSpc>
                <a:spcPct val="120000"/>
              </a:lnSpc>
            </a:pPr>
            <a:r>
              <a:rPr lang="en-US" sz="6200" dirty="0">
                <a:latin typeface="Aptos Display" panose="020B0004020202020204" pitchFamily="34" charset="0"/>
              </a:rPr>
              <a:t>Making the policies strict can also help in decreasing the number of fake or dummy accounts. These accounts can damage the application rating as the users will be inconvenienced by these accounts which something we want to avoid.</a:t>
            </a:r>
          </a:p>
          <a:p>
            <a:pPr>
              <a:lnSpc>
                <a:spcPct val="120000"/>
              </a:lnSpc>
            </a:pPr>
            <a:r>
              <a:rPr lang="en-US" sz="6200" dirty="0">
                <a:latin typeface="Aptos Display" panose="020B0004020202020204" pitchFamily="34" charset="0"/>
              </a:rPr>
              <a:t>The project has helped in finding the Instagram team where they were lacking and how some changes they had made affected the progress which has been good for example holding contest, and engaging the inactive users. </a:t>
            </a:r>
          </a:p>
        </p:txBody>
      </p:sp>
    </p:spTree>
    <p:extLst>
      <p:ext uri="{BB962C8B-B14F-4D97-AF65-F5344CB8AC3E}">
        <p14:creationId xmlns:p14="http://schemas.microsoft.com/office/powerpoint/2010/main" val="365924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F206-6921-3AC7-BEF2-639EBE0BF7C0}"/>
              </a:ext>
            </a:extLst>
          </p:cNvPr>
          <p:cNvSpPr>
            <a:spLocks noGrp="1"/>
          </p:cNvSpPr>
          <p:nvPr>
            <p:ph type="title"/>
          </p:nvPr>
        </p:nvSpPr>
        <p:spPr>
          <a:xfrm>
            <a:off x="838200" y="2606302"/>
            <a:ext cx="10515600" cy="1325563"/>
          </a:xfrm>
        </p:spPr>
        <p:txBody>
          <a:bodyPr>
            <a:normAutofit/>
          </a:bodyPr>
          <a:lstStyle/>
          <a:p>
            <a:pPr algn="ctr"/>
            <a:r>
              <a:rPr lang="en-IN"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410112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0F89-E578-FEEA-34A9-BA32034CBD63}"/>
              </a:ext>
            </a:extLst>
          </p:cNvPr>
          <p:cNvSpPr>
            <a:spLocks noGrp="1"/>
          </p:cNvSpPr>
          <p:nvPr>
            <p:ph type="title"/>
          </p:nvPr>
        </p:nvSpPr>
        <p:spPr/>
        <p:txBody>
          <a:bodyPr>
            <a:normAutofit/>
          </a:bodyPr>
          <a:lstStyle/>
          <a:p>
            <a:r>
              <a:rPr lang="en-IN" sz="3200" dirty="0">
                <a:latin typeface="ADLaM Display" panose="02010000000000000000" pitchFamily="2" charset="0"/>
                <a:ea typeface="ADLaM Display" panose="02010000000000000000" pitchFamily="2" charset="0"/>
                <a:cs typeface="ADLaM Display" panose="02010000000000000000" pitchFamily="2" charset="0"/>
              </a:rPr>
              <a:t>PROJECT DESCRIPTION</a:t>
            </a:r>
          </a:p>
        </p:txBody>
      </p:sp>
      <p:sp>
        <p:nvSpPr>
          <p:cNvPr id="3" name="Content Placeholder 2">
            <a:extLst>
              <a:ext uri="{FF2B5EF4-FFF2-40B4-BE49-F238E27FC236}">
                <a16:creationId xmlns:a16="http://schemas.microsoft.com/office/drawing/2014/main" id="{4AB5E12C-9CA2-AAAE-284A-8D8BFD6B83EE}"/>
              </a:ext>
            </a:extLst>
          </p:cNvPr>
          <p:cNvSpPr>
            <a:spLocks noGrp="1"/>
          </p:cNvSpPr>
          <p:nvPr>
            <p:ph idx="1"/>
          </p:nvPr>
        </p:nvSpPr>
        <p:spPr/>
        <p:txBody>
          <a:bodyPr>
            <a:normAutofit/>
          </a:bodyPr>
          <a:lstStyle/>
          <a:p>
            <a:pPr>
              <a:lnSpc>
                <a:spcPct val="150000"/>
              </a:lnSpc>
            </a:pPr>
            <a:r>
              <a:rPr lang="en-US" sz="2400" b="0" i="0" dirty="0">
                <a:effectLst/>
                <a:latin typeface="Aptos Display" panose="020B0004020202020204" pitchFamily="34" charset="0"/>
              </a:rPr>
              <a:t>This project aims analyzing user interactions and engagement with the Instagram app to provide valuable insights that can help the business grow. In this project, I have used SQL and MySQL Workbench as a tool to analyze Instagram user data and answer questions posed by the management team. I have tried getting the answers to the questions raised. The insights derived from this analysis are used by various teams within the business. The questions and the insights are as follows.</a:t>
            </a:r>
            <a:endParaRPr lang="en-US" sz="2400" dirty="0">
              <a:latin typeface="Aptos Display" panose="020B0004020202020204" pitchFamily="34" charset="0"/>
            </a:endParaRPr>
          </a:p>
          <a:p>
            <a:endParaRPr lang="en-IN" sz="2400" dirty="0">
              <a:latin typeface="Aptos Display" panose="020B0004020202020204" pitchFamily="34" charset="0"/>
            </a:endParaRPr>
          </a:p>
        </p:txBody>
      </p:sp>
    </p:spTree>
    <p:extLst>
      <p:ext uri="{BB962C8B-B14F-4D97-AF65-F5344CB8AC3E}">
        <p14:creationId xmlns:p14="http://schemas.microsoft.com/office/powerpoint/2010/main" val="163670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B4A1-8A17-7DC2-2BF0-1C25E4962B94}"/>
              </a:ext>
            </a:extLst>
          </p:cNvPr>
          <p:cNvSpPr>
            <a:spLocks noGrp="1"/>
          </p:cNvSpPr>
          <p:nvPr>
            <p:ph type="title"/>
          </p:nvPr>
        </p:nvSpPr>
        <p:spPr/>
        <p:txBody>
          <a:bodyPr>
            <a:normAutofit/>
          </a:bodyPr>
          <a:lstStyle/>
          <a:p>
            <a:r>
              <a:rPr lang="en-IN" sz="3600" dirty="0">
                <a:latin typeface="ADLaM Display" panose="02010000000000000000" pitchFamily="2" charset="0"/>
                <a:ea typeface="ADLaM Display" panose="02010000000000000000" pitchFamily="2" charset="0"/>
                <a:cs typeface="ADLaM Display" panose="02010000000000000000" pitchFamily="2" charset="0"/>
              </a:rPr>
              <a:t>TOOLS USED</a:t>
            </a:r>
          </a:p>
        </p:txBody>
      </p:sp>
      <p:sp>
        <p:nvSpPr>
          <p:cNvPr id="3" name="Content Placeholder 2">
            <a:extLst>
              <a:ext uri="{FF2B5EF4-FFF2-40B4-BE49-F238E27FC236}">
                <a16:creationId xmlns:a16="http://schemas.microsoft.com/office/drawing/2014/main" id="{5453B7ED-2D33-7861-4306-2BA5BD723152}"/>
              </a:ext>
            </a:extLst>
          </p:cNvPr>
          <p:cNvSpPr>
            <a:spLocks noGrp="1"/>
          </p:cNvSpPr>
          <p:nvPr>
            <p:ph idx="1"/>
          </p:nvPr>
        </p:nvSpPr>
        <p:spPr>
          <a:xfrm>
            <a:off x="838200" y="1825625"/>
            <a:ext cx="9820835" cy="4351338"/>
          </a:xfrm>
        </p:spPr>
        <p:txBody>
          <a:bodyPr>
            <a:normAutofit/>
          </a:bodyPr>
          <a:lstStyle/>
          <a:p>
            <a:pPr marL="0" indent="0">
              <a:lnSpc>
                <a:spcPct val="150000"/>
              </a:lnSpc>
              <a:buNone/>
            </a:pPr>
            <a:r>
              <a:rPr lang="en-IN" sz="2400" dirty="0">
                <a:latin typeface="Aptos Display" panose="020B0004020202020204" pitchFamily="34" charset="0"/>
              </a:rPr>
              <a:t>The tools that I used to do this analysis is SQL(Structures Query Language) and the software used is MySQL Workbench. I chose to do this project in this software because of the ease by which we can handle and </a:t>
            </a:r>
            <a:r>
              <a:rPr lang="en-IN" sz="2400" dirty="0" err="1">
                <a:latin typeface="Aptos Display" panose="020B0004020202020204" pitchFamily="34" charset="0"/>
              </a:rPr>
              <a:t>analyze</a:t>
            </a:r>
            <a:r>
              <a:rPr lang="en-IN" sz="2400" dirty="0">
                <a:latin typeface="Aptos Display" panose="020B0004020202020204" pitchFamily="34" charset="0"/>
              </a:rPr>
              <a:t> the data here is very good. SQL is very helpful when we work on relational databases which was one of the reasons why I chose them for the project. SQL enables us to make insights on the past data.</a:t>
            </a:r>
          </a:p>
        </p:txBody>
      </p:sp>
    </p:spTree>
    <p:extLst>
      <p:ext uri="{BB962C8B-B14F-4D97-AF65-F5344CB8AC3E}">
        <p14:creationId xmlns:p14="http://schemas.microsoft.com/office/powerpoint/2010/main" val="63743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FD6D-7D48-B1C4-F0C3-6A0EF41A1EFB}"/>
              </a:ext>
            </a:extLst>
          </p:cNvPr>
          <p:cNvSpPr>
            <a:spLocks noGrp="1"/>
          </p:cNvSpPr>
          <p:nvPr>
            <p:ph type="title"/>
          </p:nvPr>
        </p:nvSpPr>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Loyal User Reward</a:t>
            </a:r>
          </a:p>
        </p:txBody>
      </p:sp>
      <p:sp>
        <p:nvSpPr>
          <p:cNvPr id="3" name="Content Placeholder 2">
            <a:extLst>
              <a:ext uri="{FF2B5EF4-FFF2-40B4-BE49-F238E27FC236}">
                <a16:creationId xmlns:a16="http://schemas.microsoft.com/office/drawing/2014/main" id="{801CE0C3-0F55-8B6A-7E0E-337CBCF0091A}"/>
              </a:ext>
            </a:extLst>
          </p:cNvPr>
          <p:cNvSpPr>
            <a:spLocks noGrp="1"/>
          </p:cNvSpPr>
          <p:nvPr>
            <p:ph idx="1"/>
          </p:nvPr>
        </p:nvSpPr>
        <p:spPr>
          <a:xfrm>
            <a:off x="838200" y="1882587"/>
            <a:ext cx="3294529" cy="4294375"/>
          </a:xfrm>
        </p:spPr>
        <p:txBody>
          <a:bodyPr>
            <a:normAutofit fontScale="92500"/>
          </a:bodyPr>
          <a:lstStyle/>
          <a:p>
            <a:pPr>
              <a:lnSpc>
                <a:spcPct val="150000"/>
              </a:lnSpc>
            </a:pPr>
            <a:r>
              <a:rPr lang="en-IN" sz="1800" dirty="0">
                <a:latin typeface="Aptos Display" panose="020B0004020202020204" pitchFamily="34" charset="0"/>
              </a:rPr>
              <a:t>The first step was understanding and reading the data.</a:t>
            </a:r>
          </a:p>
          <a:p>
            <a:pPr>
              <a:lnSpc>
                <a:spcPct val="150000"/>
              </a:lnSpc>
            </a:pPr>
            <a:r>
              <a:rPr lang="en-IN" sz="1800" dirty="0">
                <a:latin typeface="Aptos Display" panose="020B0004020202020204" pitchFamily="34" charset="0"/>
              </a:rPr>
              <a:t>Then I found the most loyal user of Instagram.</a:t>
            </a:r>
          </a:p>
          <a:p>
            <a:pPr>
              <a:lnSpc>
                <a:spcPct val="150000"/>
              </a:lnSpc>
            </a:pPr>
            <a:r>
              <a:rPr lang="en-IN" sz="1800" dirty="0">
                <a:latin typeface="Aptos Display" panose="020B0004020202020204" pitchFamily="34" charset="0"/>
              </a:rPr>
              <a:t>The 5 Oldest users are </a:t>
            </a:r>
            <a:r>
              <a:rPr lang="en-IN" sz="1800" dirty="0" err="1">
                <a:latin typeface="Aptos Display" panose="020B0004020202020204" pitchFamily="34" charset="0"/>
              </a:rPr>
              <a:t>Darby_Herzog</a:t>
            </a:r>
            <a:r>
              <a:rPr lang="en-IN" sz="1800" dirty="0">
                <a:latin typeface="Aptos Display" panose="020B0004020202020204" pitchFamily="34" charset="0"/>
              </a:rPr>
              <a:t>, Nicole71, Emilio_Bernier52, Elenor88 and Jordy.Jacobson2, they are the most loyal users of Instagram.</a:t>
            </a:r>
          </a:p>
        </p:txBody>
      </p:sp>
      <p:pic>
        <p:nvPicPr>
          <p:cNvPr id="14" name="Picture 13">
            <a:extLst>
              <a:ext uri="{FF2B5EF4-FFF2-40B4-BE49-F238E27FC236}">
                <a16:creationId xmlns:a16="http://schemas.microsoft.com/office/drawing/2014/main" id="{BDD3B786-6091-B08E-E858-F74385CB2F01}"/>
              </a:ext>
            </a:extLst>
          </p:cNvPr>
          <p:cNvPicPr>
            <a:picLocks noChangeAspect="1"/>
          </p:cNvPicPr>
          <p:nvPr/>
        </p:nvPicPr>
        <p:blipFill rotWithShape="1">
          <a:blip r:embed="rId2">
            <a:extLst>
              <a:ext uri="{28A0092B-C50C-407E-A947-70E740481C1C}">
                <a14:useLocalDpi xmlns:a14="http://schemas.microsoft.com/office/drawing/2010/main" val="0"/>
              </a:ext>
            </a:extLst>
          </a:blip>
          <a:srcRect r="19826"/>
          <a:stretch/>
        </p:blipFill>
        <p:spPr>
          <a:xfrm>
            <a:off x="5162524" y="1648975"/>
            <a:ext cx="6191276" cy="3560050"/>
          </a:xfrm>
          <a:prstGeom prst="rect">
            <a:avLst/>
          </a:prstGeom>
        </p:spPr>
      </p:pic>
    </p:spTree>
    <p:extLst>
      <p:ext uri="{BB962C8B-B14F-4D97-AF65-F5344CB8AC3E}">
        <p14:creationId xmlns:p14="http://schemas.microsoft.com/office/powerpoint/2010/main" val="91552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CE7E-6FF2-C59B-1EDA-1BB2BF88E157}"/>
              </a:ext>
            </a:extLst>
          </p:cNvPr>
          <p:cNvSpPr>
            <a:spLocks noGrp="1"/>
          </p:cNvSpPr>
          <p:nvPr>
            <p:ph type="title"/>
          </p:nvPr>
        </p:nvSpPr>
        <p:spPr>
          <a:xfrm>
            <a:off x="839788" y="457200"/>
            <a:ext cx="7972518" cy="1237129"/>
          </a:xfrm>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Inactive User Engagement</a:t>
            </a:r>
          </a:p>
        </p:txBody>
      </p:sp>
      <p:pic>
        <p:nvPicPr>
          <p:cNvPr id="5" name="Content Placeholder 4">
            <a:extLst>
              <a:ext uri="{FF2B5EF4-FFF2-40B4-BE49-F238E27FC236}">
                <a16:creationId xmlns:a16="http://schemas.microsoft.com/office/drawing/2014/main" id="{ECD25D2A-2361-CECF-6A64-465EB7861C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34" t="8274" r="48174"/>
          <a:stretch/>
        </p:blipFill>
        <p:spPr>
          <a:xfrm>
            <a:off x="5728446" y="2057400"/>
            <a:ext cx="4975413" cy="4424082"/>
          </a:xfrm>
        </p:spPr>
      </p:pic>
      <p:sp>
        <p:nvSpPr>
          <p:cNvPr id="6" name="Text Placeholder 5">
            <a:extLst>
              <a:ext uri="{FF2B5EF4-FFF2-40B4-BE49-F238E27FC236}">
                <a16:creationId xmlns:a16="http://schemas.microsoft.com/office/drawing/2014/main" id="{34770A22-E1A2-9021-5A62-CE230CFBBC22}"/>
              </a:ext>
            </a:extLst>
          </p:cNvPr>
          <p:cNvSpPr>
            <a:spLocks noGrp="1"/>
          </p:cNvSpPr>
          <p:nvPr>
            <p:ph type="body" sz="half" idx="2"/>
          </p:nvPr>
        </p:nvSpPr>
        <p:spPr/>
        <p:txBody>
          <a:bodyPr>
            <a:normAutofit fontScale="92500" lnSpcReduction="10000"/>
          </a:bodyPr>
          <a:lstStyle/>
          <a:p>
            <a:pPr marL="342900" indent="-342900">
              <a:lnSpc>
                <a:spcPct val="150000"/>
              </a:lnSpc>
              <a:buFont typeface="Arial" panose="020B0604020202020204" pitchFamily="34" charset="0"/>
              <a:buChar char="•"/>
            </a:pPr>
            <a:r>
              <a:rPr lang="en-IN" sz="1800" dirty="0">
                <a:latin typeface="Aptos Display" panose="020B0004020202020204" pitchFamily="34" charset="0"/>
              </a:rPr>
              <a:t>The next step was identifying the inactive users.</a:t>
            </a:r>
          </a:p>
          <a:p>
            <a:pPr marL="342900" indent="-342900">
              <a:lnSpc>
                <a:spcPct val="150000"/>
              </a:lnSpc>
              <a:buFont typeface="Arial" panose="020B0604020202020204" pitchFamily="34" charset="0"/>
              <a:buChar char="•"/>
            </a:pPr>
            <a:r>
              <a:rPr lang="en-IN" sz="1800" dirty="0">
                <a:latin typeface="Aptos Display" panose="020B0004020202020204" pitchFamily="34" charset="0"/>
              </a:rPr>
              <a:t>There are 26 inactive users. </a:t>
            </a:r>
          </a:p>
          <a:p>
            <a:pPr marL="342900" indent="-342900">
              <a:lnSpc>
                <a:spcPct val="150000"/>
              </a:lnSpc>
              <a:buFont typeface="Arial" panose="020B0604020202020204" pitchFamily="34" charset="0"/>
              <a:buChar char="•"/>
            </a:pPr>
            <a:r>
              <a:rPr lang="en-IN" sz="1800" dirty="0">
                <a:latin typeface="Aptos Display" panose="020B0004020202020204" pitchFamily="34" charset="0"/>
              </a:rPr>
              <a:t>The inactive users can be encouraged to use the application again by sending them ads and emails.</a:t>
            </a:r>
          </a:p>
          <a:p>
            <a:pPr marL="342900" indent="-342900">
              <a:lnSpc>
                <a:spcPct val="150000"/>
              </a:lnSpc>
              <a:buFont typeface="Arial" panose="020B0604020202020204" pitchFamily="34" charset="0"/>
              <a:buChar char="•"/>
            </a:pPr>
            <a:r>
              <a:rPr lang="en-IN" sz="1800" dirty="0">
                <a:latin typeface="Aptos Display" panose="020B0004020202020204" pitchFamily="34" charset="0"/>
              </a:rPr>
              <a:t>Instagram can target these users so that the users will become active again.</a:t>
            </a:r>
          </a:p>
        </p:txBody>
      </p:sp>
    </p:spTree>
    <p:extLst>
      <p:ext uri="{BB962C8B-B14F-4D97-AF65-F5344CB8AC3E}">
        <p14:creationId xmlns:p14="http://schemas.microsoft.com/office/powerpoint/2010/main" val="213141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3B6C-569A-DABE-DE4E-B44D7D9A4930}"/>
              </a:ext>
            </a:extLst>
          </p:cNvPr>
          <p:cNvSpPr>
            <a:spLocks noGrp="1"/>
          </p:cNvSpPr>
          <p:nvPr>
            <p:ph type="title"/>
          </p:nvPr>
        </p:nvSpPr>
        <p:spPr>
          <a:xfrm>
            <a:off x="839788" y="457200"/>
            <a:ext cx="8375930" cy="1210235"/>
          </a:xfrm>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Contest Winner Declaration</a:t>
            </a:r>
          </a:p>
        </p:txBody>
      </p:sp>
      <p:pic>
        <p:nvPicPr>
          <p:cNvPr id="5" name="Content Placeholder 4">
            <a:extLst>
              <a:ext uri="{FF2B5EF4-FFF2-40B4-BE49-F238E27FC236}">
                <a16:creationId xmlns:a16="http://schemas.microsoft.com/office/drawing/2014/main" id="{71DC29E0-3852-3E35-2197-6B3A318ECA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2429" b="34737"/>
          <a:stretch/>
        </p:blipFill>
        <p:spPr>
          <a:xfrm>
            <a:off x="5317659" y="2079812"/>
            <a:ext cx="5843684" cy="3532094"/>
          </a:xfrm>
        </p:spPr>
      </p:pic>
      <p:sp>
        <p:nvSpPr>
          <p:cNvPr id="6" name="Text Placeholder 5">
            <a:extLst>
              <a:ext uri="{FF2B5EF4-FFF2-40B4-BE49-F238E27FC236}">
                <a16:creationId xmlns:a16="http://schemas.microsoft.com/office/drawing/2014/main" id="{22D5DA05-E1D3-6C72-BA6E-90BD22D109F3}"/>
              </a:ext>
            </a:extLst>
          </p:cNvPr>
          <p:cNvSpPr>
            <a:spLocks noGrp="1"/>
          </p:cNvSpPr>
          <p:nvPr>
            <p:ph type="body" sz="half" idx="2"/>
          </p:nvPr>
        </p:nvSpPr>
        <p:spPr/>
        <p:txBody>
          <a:bodyPr>
            <a:normAutofit fontScale="85000" lnSpcReduction="10000"/>
          </a:bodyPr>
          <a:lstStyle/>
          <a:p>
            <a:pPr marL="285750" indent="-285750">
              <a:lnSpc>
                <a:spcPct val="150000"/>
              </a:lnSpc>
              <a:buFont typeface="Arial" panose="020B0604020202020204" pitchFamily="34" charset="0"/>
              <a:buChar char="•"/>
            </a:pPr>
            <a:r>
              <a:rPr lang="en-IN" sz="1800" dirty="0">
                <a:latin typeface="Aptos Display" panose="020B0004020202020204" pitchFamily="34" charset="0"/>
              </a:rPr>
              <a:t>Next we found a winner for a contest which Instagram had organized.</a:t>
            </a:r>
          </a:p>
          <a:p>
            <a:pPr marL="285750" indent="-285750">
              <a:lnSpc>
                <a:spcPct val="150000"/>
              </a:lnSpc>
              <a:buFont typeface="Arial" panose="020B0604020202020204" pitchFamily="34" charset="0"/>
              <a:buChar char="•"/>
            </a:pPr>
            <a:r>
              <a:rPr lang="en-US" sz="1800" b="0" i="0" dirty="0">
                <a:effectLst/>
                <a:latin typeface="Aptos Display" panose="020B0004020202020204" pitchFamily="34" charset="0"/>
              </a:rPr>
              <a:t>The team has organized a contest where the user with the most likes on a single photo wins.</a:t>
            </a:r>
          </a:p>
          <a:p>
            <a:pPr marL="285750" indent="-285750">
              <a:lnSpc>
                <a:spcPct val="150000"/>
              </a:lnSpc>
              <a:buFont typeface="Arial" panose="020B0604020202020204" pitchFamily="34" charset="0"/>
              <a:buChar char="•"/>
            </a:pPr>
            <a:r>
              <a:rPr lang="en-US" sz="1800" dirty="0">
                <a:latin typeface="Aptos Display" panose="020B0004020202020204" pitchFamily="34" charset="0"/>
              </a:rPr>
              <a:t>Andre_Purdy85 was the username of the user who won this contest.</a:t>
            </a:r>
          </a:p>
          <a:p>
            <a:pPr marL="285750" indent="-285750">
              <a:lnSpc>
                <a:spcPct val="150000"/>
              </a:lnSpc>
              <a:buFont typeface="Arial" panose="020B0604020202020204" pitchFamily="34" charset="0"/>
              <a:buChar char="•"/>
            </a:pPr>
            <a:r>
              <a:rPr lang="en-US" sz="1800" dirty="0">
                <a:latin typeface="Aptos Display" panose="020B0004020202020204" pitchFamily="34" charset="0"/>
              </a:rPr>
              <a:t>This contest will only increase the competition between users becoming more active on Instagram.</a:t>
            </a:r>
            <a:endParaRPr lang="en-IN" sz="1800" dirty="0">
              <a:latin typeface="Aptos Display" panose="020B0004020202020204" pitchFamily="34" charset="0"/>
            </a:endParaRPr>
          </a:p>
        </p:txBody>
      </p:sp>
    </p:spTree>
    <p:extLst>
      <p:ext uri="{BB962C8B-B14F-4D97-AF65-F5344CB8AC3E}">
        <p14:creationId xmlns:p14="http://schemas.microsoft.com/office/powerpoint/2010/main" val="315464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7C2A-6978-89CD-DC3E-775A20251F5C}"/>
              </a:ext>
            </a:extLst>
          </p:cNvPr>
          <p:cNvSpPr>
            <a:spLocks noGrp="1"/>
          </p:cNvSpPr>
          <p:nvPr>
            <p:ph type="title"/>
          </p:nvPr>
        </p:nvSpPr>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Hashtag Research</a:t>
            </a:r>
          </a:p>
        </p:txBody>
      </p:sp>
      <p:sp>
        <p:nvSpPr>
          <p:cNvPr id="3" name="Content Placeholder 2">
            <a:extLst>
              <a:ext uri="{FF2B5EF4-FFF2-40B4-BE49-F238E27FC236}">
                <a16:creationId xmlns:a16="http://schemas.microsoft.com/office/drawing/2014/main" id="{35CE6232-2030-DD79-9191-87A9EADE56C4}"/>
              </a:ext>
            </a:extLst>
          </p:cNvPr>
          <p:cNvSpPr>
            <a:spLocks noGrp="1"/>
          </p:cNvSpPr>
          <p:nvPr>
            <p:ph idx="1"/>
          </p:nvPr>
        </p:nvSpPr>
        <p:spPr>
          <a:xfrm>
            <a:off x="838200" y="1825625"/>
            <a:ext cx="4244788" cy="4351338"/>
          </a:xfrm>
        </p:spPr>
        <p:txBody>
          <a:bodyPr>
            <a:normAutofit/>
          </a:bodyPr>
          <a:lstStyle/>
          <a:p>
            <a:pPr>
              <a:lnSpc>
                <a:spcPct val="150000"/>
              </a:lnSpc>
            </a:pPr>
            <a:r>
              <a:rPr lang="en-IN" sz="1800" dirty="0">
                <a:latin typeface="Aptos Display" panose="020B0004020202020204" pitchFamily="34" charset="0"/>
              </a:rPr>
              <a:t>Next we found the most popular hashtags.</a:t>
            </a:r>
          </a:p>
          <a:p>
            <a:pPr>
              <a:lnSpc>
                <a:spcPct val="150000"/>
              </a:lnSpc>
            </a:pPr>
            <a:r>
              <a:rPr lang="en-US" sz="1800" b="0" i="0" dirty="0">
                <a:effectLst/>
                <a:latin typeface="Aptos Display" panose="020B0004020202020204" pitchFamily="34" charset="0"/>
              </a:rPr>
              <a:t> A partner brand wants to know the most popular hashtags to use in their posts to reach the most people.</a:t>
            </a:r>
            <a:endParaRPr lang="en-IN" sz="1800" b="1" i="0" dirty="0">
              <a:effectLst/>
              <a:latin typeface="Aptos Display" panose="020B0004020202020204" pitchFamily="34" charset="0"/>
            </a:endParaRPr>
          </a:p>
          <a:p>
            <a:pPr>
              <a:lnSpc>
                <a:spcPct val="150000"/>
              </a:lnSpc>
            </a:pPr>
            <a:r>
              <a:rPr lang="en-IN" sz="1800" dirty="0">
                <a:latin typeface="Aptos Display" panose="020B0004020202020204" pitchFamily="34" charset="0"/>
              </a:rPr>
              <a:t>The top five hashtags used were sunrise, sunset, stunning, smile and style.</a:t>
            </a:r>
          </a:p>
        </p:txBody>
      </p:sp>
      <p:pic>
        <p:nvPicPr>
          <p:cNvPr id="5" name="Picture 4">
            <a:extLst>
              <a:ext uri="{FF2B5EF4-FFF2-40B4-BE49-F238E27FC236}">
                <a16:creationId xmlns:a16="http://schemas.microsoft.com/office/drawing/2014/main" id="{C1FE0F09-A057-7EF7-66D5-AA1B56F347E4}"/>
              </a:ext>
            </a:extLst>
          </p:cNvPr>
          <p:cNvPicPr>
            <a:picLocks noChangeAspect="1"/>
          </p:cNvPicPr>
          <p:nvPr/>
        </p:nvPicPr>
        <p:blipFill rotWithShape="1">
          <a:blip r:embed="rId2">
            <a:extLst>
              <a:ext uri="{28A0092B-C50C-407E-A947-70E740481C1C}">
                <a14:useLocalDpi xmlns:a14="http://schemas.microsoft.com/office/drawing/2010/main" val="0"/>
              </a:ext>
            </a:extLst>
          </a:blip>
          <a:srcRect l="7868" t="9754" r="38235" b="22769"/>
          <a:stretch/>
        </p:blipFill>
        <p:spPr>
          <a:xfrm>
            <a:off x="5387788" y="1362635"/>
            <a:ext cx="6571129" cy="4351338"/>
          </a:xfrm>
          <a:prstGeom prst="rect">
            <a:avLst/>
          </a:prstGeom>
        </p:spPr>
      </p:pic>
    </p:spTree>
    <p:extLst>
      <p:ext uri="{BB962C8B-B14F-4D97-AF65-F5344CB8AC3E}">
        <p14:creationId xmlns:p14="http://schemas.microsoft.com/office/powerpoint/2010/main" val="269030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CF34-7A05-A76E-E4DC-F888DB58F7DC}"/>
              </a:ext>
            </a:extLst>
          </p:cNvPr>
          <p:cNvSpPr>
            <a:spLocks noGrp="1"/>
          </p:cNvSpPr>
          <p:nvPr>
            <p:ph type="title"/>
          </p:nvPr>
        </p:nvSpPr>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Ad Campaign Launch</a:t>
            </a:r>
          </a:p>
        </p:txBody>
      </p:sp>
      <p:sp>
        <p:nvSpPr>
          <p:cNvPr id="3" name="Content Placeholder 2">
            <a:extLst>
              <a:ext uri="{FF2B5EF4-FFF2-40B4-BE49-F238E27FC236}">
                <a16:creationId xmlns:a16="http://schemas.microsoft.com/office/drawing/2014/main" id="{EDE83A9C-AA35-F0EF-0867-6A22AD74AA01}"/>
              </a:ext>
            </a:extLst>
          </p:cNvPr>
          <p:cNvSpPr>
            <a:spLocks noGrp="1"/>
          </p:cNvSpPr>
          <p:nvPr>
            <p:ph idx="1"/>
          </p:nvPr>
        </p:nvSpPr>
        <p:spPr>
          <a:xfrm>
            <a:off x="542366" y="2022849"/>
            <a:ext cx="3859306" cy="4351338"/>
          </a:xfrm>
        </p:spPr>
        <p:txBody>
          <a:bodyPr>
            <a:normAutofit/>
          </a:bodyPr>
          <a:lstStyle/>
          <a:p>
            <a:pPr>
              <a:lnSpc>
                <a:spcPct val="150000"/>
              </a:lnSpc>
            </a:pPr>
            <a:r>
              <a:rPr lang="en-IN" sz="1800" dirty="0">
                <a:latin typeface="Aptos Display" panose="020B0004020202020204" pitchFamily="34" charset="0"/>
              </a:rPr>
              <a:t>Next I checked the day of the week when most of the users register.</a:t>
            </a:r>
          </a:p>
          <a:p>
            <a:pPr>
              <a:lnSpc>
                <a:spcPct val="150000"/>
              </a:lnSpc>
            </a:pPr>
            <a:r>
              <a:rPr lang="en-US" sz="1800" b="0" i="0" dirty="0">
                <a:effectLst/>
                <a:latin typeface="Aptos Display" panose="020B0004020202020204" pitchFamily="34" charset="0"/>
              </a:rPr>
              <a:t>The team wants to know the best day of the week to launch ads.</a:t>
            </a:r>
          </a:p>
          <a:p>
            <a:pPr>
              <a:lnSpc>
                <a:spcPct val="150000"/>
              </a:lnSpc>
            </a:pPr>
            <a:r>
              <a:rPr lang="en-US" sz="1800" dirty="0">
                <a:latin typeface="Aptos Display" panose="020B0004020202020204" pitchFamily="34" charset="0"/>
              </a:rPr>
              <a:t>Thursday and Sunday are the days </a:t>
            </a:r>
            <a:r>
              <a:rPr lang="en-US" sz="1800" dirty="0" err="1">
                <a:latin typeface="Aptos Display" panose="020B0004020202020204" pitchFamily="34" charset="0"/>
              </a:rPr>
              <a:t>wheh</a:t>
            </a:r>
            <a:r>
              <a:rPr lang="en-US" sz="1800" dirty="0">
                <a:latin typeface="Aptos Display" panose="020B0004020202020204" pitchFamily="34" charset="0"/>
              </a:rPr>
              <a:t> most registration takes place.</a:t>
            </a:r>
            <a:endParaRPr lang="en-IN" sz="1800" dirty="0">
              <a:latin typeface="Aptos Display" panose="020B0004020202020204" pitchFamily="34" charset="0"/>
            </a:endParaRPr>
          </a:p>
        </p:txBody>
      </p:sp>
      <p:pic>
        <p:nvPicPr>
          <p:cNvPr id="5" name="Picture 4">
            <a:extLst>
              <a:ext uri="{FF2B5EF4-FFF2-40B4-BE49-F238E27FC236}">
                <a16:creationId xmlns:a16="http://schemas.microsoft.com/office/drawing/2014/main" id="{B655C49E-9A24-B16C-02E4-62EE7DB70EE3}"/>
              </a:ext>
            </a:extLst>
          </p:cNvPr>
          <p:cNvPicPr>
            <a:picLocks noChangeAspect="1"/>
          </p:cNvPicPr>
          <p:nvPr/>
        </p:nvPicPr>
        <p:blipFill rotWithShape="1">
          <a:blip r:embed="rId2">
            <a:extLst>
              <a:ext uri="{28A0092B-C50C-407E-A947-70E740481C1C}">
                <a14:useLocalDpi xmlns:a14="http://schemas.microsoft.com/office/drawing/2010/main" val="0"/>
              </a:ext>
            </a:extLst>
          </a:blip>
          <a:srcRect l="9248" t="9537" r="34396" b="16769"/>
          <a:stretch/>
        </p:blipFill>
        <p:spPr>
          <a:xfrm>
            <a:off x="5145740" y="1389530"/>
            <a:ext cx="6669741" cy="4840941"/>
          </a:xfrm>
          <a:prstGeom prst="rect">
            <a:avLst/>
          </a:prstGeom>
        </p:spPr>
      </p:pic>
    </p:spTree>
    <p:extLst>
      <p:ext uri="{BB962C8B-B14F-4D97-AF65-F5344CB8AC3E}">
        <p14:creationId xmlns:p14="http://schemas.microsoft.com/office/powerpoint/2010/main" val="36135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1D59-21AD-1347-77F6-97DD02C7FD9E}"/>
              </a:ext>
            </a:extLst>
          </p:cNvPr>
          <p:cNvSpPr>
            <a:spLocks noGrp="1"/>
          </p:cNvSpPr>
          <p:nvPr>
            <p:ph type="title"/>
          </p:nvPr>
        </p:nvSpPr>
        <p:spPr/>
        <p:txBody>
          <a:bodyPr>
            <a:norm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User Engagement</a:t>
            </a:r>
          </a:p>
        </p:txBody>
      </p:sp>
      <p:sp>
        <p:nvSpPr>
          <p:cNvPr id="3" name="Content Placeholder 2">
            <a:extLst>
              <a:ext uri="{FF2B5EF4-FFF2-40B4-BE49-F238E27FC236}">
                <a16:creationId xmlns:a16="http://schemas.microsoft.com/office/drawing/2014/main" id="{27577EF9-E887-E437-3329-2417D6D64506}"/>
              </a:ext>
            </a:extLst>
          </p:cNvPr>
          <p:cNvSpPr>
            <a:spLocks noGrp="1"/>
          </p:cNvSpPr>
          <p:nvPr>
            <p:ph idx="1"/>
          </p:nvPr>
        </p:nvSpPr>
        <p:spPr>
          <a:xfrm>
            <a:off x="838201" y="1825625"/>
            <a:ext cx="3966882" cy="4351338"/>
          </a:xfrm>
        </p:spPr>
        <p:txBody>
          <a:bodyPr>
            <a:normAutofit/>
          </a:bodyPr>
          <a:lstStyle/>
          <a:p>
            <a:pPr>
              <a:lnSpc>
                <a:spcPct val="150000"/>
              </a:lnSpc>
            </a:pPr>
            <a:r>
              <a:rPr lang="en-US" sz="1800" b="0" i="0" dirty="0">
                <a:effectLst/>
                <a:latin typeface="Aptos Display" panose="020B0004020202020204" pitchFamily="34" charset="0"/>
              </a:rPr>
              <a:t>Investors want to know if users are still active and posting on Instagram or if they are making fewer posts.</a:t>
            </a:r>
          </a:p>
          <a:p>
            <a:pPr>
              <a:lnSpc>
                <a:spcPct val="150000"/>
              </a:lnSpc>
            </a:pPr>
            <a:r>
              <a:rPr lang="en-US" sz="1800" dirty="0">
                <a:latin typeface="Aptos Display" panose="020B0004020202020204" pitchFamily="34" charset="0"/>
              </a:rPr>
              <a:t>By calculating the average number of posts per user we can see if users are still active or not. </a:t>
            </a:r>
          </a:p>
          <a:p>
            <a:pPr>
              <a:lnSpc>
                <a:spcPct val="150000"/>
              </a:lnSpc>
            </a:pPr>
            <a:r>
              <a:rPr lang="en-US" sz="1800" dirty="0">
                <a:latin typeface="Aptos Display" panose="020B0004020202020204" pitchFamily="34" charset="0"/>
              </a:rPr>
              <a:t>The average number of posts per user is 3.4730.</a:t>
            </a:r>
            <a:endParaRPr lang="en-IN" sz="1800" dirty="0">
              <a:latin typeface="Aptos Display" panose="020B0004020202020204" pitchFamily="34" charset="0"/>
            </a:endParaRPr>
          </a:p>
        </p:txBody>
      </p:sp>
      <p:pic>
        <p:nvPicPr>
          <p:cNvPr id="5" name="Picture 4">
            <a:extLst>
              <a:ext uri="{FF2B5EF4-FFF2-40B4-BE49-F238E27FC236}">
                <a16:creationId xmlns:a16="http://schemas.microsoft.com/office/drawing/2014/main" id="{A0B712CD-EAA0-B725-CBD1-A55E0F9AC1C3}"/>
              </a:ext>
            </a:extLst>
          </p:cNvPr>
          <p:cNvPicPr>
            <a:picLocks noChangeAspect="1"/>
          </p:cNvPicPr>
          <p:nvPr/>
        </p:nvPicPr>
        <p:blipFill rotWithShape="1">
          <a:blip r:embed="rId2">
            <a:extLst>
              <a:ext uri="{28A0092B-C50C-407E-A947-70E740481C1C}">
                <a14:useLocalDpi xmlns:a14="http://schemas.microsoft.com/office/drawing/2010/main" val="0"/>
              </a:ext>
            </a:extLst>
          </a:blip>
          <a:srcRect l="11735" t="12086" r="36108" b="2"/>
          <a:stretch/>
        </p:blipFill>
        <p:spPr>
          <a:xfrm>
            <a:off x="5773271" y="1048871"/>
            <a:ext cx="5127811" cy="4760258"/>
          </a:xfrm>
          <a:prstGeom prst="rect">
            <a:avLst/>
          </a:prstGeom>
        </p:spPr>
      </p:pic>
    </p:spTree>
    <p:extLst>
      <p:ext uri="{BB962C8B-B14F-4D97-AF65-F5344CB8AC3E}">
        <p14:creationId xmlns:p14="http://schemas.microsoft.com/office/powerpoint/2010/main" val="21706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947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ADLaM Display</vt:lpstr>
      <vt:lpstr>Aptos Display</vt:lpstr>
      <vt:lpstr>Arial</vt:lpstr>
      <vt:lpstr>Calibri</vt:lpstr>
      <vt:lpstr>Calibri Light</vt:lpstr>
      <vt:lpstr>Manrope</vt:lpstr>
      <vt:lpstr>Office Theme</vt:lpstr>
      <vt:lpstr>Instagram User Analytics</vt:lpstr>
      <vt:lpstr>PROJECT DESCRIPTION</vt:lpstr>
      <vt:lpstr>TOOLS USED</vt:lpstr>
      <vt:lpstr>Loyal User Reward</vt:lpstr>
      <vt:lpstr>Inactive User Engagement</vt:lpstr>
      <vt:lpstr>Contest Winner Declaration</vt:lpstr>
      <vt:lpstr>Hashtag Research</vt:lpstr>
      <vt:lpstr>Ad Campaign Launch</vt:lpstr>
      <vt:lpstr>User Engagement</vt:lpstr>
      <vt:lpstr>Bots &amp; Fake Accounts</vt:lpstr>
      <vt:lpstr>INSIGHTS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Swayam Zagade</dc:creator>
  <cp:lastModifiedBy>Swayam Zagade</cp:lastModifiedBy>
  <cp:revision>2</cp:revision>
  <dcterms:created xsi:type="dcterms:W3CDTF">2023-11-10T17:19:29Z</dcterms:created>
  <dcterms:modified xsi:type="dcterms:W3CDTF">2024-02-02T12:19:10Z</dcterms:modified>
</cp:coreProperties>
</file>