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F2C98-CE47-3B39-9667-EED0944EB5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83F1EC3-B902-36EA-4F31-923121A143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5EAC6F8-3621-4694-B6D5-6F13B49CB9A1}"/>
              </a:ext>
            </a:extLst>
          </p:cNvPr>
          <p:cNvSpPr>
            <a:spLocks noGrp="1"/>
          </p:cNvSpPr>
          <p:nvPr>
            <p:ph type="dt" sz="half" idx="10"/>
          </p:nvPr>
        </p:nvSpPr>
        <p:spPr/>
        <p:txBody>
          <a:bodyPr/>
          <a:lstStyle/>
          <a:p>
            <a:fld id="{8C3DDC73-F379-430D-9D3F-16064E8E8175}" type="datetimeFigureOut">
              <a:rPr lang="en-IN" smtClean="0"/>
              <a:t>28-11-2023</a:t>
            </a:fld>
            <a:endParaRPr lang="en-IN"/>
          </a:p>
        </p:txBody>
      </p:sp>
      <p:sp>
        <p:nvSpPr>
          <p:cNvPr id="5" name="Footer Placeholder 4">
            <a:extLst>
              <a:ext uri="{FF2B5EF4-FFF2-40B4-BE49-F238E27FC236}">
                <a16:creationId xmlns:a16="http://schemas.microsoft.com/office/drawing/2014/main" id="{6FF1917A-54CC-45CE-158F-50AAF75853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F8C644-B13F-1D25-12B0-3526866B003C}"/>
              </a:ext>
            </a:extLst>
          </p:cNvPr>
          <p:cNvSpPr>
            <a:spLocks noGrp="1"/>
          </p:cNvSpPr>
          <p:nvPr>
            <p:ph type="sldNum" sz="quarter" idx="12"/>
          </p:nvPr>
        </p:nvSpPr>
        <p:spPr/>
        <p:txBody>
          <a:bodyPr/>
          <a:lstStyle/>
          <a:p>
            <a:fld id="{CBCB3FD4-E6CB-4002-BCB8-0002A9027F04}" type="slidenum">
              <a:rPr lang="en-IN" smtClean="0"/>
              <a:t>‹#›</a:t>
            </a:fld>
            <a:endParaRPr lang="en-IN"/>
          </a:p>
        </p:txBody>
      </p:sp>
    </p:spTree>
    <p:extLst>
      <p:ext uri="{BB962C8B-B14F-4D97-AF65-F5344CB8AC3E}">
        <p14:creationId xmlns:p14="http://schemas.microsoft.com/office/powerpoint/2010/main" val="3695127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BBCA6-66FB-72D0-5D3C-8259DD15056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87B27F6-8A44-C588-A477-F73676E2D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06230A-7ABE-4B56-36ED-CCE7A889A5B7}"/>
              </a:ext>
            </a:extLst>
          </p:cNvPr>
          <p:cNvSpPr>
            <a:spLocks noGrp="1"/>
          </p:cNvSpPr>
          <p:nvPr>
            <p:ph type="dt" sz="half" idx="10"/>
          </p:nvPr>
        </p:nvSpPr>
        <p:spPr/>
        <p:txBody>
          <a:bodyPr/>
          <a:lstStyle/>
          <a:p>
            <a:fld id="{8C3DDC73-F379-430D-9D3F-16064E8E8175}" type="datetimeFigureOut">
              <a:rPr lang="en-IN" smtClean="0"/>
              <a:t>28-11-2023</a:t>
            </a:fld>
            <a:endParaRPr lang="en-IN"/>
          </a:p>
        </p:txBody>
      </p:sp>
      <p:sp>
        <p:nvSpPr>
          <p:cNvPr id="5" name="Footer Placeholder 4">
            <a:extLst>
              <a:ext uri="{FF2B5EF4-FFF2-40B4-BE49-F238E27FC236}">
                <a16:creationId xmlns:a16="http://schemas.microsoft.com/office/drawing/2014/main" id="{F018BD6D-8215-75F9-FF6E-B2E591BC89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38F88F-797A-2F73-50A1-B41E651D5526}"/>
              </a:ext>
            </a:extLst>
          </p:cNvPr>
          <p:cNvSpPr>
            <a:spLocks noGrp="1"/>
          </p:cNvSpPr>
          <p:nvPr>
            <p:ph type="sldNum" sz="quarter" idx="12"/>
          </p:nvPr>
        </p:nvSpPr>
        <p:spPr/>
        <p:txBody>
          <a:bodyPr/>
          <a:lstStyle/>
          <a:p>
            <a:fld id="{CBCB3FD4-E6CB-4002-BCB8-0002A9027F04}" type="slidenum">
              <a:rPr lang="en-IN" smtClean="0"/>
              <a:t>‹#›</a:t>
            </a:fld>
            <a:endParaRPr lang="en-IN"/>
          </a:p>
        </p:txBody>
      </p:sp>
    </p:spTree>
    <p:extLst>
      <p:ext uri="{BB962C8B-B14F-4D97-AF65-F5344CB8AC3E}">
        <p14:creationId xmlns:p14="http://schemas.microsoft.com/office/powerpoint/2010/main" val="2695723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DD1DC2-6DB2-2E14-84A0-81DA7BCB957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7EB32F8-436E-D416-DA2D-C4BE19FCC1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7796E4-B4A6-968F-4673-D8E3ADCEB7EF}"/>
              </a:ext>
            </a:extLst>
          </p:cNvPr>
          <p:cNvSpPr>
            <a:spLocks noGrp="1"/>
          </p:cNvSpPr>
          <p:nvPr>
            <p:ph type="dt" sz="half" idx="10"/>
          </p:nvPr>
        </p:nvSpPr>
        <p:spPr/>
        <p:txBody>
          <a:bodyPr/>
          <a:lstStyle/>
          <a:p>
            <a:fld id="{8C3DDC73-F379-430D-9D3F-16064E8E8175}" type="datetimeFigureOut">
              <a:rPr lang="en-IN" smtClean="0"/>
              <a:t>28-11-2023</a:t>
            </a:fld>
            <a:endParaRPr lang="en-IN"/>
          </a:p>
        </p:txBody>
      </p:sp>
      <p:sp>
        <p:nvSpPr>
          <p:cNvPr id="5" name="Footer Placeholder 4">
            <a:extLst>
              <a:ext uri="{FF2B5EF4-FFF2-40B4-BE49-F238E27FC236}">
                <a16:creationId xmlns:a16="http://schemas.microsoft.com/office/drawing/2014/main" id="{BE705DEB-510E-8FDF-FE84-AA1FFACB65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BF62BB-3BC1-1A07-9FE5-0E1FD10AD155}"/>
              </a:ext>
            </a:extLst>
          </p:cNvPr>
          <p:cNvSpPr>
            <a:spLocks noGrp="1"/>
          </p:cNvSpPr>
          <p:nvPr>
            <p:ph type="sldNum" sz="quarter" idx="12"/>
          </p:nvPr>
        </p:nvSpPr>
        <p:spPr/>
        <p:txBody>
          <a:bodyPr/>
          <a:lstStyle/>
          <a:p>
            <a:fld id="{CBCB3FD4-E6CB-4002-BCB8-0002A9027F04}" type="slidenum">
              <a:rPr lang="en-IN" smtClean="0"/>
              <a:t>‹#›</a:t>
            </a:fld>
            <a:endParaRPr lang="en-IN"/>
          </a:p>
        </p:txBody>
      </p:sp>
    </p:spTree>
    <p:extLst>
      <p:ext uri="{BB962C8B-B14F-4D97-AF65-F5344CB8AC3E}">
        <p14:creationId xmlns:p14="http://schemas.microsoft.com/office/powerpoint/2010/main" val="1807881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ED24B-4563-20A4-D99E-17D06AFBA8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DE56F60-FC3A-3D65-DB4E-8A5BE3D21E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C8143D-9644-4840-3A47-211E9B179EDE}"/>
              </a:ext>
            </a:extLst>
          </p:cNvPr>
          <p:cNvSpPr>
            <a:spLocks noGrp="1"/>
          </p:cNvSpPr>
          <p:nvPr>
            <p:ph type="dt" sz="half" idx="10"/>
          </p:nvPr>
        </p:nvSpPr>
        <p:spPr/>
        <p:txBody>
          <a:bodyPr/>
          <a:lstStyle/>
          <a:p>
            <a:fld id="{8C3DDC73-F379-430D-9D3F-16064E8E8175}" type="datetimeFigureOut">
              <a:rPr lang="en-IN" smtClean="0"/>
              <a:t>28-11-2023</a:t>
            </a:fld>
            <a:endParaRPr lang="en-IN"/>
          </a:p>
        </p:txBody>
      </p:sp>
      <p:sp>
        <p:nvSpPr>
          <p:cNvPr id="5" name="Footer Placeholder 4">
            <a:extLst>
              <a:ext uri="{FF2B5EF4-FFF2-40B4-BE49-F238E27FC236}">
                <a16:creationId xmlns:a16="http://schemas.microsoft.com/office/drawing/2014/main" id="{4EE5DE8E-F7B6-00FC-ADB6-D20EDFF7AE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326D78-0F39-17BD-D9B5-BEE83C00092A}"/>
              </a:ext>
            </a:extLst>
          </p:cNvPr>
          <p:cNvSpPr>
            <a:spLocks noGrp="1"/>
          </p:cNvSpPr>
          <p:nvPr>
            <p:ph type="sldNum" sz="quarter" idx="12"/>
          </p:nvPr>
        </p:nvSpPr>
        <p:spPr/>
        <p:txBody>
          <a:bodyPr/>
          <a:lstStyle/>
          <a:p>
            <a:fld id="{CBCB3FD4-E6CB-4002-BCB8-0002A9027F04}" type="slidenum">
              <a:rPr lang="en-IN" smtClean="0"/>
              <a:t>‹#›</a:t>
            </a:fld>
            <a:endParaRPr lang="en-IN"/>
          </a:p>
        </p:txBody>
      </p:sp>
    </p:spTree>
    <p:extLst>
      <p:ext uri="{BB962C8B-B14F-4D97-AF65-F5344CB8AC3E}">
        <p14:creationId xmlns:p14="http://schemas.microsoft.com/office/powerpoint/2010/main" val="2743616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55BB7-187E-C0C6-2FCE-B3A88DB306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93444E6-2CF4-3325-4AA5-A8185D9E02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DD0037-3B65-3811-3CCF-E2E06DF56E04}"/>
              </a:ext>
            </a:extLst>
          </p:cNvPr>
          <p:cNvSpPr>
            <a:spLocks noGrp="1"/>
          </p:cNvSpPr>
          <p:nvPr>
            <p:ph type="dt" sz="half" idx="10"/>
          </p:nvPr>
        </p:nvSpPr>
        <p:spPr/>
        <p:txBody>
          <a:bodyPr/>
          <a:lstStyle/>
          <a:p>
            <a:fld id="{8C3DDC73-F379-430D-9D3F-16064E8E8175}" type="datetimeFigureOut">
              <a:rPr lang="en-IN" smtClean="0"/>
              <a:t>28-11-2023</a:t>
            </a:fld>
            <a:endParaRPr lang="en-IN"/>
          </a:p>
        </p:txBody>
      </p:sp>
      <p:sp>
        <p:nvSpPr>
          <p:cNvPr id="5" name="Footer Placeholder 4">
            <a:extLst>
              <a:ext uri="{FF2B5EF4-FFF2-40B4-BE49-F238E27FC236}">
                <a16:creationId xmlns:a16="http://schemas.microsoft.com/office/drawing/2014/main" id="{4C54F20B-0938-5435-C266-E7C964DDF3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86EE9F-A1DA-132F-4053-F90993E8E17B}"/>
              </a:ext>
            </a:extLst>
          </p:cNvPr>
          <p:cNvSpPr>
            <a:spLocks noGrp="1"/>
          </p:cNvSpPr>
          <p:nvPr>
            <p:ph type="sldNum" sz="quarter" idx="12"/>
          </p:nvPr>
        </p:nvSpPr>
        <p:spPr/>
        <p:txBody>
          <a:bodyPr/>
          <a:lstStyle/>
          <a:p>
            <a:fld id="{CBCB3FD4-E6CB-4002-BCB8-0002A9027F04}" type="slidenum">
              <a:rPr lang="en-IN" smtClean="0"/>
              <a:t>‹#›</a:t>
            </a:fld>
            <a:endParaRPr lang="en-IN"/>
          </a:p>
        </p:txBody>
      </p:sp>
    </p:spTree>
    <p:extLst>
      <p:ext uri="{BB962C8B-B14F-4D97-AF65-F5344CB8AC3E}">
        <p14:creationId xmlns:p14="http://schemas.microsoft.com/office/powerpoint/2010/main" val="2328672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2F8F6-7C02-34AB-3B1A-7634CA1CECC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753C6B8-DE68-5B89-2D4E-DB497BBF94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0AF3EEC-E251-5CBF-A0BF-1A6BE5135B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1F1E406-DCFE-942B-2410-B8BC8A9237E2}"/>
              </a:ext>
            </a:extLst>
          </p:cNvPr>
          <p:cNvSpPr>
            <a:spLocks noGrp="1"/>
          </p:cNvSpPr>
          <p:nvPr>
            <p:ph type="dt" sz="half" idx="10"/>
          </p:nvPr>
        </p:nvSpPr>
        <p:spPr/>
        <p:txBody>
          <a:bodyPr/>
          <a:lstStyle/>
          <a:p>
            <a:fld id="{8C3DDC73-F379-430D-9D3F-16064E8E8175}" type="datetimeFigureOut">
              <a:rPr lang="en-IN" smtClean="0"/>
              <a:t>28-11-2023</a:t>
            </a:fld>
            <a:endParaRPr lang="en-IN"/>
          </a:p>
        </p:txBody>
      </p:sp>
      <p:sp>
        <p:nvSpPr>
          <p:cNvPr id="6" name="Footer Placeholder 5">
            <a:extLst>
              <a:ext uri="{FF2B5EF4-FFF2-40B4-BE49-F238E27FC236}">
                <a16:creationId xmlns:a16="http://schemas.microsoft.com/office/drawing/2014/main" id="{8B36E35B-2339-B390-4AA0-DEC37A79276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6919462-F61E-E8BF-2A01-E94F0B5C6A5F}"/>
              </a:ext>
            </a:extLst>
          </p:cNvPr>
          <p:cNvSpPr>
            <a:spLocks noGrp="1"/>
          </p:cNvSpPr>
          <p:nvPr>
            <p:ph type="sldNum" sz="quarter" idx="12"/>
          </p:nvPr>
        </p:nvSpPr>
        <p:spPr/>
        <p:txBody>
          <a:bodyPr/>
          <a:lstStyle/>
          <a:p>
            <a:fld id="{CBCB3FD4-E6CB-4002-BCB8-0002A9027F04}" type="slidenum">
              <a:rPr lang="en-IN" smtClean="0"/>
              <a:t>‹#›</a:t>
            </a:fld>
            <a:endParaRPr lang="en-IN"/>
          </a:p>
        </p:txBody>
      </p:sp>
    </p:spTree>
    <p:extLst>
      <p:ext uri="{BB962C8B-B14F-4D97-AF65-F5344CB8AC3E}">
        <p14:creationId xmlns:p14="http://schemas.microsoft.com/office/powerpoint/2010/main" val="623777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6662D-C847-4FC5-3BE0-43CE3527310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56201AB-0A85-6DA2-1680-798E4F8C86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F59C85-DF30-942A-ECEF-D0632FE970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D1B2A56-28F8-295A-4FAB-09FCDB856A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8724F5-F1FC-59E9-0FF3-71902DF1D3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AB29230-C744-DBD8-134F-0F72C71B8DA2}"/>
              </a:ext>
            </a:extLst>
          </p:cNvPr>
          <p:cNvSpPr>
            <a:spLocks noGrp="1"/>
          </p:cNvSpPr>
          <p:nvPr>
            <p:ph type="dt" sz="half" idx="10"/>
          </p:nvPr>
        </p:nvSpPr>
        <p:spPr/>
        <p:txBody>
          <a:bodyPr/>
          <a:lstStyle/>
          <a:p>
            <a:fld id="{8C3DDC73-F379-430D-9D3F-16064E8E8175}" type="datetimeFigureOut">
              <a:rPr lang="en-IN" smtClean="0"/>
              <a:t>28-11-2023</a:t>
            </a:fld>
            <a:endParaRPr lang="en-IN"/>
          </a:p>
        </p:txBody>
      </p:sp>
      <p:sp>
        <p:nvSpPr>
          <p:cNvPr id="8" name="Footer Placeholder 7">
            <a:extLst>
              <a:ext uri="{FF2B5EF4-FFF2-40B4-BE49-F238E27FC236}">
                <a16:creationId xmlns:a16="http://schemas.microsoft.com/office/drawing/2014/main" id="{9957CC29-8DA7-AB57-F8CC-99A0AB283F6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ACC5BB4-ECAD-0FE6-2A41-EE3EFD86B993}"/>
              </a:ext>
            </a:extLst>
          </p:cNvPr>
          <p:cNvSpPr>
            <a:spLocks noGrp="1"/>
          </p:cNvSpPr>
          <p:nvPr>
            <p:ph type="sldNum" sz="quarter" idx="12"/>
          </p:nvPr>
        </p:nvSpPr>
        <p:spPr/>
        <p:txBody>
          <a:bodyPr/>
          <a:lstStyle/>
          <a:p>
            <a:fld id="{CBCB3FD4-E6CB-4002-BCB8-0002A9027F04}" type="slidenum">
              <a:rPr lang="en-IN" smtClean="0"/>
              <a:t>‹#›</a:t>
            </a:fld>
            <a:endParaRPr lang="en-IN"/>
          </a:p>
        </p:txBody>
      </p:sp>
    </p:spTree>
    <p:extLst>
      <p:ext uri="{BB962C8B-B14F-4D97-AF65-F5344CB8AC3E}">
        <p14:creationId xmlns:p14="http://schemas.microsoft.com/office/powerpoint/2010/main" val="4252734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628FF-88E5-F160-3B30-A07426FCAE5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99EEAE6-71C5-AD17-452F-6F0482CBC0DD}"/>
              </a:ext>
            </a:extLst>
          </p:cNvPr>
          <p:cNvSpPr>
            <a:spLocks noGrp="1"/>
          </p:cNvSpPr>
          <p:nvPr>
            <p:ph type="dt" sz="half" idx="10"/>
          </p:nvPr>
        </p:nvSpPr>
        <p:spPr/>
        <p:txBody>
          <a:bodyPr/>
          <a:lstStyle/>
          <a:p>
            <a:fld id="{8C3DDC73-F379-430D-9D3F-16064E8E8175}" type="datetimeFigureOut">
              <a:rPr lang="en-IN" smtClean="0"/>
              <a:t>28-11-2023</a:t>
            </a:fld>
            <a:endParaRPr lang="en-IN"/>
          </a:p>
        </p:txBody>
      </p:sp>
      <p:sp>
        <p:nvSpPr>
          <p:cNvPr id="4" name="Footer Placeholder 3">
            <a:extLst>
              <a:ext uri="{FF2B5EF4-FFF2-40B4-BE49-F238E27FC236}">
                <a16:creationId xmlns:a16="http://schemas.microsoft.com/office/drawing/2014/main" id="{B16A2EE3-22C2-8EB2-3178-0ED1FF476A3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032A5CE-78E0-7A62-A76B-0E532E426C23}"/>
              </a:ext>
            </a:extLst>
          </p:cNvPr>
          <p:cNvSpPr>
            <a:spLocks noGrp="1"/>
          </p:cNvSpPr>
          <p:nvPr>
            <p:ph type="sldNum" sz="quarter" idx="12"/>
          </p:nvPr>
        </p:nvSpPr>
        <p:spPr/>
        <p:txBody>
          <a:bodyPr/>
          <a:lstStyle/>
          <a:p>
            <a:fld id="{CBCB3FD4-E6CB-4002-BCB8-0002A9027F04}" type="slidenum">
              <a:rPr lang="en-IN" smtClean="0"/>
              <a:t>‹#›</a:t>
            </a:fld>
            <a:endParaRPr lang="en-IN"/>
          </a:p>
        </p:txBody>
      </p:sp>
    </p:spTree>
    <p:extLst>
      <p:ext uri="{BB962C8B-B14F-4D97-AF65-F5344CB8AC3E}">
        <p14:creationId xmlns:p14="http://schemas.microsoft.com/office/powerpoint/2010/main" val="1998992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DD2465-5582-4DDB-6153-F2F3E3ABC7F9}"/>
              </a:ext>
            </a:extLst>
          </p:cNvPr>
          <p:cNvSpPr>
            <a:spLocks noGrp="1"/>
          </p:cNvSpPr>
          <p:nvPr>
            <p:ph type="dt" sz="half" idx="10"/>
          </p:nvPr>
        </p:nvSpPr>
        <p:spPr/>
        <p:txBody>
          <a:bodyPr/>
          <a:lstStyle/>
          <a:p>
            <a:fld id="{8C3DDC73-F379-430D-9D3F-16064E8E8175}" type="datetimeFigureOut">
              <a:rPr lang="en-IN" smtClean="0"/>
              <a:t>28-11-2023</a:t>
            </a:fld>
            <a:endParaRPr lang="en-IN"/>
          </a:p>
        </p:txBody>
      </p:sp>
      <p:sp>
        <p:nvSpPr>
          <p:cNvPr id="3" name="Footer Placeholder 2">
            <a:extLst>
              <a:ext uri="{FF2B5EF4-FFF2-40B4-BE49-F238E27FC236}">
                <a16:creationId xmlns:a16="http://schemas.microsoft.com/office/drawing/2014/main" id="{BCF6A336-FE26-53BF-542B-69C40B713E7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6A5157D-C429-CC7F-E7AF-B21051DDAE76}"/>
              </a:ext>
            </a:extLst>
          </p:cNvPr>
          <p:cNvSpPr>
            <a:spLocks noGrp="1"/>
          </p:cNvSpPr>
          <p:nvPr>
            <p:ph type="sldNum" sz="quarter" idx="12"/>
          </p:nvPr>
        </p:nvSpPr>
        <p:spPr/>
        <p:txBody>
          <a:bodyPr/>
          <a:lstStyle/>
          <a:p>
            <a:fld id="{CBCB3FD4-E6CB-4002-BCB8-0002A9027F04}" type="slidenum">
              <a:rPr lang="en-IN" smtClean="0"/>
              <a:t>‹#›</a:t>
            </a:fld>
            <a:endParaRPr lang="en-IN"/>
          </a:p>
        </p:txBody>
      </p:sp>
    </p:spTree>
    <p:extLst>
      <p:ext uri="{BB962C8B-B14F-4D97-AF65-F5344CB8AC3E}">
        <p14:creationId xmlns:p14="http://schemas.microsoft.com/office/powerpoint/2010/main" val="1584976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484FC-346E-716C-CA50-E20056A2CE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6BA493B-1B55-146E-4D2C-1F881D70EB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5A3BC3C-890A-32A2-8978-75E6B58ECE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5D1396-A9EC-FEF1-C36F-1A14DBC2B16A}"/>
              </a:ext>
            </a:extLst>
          </p:cNvPr>
          <p:cNvSpPr>
            <a:spLocks noGrp="1"/>
          </p:cNvSpPr>
          <p:nvPr>
            <p:ph type="dt" sz="half" idx="10"/>
          </p:nvPr>
        </p:nvSpPr>
        <p:spPr/>
        <p:txBody>
          <a:bodyPr/>
          <a:lstStyle/>
          <a:p>
            <a:fld id="{8C3DDC73-F379-430D-9D3F-16064E8E8175}" type="datetimeFigureOut">
              <a:rPr lang="en-IN" smtClean="0"/>
              <a:t>28-11-2023</a:t>
            </a:fld>
            <a:endParaRPr lang="en-IN"/>
          </a:p>
        </p:txBody>
      </p:sp>
      <p:sp>
        <p:nvSpPr>
          <p:cNvPr id="6" name="Footer Placeholder 5">
            <a:extLst>
              <a:ext uri="{FF2B5EF4-FFF2-40B4-BE49-F238E27FC236}">
                <a16:creationId xmlns:a16="http://schemas.microsoft.com/office/drawing/2014/main" id="{E1F6FBAC-1334-F815-8EA5-338D8CE400A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3C158B0-994C-224C-440A-FD01083ED856}"/>
              </a:ext>
            </a:extLst>
          </p:cNvPr>
          <p:cNvSpPr>
            <a:spLocks noGrp="1"/>
          </p:cNvSpPr>
          <p:nvPr>
            <p:ph type="sldNum" sz="quarter" idx="12"/>
          </p:nvPr>
        </p:nvSpPr>
        <p:spPr/>
        <p:txBody>
          <a:bodyPr/>
          <a:lstStyle/>
          <a:p>
            <a:fld id="{CBCB3FD4-E6CB-4002-BCB8-0002A9027F04}" type="slidenum">
              <a:rPr lang="en-IN" smtClean="0"/>
              <a:t>‹#›</a:t>
            </a:fld>
            <a:endParaRPr lang="en-IN"/>
          </a:p>
        </p:txBody>
      </p:sp>
    </p:spTree>
    <p:extLst>
      <p:ext uri="{BB962C8B-B14F-4D97-AF65-F5344CB8AC3E}">
        <p14:creationId xmlns:p14="http://schemas.microsoft.com/office/powerpoint/2010/main" val="2741923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C2FBB-52E3-9768-514D-2AD9B053F9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748EDF6-18B5-1FD5-2F93-BB96BF12B4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BF15D33-5D9C-69DE-0BFB-7DB48D9D6B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4E8C25-5933-836B-FFFE-FF6FDCD6E2F2}"/>
              </a:ext>
            </a:extLst>
          </p:cNvPr>
          <p:cNvSpPr>
            <a:spLocks noGrp="1"/>
          </p:cNvSpPr>
          <p:nvPr>
            <p:ph type="dt" sz="half" idx="10"/>
          </p:nvPr>
        </p:nvSpPr>
        <p:spPr/>
        <p:txBody>
          <a:bodyPr/>
          <a:lstStyle/>
          <a:p>
            <a:fld id="{8C3DDC73-F379-430D-9D3F-16064E8E8175}" type="datetimeFigureOut">
              <a:rPr lang="en-IN" smtClean="0"/>
              <a:t>28-11-2023</a:t>
            </a:fld>
            <a:endParaRPr lang="en-IN"/>
          </a:p>
        </p:txBody>
      </p:sp>
      <p:sp>
        <p:nvSpPr>
          <p:cNvPr id="6" name="Footer Placeholder 5">
            <a:extLst>
              <a:ext uri="{FF2B5EF4-FFF2-40B4-BE49-F238E27FC236}">
                <a16:creationId xmlns:a16="http://schemas.microsoft.com/office/drawing/2014/main" id="{9D81C817-4CF2-9CF2-47FE-C93EFFAE654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589B544-3A4A-F91F-94AE-F23B35398203}"/>
              </a:ext>
            </a:extLst>
          </p:cNvPr>
          <p:cNvSpPr>
            <a:spLocks noGrp="1"/>
          </p:cNvSpPr>
          <p:nvPr>
            <p:ph type="sldNum" sz="quarter" idx="12"/>
          </p:nvPr>
        </p:nvSpPr>
        <p:spPr/>
        <p:txBody>
          <a:bodyPr/>
          <a:lstStyle/>
          <a:p>
            <a:fld id="{CBCB3FD4-E6CB-4002-BCB8-0002A9027F04}" type="slidenum">
              <a:rPr lang="en-IN" smtClean="0"/>
              <a:t>‹#›</a:t>
            </a:fld>
            <a:endParaRPr lang="en-IN"/>
          </a:p>
        </p:txBody>
      </p:sp>
    </p:spTree>
    <p:extLst>
      <p:ext uri="{BB962C8B-B14F-4D97-AF65-F5344CB8AC3E}">
        <p14:creationId xmlns:p14="http://schemas.microsoft.com/office/powerpoint/2010/main" val="2554013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BDDD39-38EE-E78E-4486-5AA21B75D2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7CF6505-FE1C-30AA-A11F-1001564161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C47BD6-B4BF-2EFF-5699-97D64A4F91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3DDC73-F379-430D-9D3F-16064E8E8175}" type="datetimeFigureOut">
              <a:rPr lang="en-IN" smtClean="0"/>
              <a:t>28-11-2023</a:t>
            </a:fld>
            <a:endParaRPr lang="en-IN"/>
          </a:p>
        </p:txBody>
      </p:sp>
      <p:sp>
        <p:nvSpPr>
          <p:cNvPr id="5" name="Footer Placeholder 4">
            <a:extLst>
              <a:ext uri="{FF2B5EF4-FFF2-40B4-BE49-F238E27FC236}">
                <a16:creationId xmlns:a16="http://schemas.microsoft.com/office/drawing/2014/main" id="{C28E97E1-F118-C949-9E99-4391DB9570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DF94D6D-D8A8-F2ED-9541-DD02B6FA4E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CB3FD4-E6CB-4002-BCB8-0002A9027F04}" type="slidenum">
              <a:rPr lang="en-IN" smtClean="0"/>
              <a:t>‹#›</a:t>
            </a:fld>
            <a:endParaRPr lang="en-IN"/>
          </a:p>
        </p:txBody>
      </p:sp>
    </p:spTree>
    <p:extLst>
      <p:ext uri="{BB962C8B-B14F-4D97-AF65-F5344CB8AC3E}">
        <p14:creationId xmlns:p14="http://schemas.microsoft.com/office/powerpoint/2010/main" val="38592955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106F3-1F67-183B-B17A-CFA5EFF88392}"/>
              </a:ext>
            </a:extLst>
          </p:cNvPr>
          <p:cNvSpPr>
            <a:spLocks noGrp="1"/>
          </p:cNvSpPr>
          <p:nvPr>
            <p:ph type="ctrTitle"/>
          </p:nvPr>
        </p:nvSpPr>
        <p:spPr/>
        <p:txBody>
          <a:bodyPr>
            <a:normAutofit/>
          </a:bodyPr>
          <a:lstStyle/>
          <a:p>
            <a:r>
              <a:rPr lang="en-US" sz="3600" b="1" i="0" dirty="0">
                <a:solidFill>
                  <a:srgbClr val="3C4858"/>
                </a:solidFill>
                <a:effectLst/>
                <a:latin typeface="Aptos" panose="020B0004020202020204" pitchFamily="34" charset="0"/>
              </a:rPr>
              <a:t>Operation Analytics and Investigating Metric Spike</a:t>
            </a:r>
            <a:endParaRPr lang="en-IN" sz="3600" b="1" dirty="0">
              <a:latin typeface="Aptos" panose="020B0004020202020204" pitchFamily="34" charset="0"/>
            </a:endParaRPr>
          </a:p>
        </p:txBody>
      </p:sp>
      <p:sp>
        <p:nvSpPr>
          <p:cNvPr id="3" name="Subtitle 2">
            <a:extLst>
              <a:ext uri="{FF2B5EF4-FFF2-40B4-BE49-F238E27FC236}">
                <a16:creationId xmlns:a16="http://schemas.microsoft.com/office/drawing/2014/main" id="{36297D71-E712-9A0B-B3EA-567C13E22679}"/>
              </a:ext>
            </a:extLst>
          </p:cNvPr>
          <p:cNvSpPr>
            <a:spLocks noGrp="1"/>
          </p:cNvSpPr>
          <p:nvPr>
            <p:ph type="subTitle" idx="1"/>
          </p:nvPr>
        </p:nvSpPr>
        <p:spPr>
          <a:xfrm>
            <a:off x="6248400" y="3915803"/>
            <a:ext cx="4419600" cy="647233"/>
          </a:xfrm>
        </p:spPr>
        <p:txBody>
          <a:bodyPr>
            <a:normAutofit/>
          </a:bodyPr>
          <a:lstStyle/>
          <a:p>
            <a:r>
              <a:rPr lang="en-IN" sz="1800" dirty="0"/>
              <a:t>Name – Samiksha Zagade</a:t>
            </a:r>
          </a:p>
        </p:txBody>
      </p:sp>
    </p:spTree>
    <p:extLst>
      <p:ext uri="{BB962C8B-B14F-4D97-AF65-F5344CB8AC3E}">
        <p14:creationId xmlns:p14="http://schemas.microsoft.com/office/powerpoint/2010/main" val="71212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8132-2AB6-0392-F448-6D2B5B5CF288}"/>
              </a:ext>
            </a:extLst>
          </p:cNvPr>
          <p:cNvSpPr>
            <a:spLocks noGrp="1"/>
          </p:cNvSpPr>
          <p:nvPr>
            <p:ph type="title"/>
          </p:nvPr>
        </p:nvSpPr>
        <p:spPr>
          <a:xfrm>
            <a:off x="838200" y="365125"/>
            <a:ext cx="4908176" cy="1325563"/>
          </a:xfrm>
        </p:spPr>
        <p:txBody>
          <a:bodyPr>
            <a:normAutofit/>
          </a:bodyPr>
          <a:lstStyle/>
          <a:p>
            <a:r>
              <a:rPr lang="en-IN" sz="3600" dirty="0">
                <a:latin typeface="ADLaM Display" panose="02010000000000000000" pitchFamily="2" charset="0"/>
                <a:ea typeface="ADLaM Display" panose="02010000000000000000" pitchFamily="2" charset="0"/>
                <a:cs typeface="ADLaM Display" panose="02010000000000000000" pitchFamily="2" charset="0"/>
              </a:rPr>
              <a:t>User Growth Analysis</a:t>
            </a:r>
          </a:p>
        </p:txBody>
      </p:sp>
      <p:sp>
        <p:nvSpPr>
          <p:cNvPr id="3" name="Content Placeholder 2">
            <a:extLst>
              <a:ext uri="{FF2B5EF4-FFF2-40B4-BE49-F238E27FC236}">
                <a16:creationId xmlns:a16="http://schemas.microsoft.com/office/drawing/2014/main" id="{7C924E8F-68DC-3B1C-87DA-DFCD88DBDD44}"/>
              </a:ext>
            </a:extLst>
          </p:cNvPr>
          <p:cNvSpPr>
            <a:spLocks noGrp="1"/>
          </p:cNvSpPr>
          <p:nvPr>
            <p:ph idx="1"/>
          </p:nvPr>
        </p:nvSpPr>
        <p:spPr>
          <a:xfrm>
            <a:off x="838200" y="1825625"/>
            <a:ext cx="3662082" cy="4351338"/>
          </a:xfrm>
        </p:spPr>
        <p:txBody>
          <a:bodyPr>
            <a:normAutofit fontScale="92500" lnSpcReduction="10000"/>
          </a:bodyPr>
          <a:lstStyle/>
          <a:p>
            <a:pPr>
              <a:lnSpc>
                <a:spcPct val="150000"/>
              </a:lnSpc>
            </a:pPr>
            <a:r>
              <a:rPr lang="en-US" sz="1800" b="0" i="0" dirty="0">
                <a:effectLst/>
                <a:latin typeface="Aptos" panose="020B0004020202020204" pitchFamily="34" charset="0"/>
              </a:rPr>
              <a:t>Next step was to analyze the growth of users over time for a product or in simple word analyze  the user growth for the product.</a:t>
            </a:r>
          </a:p>
          <a:p>
            <a:pPr>
              <a:lnSpc>
                <a:spcPct val="150000"/>
              </a:lnSpc>
            </a:pPr>
            <a:r>
              <a:rPr lang="en-US" sz="1800" dirty="0">
                <a:latin typeface="Aptos" panose="020B0004020202020204" pitchFamily="34" charset="0"/>
              </a:rPr>
              <a:t>December has the highest active user in 2013 but in 2014 August had the highest active users.</a:t>
            </a:r>
          </a:p>
          <a:p>
            <a:pPr>
              <a:lnSpc>
                <a:spcPct val="150000"/>
              </a:lnSpc>
            </a:pPr>
            <a:r>
              <a:rPr lang="en-US" sz="1800" b="0" i="0" dirty="0">
                <a:effectLst/>
                <a:latin typeface="Aptos" panose="020B0004020202020204" pitchFamily="34" charset="0"/>
              </a:rPr>
              <a:t>Also the number of users have increased since 2013 to 2014 there is significant growth.</a:t>
            </a:r>
          </a:p>
          <a:p>
            <a:pPr>
              <a:lnSpc>
                <a:spcPct val="150000"/>
              </a:lnSpc>
            </a:pPr>
            <a:endParaRPr lang="en-IN" sz="1800" dirty="0">
              <a:latin typeface="Aptos" panose="020B0004020202020204" pitchFamily="34" charset="0"/>
            </a:endParaRPr>
          </a:p>
        </p:txBody>
      </p:sp>
      <p:pic>
        <p:nvPicPr>
          <p:cNvPr id="7" name="Picture 6">
            <a:extLst>
              <a:ext uri="{FF2B5EF4-FFF2-40B4-BE49-F238E27FC236}">
                <a16:creationId xmlns:a16="http://schemas.microsoft.com/office/drawing/2014/main" id="{728E6713-F997-421E-3DC7-968C401FB68D}"/>
              </a:ext>
            </a:extLst>
          </p:cNvPr>
          <p:cNvPicPr>
            <a:picLocks noChangeAspect="1"/>
          </p:cNvPicPr>
          <p:nvPr/>
        </p:nvPicPr>
        <p:blipFill rotWithShape="1">
          <a:blip r:embed="rId2">
            <a:extLst>
              <a:ext uri="{28A0092B-C50C-407E-A947-70E740481C1C}">
                <a14:useLocalDpi xmlns:a14="http://schemas.microsoft.com/office/drawing/2010/main" val="0"/>
              </a:ext>
            </a:extLst>
          </a:blip>
          <a:srcRect t="42362" r="25718"/>
          <a:stretch/>
        </p:blipFill>
        <p:spPr>
          <a:xfrm>
            <a:off x="6338047" y="623047"/>
            <a:ext cx="5182016" cy="2805953"/>
          </a:xfrm>
          <a:prstGeom prst="rect">
            <a:avLst/>
          </a:prstGeom>
        </p:spPr>
      </p:pic>
      <p:pic>
        <p:nvPicPr>
          <p:cNvPr id="9" name="Picture 8">
            <a:extLst>
              <a:ext uri="{FF2B5EF4-FFF2-40B4-BE49-F238E27FC236}">
                <a16:creationId xmlns:a16="http://schemas.microsoft.com/office/drawing/2014/main" id="{F5EC1E6A-E295-A966-6166-2B4C52868983}"/>
              </a:ext>
            </a:extLst>
          </p:cNvPr>
          <p:cNvPicPr>
            <a:picLocks noChangeAspect="1"/>
          </p:cNvPicPr>
          <p:nvPr/>
        </p:nvPicPr>
        <p:blipFill rotWithShape="1">
          <a:blip r:embed="rId3">
            <a:extLst>
              <a:ext uri="{28A0092B-C50C-407E-A947-70E740481C1C}">
                <a14:useLocalDpi xmlns:a14="http://schemas.microsoft.com/office/drawing/2010/main" val="0"/>
              </a:ext>
            </a:extLst>
          </a:blip>
          <a:srcRect t="48329" r="53350"/>
          <a:stretch/>
        </p:blipFill>
        <p:spPr>
          <a:xfrm>
            <a:off x="6338047" y="3663296"/>
            <a:ext cx="3370147" cy="2634276"/>
          </a:xfrm>
          <a:prstGeom prst="rect">
            <a:avLst/>
          </a:prstGeom>
        </p:spPr>
      </p:pic>
    </p:spTree>
    <p:extLst>
      <p:ext uri="{BB962C8B-B14F-4D97-AF65-F5344CB8AC3E}">
        <p14:creationId xmlns:p14="http://schemas.microsoft.com/office/powerpoint/2010/main" val="1326923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B5774-D78D-346A-A87A-14D90CAA868F}"/>
              </a:ext>
            </a:extLst>
          </p:cNvPr>
          <p:cNvSpPr>
            <a:spLocks noGrp="1"/>
          </p:cNvSpPr>
          <p:nvPr>
            <p:ph type="title"/>
          </p:nvPr>
        </p:nvSpPr>
        <p:spPr/>
        <p:txBody>
          <a:bodyPr>
            <a:normAutofit/>
          </a:bodyPr>
          <a:lstStyle/>
          <a:p>
            <a:r>
              <a:rPr lang="en-IN" sz="3600" dirty="0">
                <a:latin typeface="ADLaM Display" panose="02010000000000000000" pitchFamily="2" charset="0"/>
                <a:ea typeface="ADLaM Display" panose="02010000000000000000" pitchFamily="2" charset="0"/>
                <a:cs typeface="ADLaM Display" panose="02010000000000000000" pitchFamily="2" charset="0"/>
              </a:rPr>
              <a:t>Weekly Engagement Per Device</a:t>
            </a:r>
          </a:p>
        </p:txBody>
      </p:sp>
      <p:sp>
        <p:nvSpPr>
          <p:cNvPr id="3" name="Content Placeholder 2">
            <a:extLst>
              <a:ext uri="{FF2B5EF4-FFF2-40B4-BE49-F238E27FC236}">
                <a16:creationId xmlns:a16="http://schemas.microsoft.com/office/drawing/2014/main" id="{1D330524-FC86-4A84-F9D9-54DAAE629436}"/>
              </a:ext>
            </a:extLst>
          </p:cNvPr>
          <p:cNvSpPr>
            <a:spLocks noGrp="1"/>
          </p:cNvSpPr>
          <p:nvPr>
            <p:ph idx="1"/>
          </p:nvPr>
        </p:nvSpPr>
        <p:spPr>
          <a:xfrm>
            <a:off x="838200" y="1825625"/>
            <a:ext cx="3751729" cy="4351338"/>
          </a:xfrm>
        </p:spPr>
        <p:txBody>
          <a:bodyPr>
            <a:normAutofit/>
          </a:bodyPr>
          <a:lstStyle/>
          <a:p>
            <a:pPr>
              <a:lnSpc>
                <a:spcPct val="150000"/>
              </a:lnSpc>
            </a:pPr>
            <a:r>
              <a:rPr lang="en-US" sz="2400" b="0" i="0" dirty="0">
                <a:effectLst/>
                <a:latin typeface="Aptos" panose="020B0004020202020204" pitchFamily="34" charset="0"/>
              </a:rPr>
              <a:t>Next we measured the activeness of users on a weekly basis per device.</a:t>
            </a:r>
          </a:p>
          <a:p>
            <a:pPr>
              <a:lnSpc>
                <a:spcPct val="150000"/>
              </a:lnSpc>
            </a:pPr>
            <a:r>
              <a:rPr lang="en-US" sz="2400" dirty="0">
                <a:latin typeface="Aptos" panose="020B0004020202020204" pitchFamily="34" charset="0"/>
              </a:rPr>
              <a:t>The device </a:t>
            </a:r>
            <a:r>
              <a:rPr lang="en-US" sz="2400" dirty="0" err="1">
                <a:latin typeface="Aptos" panose="020B0004020202020204" pitchFamily="34" charset="0"/>
              </a:rPr>
              <a:t>macbook</a:t>
            </a:r>
            <a:r>
              <a:rPr lang="en-US" sz="2400" dirty="0">
                <a:latin typeface="Aptos" panose="020B0004020202020204" pitchFamily="34" charset="0"/>
              </a:rPr>
              <a:t> pro has highest user activeness.</a:t>
            </a:r>
          </a:p>
          <a:p>
            <a:pPr>
              <a:lnSpc>
                <a:spcPct val="150000"/>
              </a:lnSpc>
            </a:pPr>
            <a:endParaRPr lang="en-US" sz="1800" b="0" i="0" dirty="0">
              <a:effectLst/>
              <a:latin typeface="Aptos" panose="020B0004020202020204" pitchFamily="34" charset="0"/>
            </a:endParaRPr>
          </a:p>
          <a:p>
            <a:pPr>
              <a:lnSpc>
                <a:spcPct val="150000"/>
              </a:lnSpc>
            </a:pPr>
            <a:endParaRPr lang="en-IN" sz="1800" dirty="0">
              <a:latin typeface="Aptos" panose="020B0004020202020204" pitchFamily="34" charset="0"/>
            </a:endParaRPr>
          </a:p>
        </p:txBody>
      </p:sp>
      <p:pic>
        <p:nvPicPr>
          <p:cNvPr id="7" name="Picture 6">
            <a:extLst>
              <a:ext uri="{FF2B5EF4-FFF2-40B4-BE49-F238E27FC236}">
                <a16:creationId xmlns:a16="http://schemas.microsoft.com/office/drawing/2014/main" id="{B7AA885E-660C-576B-5C02-A47E555BDB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5565" y="1690688"/>
            <a:ext cx="4817429" cy="4995608"/>
          </a:xfrm>
          <a:prstGeom prst="rect">
            <a:avLst/>
          </a:prstGeom>
        </p:spPr>
      </p:pic>
    </p:spTree>
    <p:extLst>
      <p:ext uri="{BB962C8B-B14F-4D97-AF65-F5344CB8AC3E}">
        <p14:creationId xmlns:p14="http://schemas.microsoft.com/office/powerpoint/2010/main" val="2266278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468EF-17DB-2018-1A52-102DFB2859A7}"/>
              </a:ext>
            </a:extLst>
          </p:cNvPr>
          <p:cNvSpPr>
            <a:spLocks noGrp="1"/>
          </p:cNvSpPr>
          <p:nvPr>
            <p:ph type="title"/>
          </p:nvPr>
        </p:nvSpPr>
        <p:spPr/>
        <p:txBody>
          <a:bodyPr>
            <a:normAutofit/>
          </a:bodyPr>
          <a:lstStyle/>
          <a:p>
            <a:r>
              <a:rPr lang="en-IN" sz="3600" dirty="0">
                <a:latin typeface="ADLaM Display" panose="02010000000000000000" pitchFamily="2" charset="0"/>
                <a:ea typeface="ADLaM Display" panose="02010000000000000000" pitchFamily="2" charset="0"/>
                <a:cs typeface="ADLaM Display" panose="02010000000000000000" pitchFamily="2" charset="0"/>
              </a:rPr>
              <a:t>Email Engagement Analysis</a:t>
            </a:r>
          </a:p>
        </p:txBody>
      </p:sp>
      <p:sp>
        <p:nvSpPr>
          <p:cNvPr id="3" name="Content Placeholder 2">
            <a:extLst>
              <a:ext uri="{FF2B5EF4-FFF2-40B4-BE49-F238E27FC236}">
                <a16:creationId xmlns:a16="http://schemas.microsoft.com/office/drawing/2014/main" id="{9E0B4FEC-CE58-545E-50F6-E4278668F5E1}"/>
              </a:ext>
            </a:extLst>
          </p:cNvPr>
          <p:cNvSpPr>
            <a:spLocks noGrp="1"/>
          </p:cNvSpPr>
          <p:nvPr>
            <p:ph idx="1"/>
          </p:nvPr>
        </p:nvSpPr>
        <p:spPr>
          <a:xfrm>
            <a:off x="954741" y="2167999"/>
            <a:ext cx="3590365" cy="4351338"/>
          </a:xfrm>
        </p:spPr>
        <p:txBody>
          <a:bodyPr>
            <a:normAutofit/>
          </a:bodyPr>
          <a:lstStyle/>
          <a:p>
            <a:pPr>
              <a:lnSpc>
                <a:spcPct val="150000"/>
              </a:lnSpc>
            </a:pPr>
            <a:r>
              <a:rPr lang="en-IN" sz="1800" dirty="0">
                <a:latin typeface="Aptos" panose="020B0004020202020204" pitchFamily="34" charset="0"/>
              </a:rPr>
              <a:t>Next we saw </a:t>
            </a:r>
            <a:r>
              <a:rPr lang="en-US" sz="1800" b="0" i="0" dirty="0">
                <a:effectLst/>
                <a:latin typeface="Aptos" panose="020B0004020202020204" pitchFamily="34" charset="0"/>
              </a:rPr>
              <a:t> how users are engaging with the email service.</a:t>
            </a:r>
          </a:p>
          <a:p>
            <a:pPr>
              <a:lnSpc>
                <a:spcPct val="150000"/>
              </a:lnSpc>
            </a:pPr>
            <a:r>
              <a:rPr lang="en-US" sz="1800" dirty="0" err="1">
                <a:latin typeface="Aptos" panose="020B0004020202020204" pitchFamily="34" charset="0"/>
              </a:rPr>
              <a:t>Sent_weekly_digest</a:t>
            </a:r>
            <a:r>
              <a:rPr lang="en-US" sz="1800" dirty="0">
                <a:latin typeface="Aptos" panose="020B0004020202020204" pitchFamily="34" charset="0"/>
              </a:rPr>
              <a:t> was the user mostly </a:t>
            </a:r>
            <a:r>
              <a:rPr lang="en-US" sz="1800" b="0" i="0" dirty="0">
                <a:effectLst/>
                <a:latin typeface="Aptos" panose="020B0004020202020204" pitchFamily="34" charset="0"/>
              </a:rPr>
              <a:t>engaging with the email service with an average email engagemen</a:t>
            </a:r>
            <a:r>
              <a:rPr lang="en-US" sz="1800" dirty="0">
                <a:latin typeface="Aptos" panose="020B0004020202020204" pitchFamily="34" charset="0"/>
              </a:rPr>
              <a:t>t being 11453 approximately</a:t>
            </a:r>
            <a:r>
              <a:rPr lang="en-US" sz="1800" b="0" i="0" dirty="0">
                <a:effectLst/>
                <a:latin typeface="Aptos" panose="020B0004020202020204" pitchFamily="34" charset="0"/>
              </a:rPr>
              <a:t>.</a:t>
            </a:r>
          </a:p>
          <a:p>
            <a:pPr>
              <a:lnSpc>
                <a:spcPct val="150000"/>
              </a:lnSpc>
            </a:pPr>
            <a:endParaRPr lang="en-US" sz="1800" dirty="0">
              <a:latin typeface="Aptos" panose="020B0004020202020204" pitchFamily="34" charset="0"/>
            </a:endParaRPr>
          </a:p>
        </p:txBody>
      </p:sp>
      <p:pic>
        <p:nvPicPr>
          <p:cNvPr id="5" name="Picture 4">
            <a:extLst>
              <a:ext uri="{FF2B5EF4-FFF2-40B4-BE49-F238E27FC236}">
                <a16:creationId xmlns:a16="http://schemas.microsoft.com/office/drawing/2014/main" id="{D75FA366-3C35-7743-F65D-E02DEE0D5A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8602" y="1690688"/>
            <a:ext cx="4455198" cy="4828649"/>
          </a:xfrm>
          <a:prstGeom prst="rect">
            <a:avLst/>
          </a:prstGeom>
        </p:spPr>
      </p:pic>
    </p:spTree>
    <p:extLst>
      <p:ext uri="{BB962C8B-B14F-4D97-AF65-F5344CB8AC3E}">
        <p14:creationId xmlns:p14="http://schemas.microsoft.com/office/powerpoint/2010/main" val="1181500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FC587-26A1-5D54-F143-3E78928BAA16}"/>
              </a:ext>
            </a:extLst>
          </p:cNvPr>
          <p:cNvSpPr>
            <a:spLocks noGrp="1"/>
          </p:cNvSpPr>
          <p:nvPr>
            <p:ph type="title"/>
          </p:nvPr>
        </p:nvSpPr>
        <p:spPr/>
        <p:txBody>
          <a:bodyPr>
            <a:normAutofit/>
          </a:bodyPr>
          <a:lstStyle/>
          <a:p>
            <a:r>
              <a:rPr lang="en-IN" sz="3600" dirty="0">
                <a:latin typeface="ADLaM Display" panose="02010000000000000000" pitchFamily="2" charset="0"/>
                <a:ea typeface="ADLaM Display" panose="02010000000000000000" pitchFamily="2" charset="0"/>
                <a:cs typeface="ADLaM Display" panose="02010000000000000000" pitchFamily="2" charset="0"/>
              </a:rPr>
              <a:t>Tools Used</a:t>
            </a:r>
          </a:p>
        </p:txBody>
      </p:sp>
      <p:sp>
        <p:nvSpPr>
          <p:cNvPr id="3" name="Content Placeholder 2">
            <a:extLst>
              <a:ext uri="{FF2B5EF4-FFF2-40B4-BE49-F238E27FC236}">
                <a16:creationId xmlns:a16="http://schemas.microsoft.com/office/drawing/2014/main" id="{0844A09D-AFE5-383F-028B-DEF7EC191826}"/>
              </a:ext>
            </a:extLst>
          </p:cNvPr>
          <p:cNvSpPr>
            <a:spLocks noGrp="1"/>
          </p:cNvSpPr>
          <p:nvPr>
            <p:ph idx="1"/>
          </p:nvPr>
        </p:nvSpPr>
        <p:spPr/>
        <p:txBody>
          <a:bodyPr>
            <a:normAutofit/>
          </a:bodyPr>
          <a:lstStyle/>
          <a:p>
            <a:pPr>
              <a:lnSpc>
                <a:spcPct val="150000"/>
              </a:lnSpc>
            </a:pPr>
            <a:r>
              <a:rPr lang="en-IN" sz="2400" dirty="0">
                <a:latin typeface="Aptos Display" panose="020B0004020202020204" pitchFamily="34" charset="0"/>
              </a:rPr>
              <a:t>The tools that I used to do this analysis is SQL(Structures Query Language) and the software used is MySQL Workbench. I chose to do this project in this software because of the ease by which we can handle and </a:t>
            </a:r>
            <a:r>
              <a:rPr lang="en-IN" sz="2400" dirty="0" err="1">
                <a:latin typeface="Aptos Display" panose="020B0004020202020204" pitchFamily="34" charset="0"/>
              </a:rPr>
              <a:t>analyze</a:t>
            </a:r>
            <a:r>
              <a:rPr lang="en-IN" sz="2400" dirty="0">
                <a:latin typeface="Aptos Display" panose="020B0004020202020204" pitchFamily="34" charset="0"/>
              </a:rPr>
              <a:t> the data here is very good. SQL is very helpful when we work on relational databases which was one of the reasons why I chose them for the project. SQL enables us to make insights on the past data.</a:t>
            </a:r>
          </a:p>
          <a:p>
            <a:endParaRPr lang="en-IN" dirty="0"/>
          </a:p>
        </p:txBody>
      </p:sp>
    </p:spTree>
    <p:extLst>
      <p:ext uri="{BB962C8B-B14F-4D97-AF65-F5344CB8AC3E}">
        <p14:creationId xmlns:p14="http://schemas.microsoft.com/office/powerpoint/2010/main" val="33147400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B3FAD-D842-85ED-FED3-2B83B8D99140}"/>
              </a:ext>
            </a:extLst>
          </p:cNvPr>
          <p:cNvSpPr>
            <a:spLocks noGrp="1"/>
          </p:cNvSpPr>
          <p:nvPr>
            <p:ph type="title"/>
          </p:nvPr>
        </p:nvSpPr>
        <p:spPr/>
        <p:txBody>
          <a:bodyPr>
            <a:normAutofit/>
          </a:bodyPr>
          <a:lstStyle/>
          <a:p>
            <a:r>
              <a:rPr lang="en-IN" sz="3600" dirty="0">
                <a:latin typeface="ADLaM Display" panose="02010000000000000000" pitchFamily="2" charset="0"/>
                <a:ea typeface="ADLaM Display" panose="02010000000000000000" pitchFamily="2" charset="0"/>
                <a:cs typeface="ADLaM Display" panose="02010000000000000000" pitchFamily="2" charset="0"/>
              </a:rPr>
              <a:t>Insights and Results</a:t>
            </a:r>
          </a:p>
        </p:txBody>
      </p:sp>
      <p:sp>
        <p:nvSpPr>
          <p:cNvPr id="3" name="Content Placeholder 2">
            <a:extLst>
              <a:ext uri="{FF2B5EF4-FFF2-40B4-BE49-F238E27FC236}">
                <a16:creationId xmlns:a16="http://schemas.microsoft.com/office/drawing/2014/main" id="{D4F6067F-E324-4AF8-A4AE-F28A1D078117}"/>
              </a:ext>
            </a:extLst>
          </p:cNvPr>
          <p:cNvSpPr>
            <a:spLocks noGrp="1"/>
          </p:cNvSpPr>
          <p:nvPr>
            <p:ph idx="1"/>
          </p:nvPr>
        </p:nvSpPr>
        <p:spPr/>
        <p:txBody>
          <a:bodyPr>
            <a:normAutofit fontScale="92500" lnSpcReduction="20000"/>
          </a:bodyPr>
          <a:lstStyle/>
          <a:p>
            <a:pPr>
              <a:lnSpc>
                <a:spcPct val="150000"/>
              </a:lnSpc>
            </a:pPr>
            <a:r>
              <a:rPr lang="en-IN" sz="2400" dirty="0">
                <a:latin typeface="Aptos" panose="020B0004020202020204" pitchFamily="34" charset="0"/>
              </a:rPr>
              <a:t>Working on the Case study 1 we gained some insights on the data.</a:t>
            </a:r>
          </a:p>
          <a:p>
            <a:pPr>
              <a:lnSpc>
                <a:spcPct val="150000"/>
              </a:lnSpc>
            </a:pPr>
            <a:r>
              <a:rPr lang="en-US" sz="2400" dirty="0">
                <a:latin typeface="Aptos" panose="020B0004020202020204" pitchFamily="34" charset="0"/>
              </a:rPr>
              <a:t>Maximum jobs were reviewed on 28 November 2020.</a:t>
            </a:r>
          </a:p>
          <a:p>
            <a:pPr>
              <a:lnSpc>
                <a:spcPct val="150000"/>
              </a:lnSpc>
            </a:pPr>
            <a:r>
              <a:rPr lang="en-US" sz="2400" b="0" i="0" dirty="0">
                <a:effectLst/>
                <a:latin typeface="Aptos" panose="020B0004020202020204" pitchFamily="34" charset="0"/>
              </a:rPr>
              <a:t>7-day rolling average for throughput is </a:t>
            </a:r>
            <a:r>
              <a:rPr lang="en-US" sz="2400" b="0" i="0" dirty="0" err="1">
                <a:effectLst/>
                <a:latin typeface="Aptos" panose="020B0004020202020204" pitchFamily="34" charset="0"/>
              </a:rPr>
              <a:t>prefered</a:t>
            </a:r>
            <a:r>
              <a:rPr lang="en-US" sz="2400" b="0" i="0" dirty="0">
                <a:effectLst/>
                <a:latin typeface="Aptos" panose="020B0004020202020204" pitchFamily="34" charset="0"/>
              </a:rPr>
              <a:t> over daily metric </a:t>
            </a:r>
            <a:r>
              <a:rPr lang="en-US" sz="2400" b="0" i="0" dirty="0">
                <a:solidFill>
                  <a:srgbClr val="111111"/>
                </a:solidFill>
                <a:effectLst/>
                <a:latin typeface="-apple-system"/>
              </a:rPr>
              <a:t>because 7-day rolling average smooths out the fluctuations in the data and provides a more accurate representation of the overall trend</a:t>
            </a:r>
            <a:r>
              <a:rPr lang="en-US" sz="2400" b="0" i="0" dirty="0">
                <a:effectLst/>
                <a:latin typeface="Aptos" panose="020B0004020202020204" pitchFamily="34" charset="0"/>
              </a:rPr>
              <a:t>.</a:t>
            </a:r>
          </a:p>
          <a:p>
            <a:pPr>
              <a:lnSpc>
                <a:spcPct val="150000"/>
              </a:lnSpc>
            </a:pPr>
            <a:r>
              <a:rPr lang="en-US" sz="2400" dirty="0">
                <a:latin typeface="Aptos" panose="020B0004020202020204" pitchFamily="34" charset="0"/>
              </a:rPr>
              <a:t>Persian Language has highest percentage (37.5%) in the last 30 days in comparison to other languages having 12.5%.</a:t>
            </a:r>
          </a:p>
          <a:p>
            <a:pPr>
              <a:lnSpc>
                <a:spcPct val="150000"/>
              </a:lnSpc>
            </a:pPr>
            <a:r>
              <a:rPr lang="en-US" sz="2400" dirty="0">
                <a:latin typeface="Aptos" panose="020B0004020202020204" pitchFamily="34" charset="0"/>
              </a:rPr>
              <a:t>The actor id 1003 had two rows and was the only duplicate column.</a:t>
            </a:r>
          </a:p>
          <a:p>
            <a:pPr>
              <a:lnSpc>
                <a:spcPct val="150000"/>
              </a:lnSpc>
            </a:pPr>
            <a:endParaRPr lang="en-US" sz="2400" dirty="0">
              <a:latin typeface="Aptos" panose="020B0004020202020204" pitchFamily="34" charset="0"/>
            </a:endParaRPr>
          </a:p>
          <a:p>
            <a:pPr>
              <a:lnSpc>
                <a:spcPct val="150000"/>
              </a:lnSpc>
            </a:pPr>
            <a:endParaRPr lang="en-US" sz="2400" dirty="0">
              <a:latin typeface="Aptos" panose="020B0004020202020204" pitchFamily="34" charset="0"/>
            </a:endParaRPr>
          </a:p>
          <a:p>
            <a:pPr>
              <a:lnSpc>
                <a:spcPct val="150000"/>
              </a:lnSpc>
            </a:pPr>
            <a:endParaRPr lang="en-US" sz="2400" b="0" i="0" dirty="0">
              <a:effectLst/>
              <a:latin typeface="Aptos" panose="020B0004020202020204" pitchFamily="34" charset="0"/>
            </a:endParaRPr>
          </a:p>
          <a:p>
            <a:pPr>
              <a:lnSpc>
                <a:spcPct val="150000"/>
              </a:lnSpc>
            </a:pPr>
            <a:endParaRPr lang="en-US" sz="2400" b="0" i="0" dirty="0">
              <a:effectLst/>
              <a:latin typeface="Aptos" panose="020B0004020202020204" pitchFamily="34" charset="0"/>
            </a:endParaRPr>
          </a:p>
          <a:p>
            <a:pPr>
              <a:lnSpc>
                <a:spcPct val="150000"/>
              </a:lnSpc>
            </a:pPr>
            <a:endParaRPr lang="en-US" sz="2400" dirty="0">
              <a:latin typeface="Aptos" panose="020B0004020202020204" pitchFamily="34" charset="0"/>
            </a:endParaRPr>
          </a:p>
          <a:p>
            <a:pPr>
              <a:lnSpc>
                <a:spcPct val="150000"/>
              </a:lnSpc>
            </a:pPr>
            <a:endParaRPr lang="en-IN" sz="2400" dirty="0">
              <a:latin typeface="Aptos" panose="020B0004020202020204" pitchFamily="34" charset="0"/>
            </a:endParaRPr>
          </a:p>
        </p:txBody>
      </p:sp>
    </p:spTree>
    <p:extLst>
      <p:ext uri="{BB962C8B-B14F-4D97-AF65-F5344CB8AC3E}">
        <p14:creationId xmlns:p14="http://schemas.microsoft.com/office/powerpoint/2010/main" val="21757762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0C667-8309-9528-5D1E-8D5BCA268520}"/>
              </a:ext>
            </a:extLst>
          </p:cNvPr>
          <p:cNvSpPr>
            <a:spLocks noGrp="1"/>
          </p:cNvSpPr>
          <p:nvPr>
            <p:ph type="title"/>
          </p:nvPr>
        </p:nvSpPr>
        <p:spPr/>
        <p:txBody>
          <a:bodyPr>
            <a:normAutofit/>
          </a:bodyPr>
          <a:lstStyle/>
          <a:p>
            <a:r>
              <a:rPr lang="en-IN" sz="3600" dirty="0">
                <a:latin typeface="ADLaM Display" panose="02010000000000000000" pitchFamily="2" charset="0"/>
                <a:ea typeface="ADLaM Display" panose="02010000000000000000" pitchFamily="2" charset="0"/>
                <a:cs typeface="ADLaM Display" panose="02010000000000000000" pitchFamily="2" charset="0"/>
              </a:rPr>
              <a:t>Insights and Results</a:t>
            </a:r>
            <a:endParaRPr lang="en-IN" sz="3600" dirty="0"/>
          </a:p>
        </p:txBody>
      </p:sp>
      <p:sp>
        <p:nvSpPr>
          <p:cNvPr id="3" name="Content Placeholder 2">
            <a:extLst>
              <a:ext uri="{FF2B5EF4-FFF2-40B4-BE49-F238E27FC236}">
                <a16:creationId xmlns:a16="http://schemas.microsoft.com/office/drawing/2014/main" id="{3C6D2036-3B84-5B4F-F239-EC3DC13BF84F}"/>
              </a:ext>
            </a:extLst>
          </p:cNvPr>
          <p:cNvSpPr>
            <a:spLocks noGrp="1"/>
          </p:cNvSpPr>
          <p:nvPr>
            <p:ph idx="1"/>
          </p:nvPr>
        </p:nvSpPr>
        <p:spPr/>
        <p:txBody>
          <a:bodyPr>
            <a:normAutofit/>
          </a:bodyPr>
          <a:lstStyle/>
          <a:p>
            <a:pPr>
              <a:lnSpc>
                <a:spcPct val="150000"/>
              </a:lnSpc>
            </a:pPr>
            <a:r>
              <a:rPr lang="en-US" sz="2000" dirty="0">
                <a:latin typeface="Aptos" panose="020B0004020202020204" pitchFamily="34" charset="0"/>
              </a:rPr>
              <a:t>Next we worked on the Case study 2.</a:t>
            </a:r>
          </a:p>
          <a:p>
            <a:pPr>
              <a:lnSpc>
                <a:spcPct val="150000"/>
              </a:lnSpc>
            </a:pPr>
            <a:r>
              <a:rPr lang="en-US" sz="2000" dirty="0">
                <a:latin typeface="Aptos" panose="020B0004020202020204" pitchFamily="34" charset="0"/>
              </a:rPr>
              <a:t>Friday had the highest involvement when we found the weekly user engagement.</a:t>
            </a:r>
          </a:p>
          <a:p>
            <a:pPr>
              <a:lnSpc>
                <a:spcPct val="150000"/>
              </a:lnSpc>
            </a:pPr>
            <a:r>
              <a:rPr lang="en-US" sz="2000" dirty="0">
                <a:latin typeface="Aptos" panose="020B0004020202020204" pitchFamily="34" charset="0"/>
              </a:rPr>
              <a:t>December has the highest active user in 2013 but in 2014 August had the highest active users.</a:t>
            </a:r>
          </a:p>
          <a:p>
            <a:pPr>
              <a:lnSpc>
                <a:spcPct val="150000"/>
              </a:lnSpc>
            </a:pPr>
            <a:r>
              <a:rPr lang="en-US" sz="2000" dirty="0">
                <a:latin typeface="Aptos" panose="020B0004020202020204" pitchFamily="34" charset="0"/>
              </a:rPr>
              <a:t>The highest user activeness was the device </a:t>
            </a:r>
            <a:r>
              <a:rPr lang="en-US" sz="2000" dirty="0" err="1">
                <a:latin typeface="Aptos" panose="020B0004020202020204" pitchFamily="34" charset="0"/>
              </a:rPr>
              <a:t>device</a:t>
            </a:r>
            <a:r>
              <a:rPr lang="en-US" sz="2000" dirty="0">
                <a:latin typeface="Aptos" panose="020B0004020202020204" pitchFamily="34" charset="0"/>
              </a:rPr>
              <a:t> </a:t>
            </a:r>
            <a:r>
              <a:rPr lang="en-US" sz="2000" dirty="0" err="1">
                <a:latin typeface="Aptos" panose="020B0004020202020204" pitchFamily="34" charset="0"/>
              </a:rPr>
              <a:t>macbook</a:t>
            </a:r>
            <a:r>
              <a:rPr lang="en-US" sz="2000" dirty="0">
                <a:latin typeface="Aptos" panose="020B0004020202020204" pitchFamily="34" charset="0"/>
              </a:rPr>
              <a:t> pro.</a:t>
            </a:r>
          </a:p>
          <a:p>
            <a:pPr>
              <a:lnSpc>
                <a:spcPct val="150000"/>
              </a:lnSpc>
            </a:pPr>
            <a:r>
              <a:rPr lang="en-US" sz="2000" dirty="0" err="1">
                <a:latin typeface="Aptos" panose="020B0004020202020204" pitchFamily="34" charset="0"/>
              </a:rPr>
              <a:t>Sent_weekly_digest</a:t>
            </a:r>
            <a:r>
              <a:rPr lang="en-US" sz="2000" dirty="0">
                <a:latin typeface="Aptos" panose="020B0004020202020204" pitchFamily="34" charset="0"/>
              </a:rPr>
              <a:t> was the user mostly </a:t>
            </a:r>
            <a:r>
              <a:rPr lang="en-US" sz="2000" b="0" i="0" dirty="0">
                <a:effectLst/>
                <a:latin typeface="Aptos" panose="020B0004020202020204" pitchFamily="34" charset="0"/>
              </a:rPr>
              <a:t>engaging with the email service.</a:t>
            </a:r>
          </a:p>
          <a:p>
            <a:pPr>
              <a:lnSpc>
                <a:spcPct val="150000"/>
              </a:lnSpc>
            </a:pPr>
            <a:endParaRPr lang="en-US" sz="2000" dirty="0">
              <a:latin typeface="Aptos" panose="020B0004020202020204" pitchFamily="34" charset="0"/>
            </a:endParaRPr>
          </a:p>
          <a:p>
            <a:pPr>
              <a:lnSpc>
                <a:spcPct val="150000"/>
              </a:lnSpc>
            </a:pPr>
            <a:endParaRPr lang="en-US" sz="2400" dirty="0">
              <a:latin typeface="Aptos" panose="020B0004020202020204" pitchFamily="34" charset="0"/>
            </a:endParaRPr>
          </a:p>
          <a:p>
            <a:pPr>
              <a:lnSpc>
                <a:spcPct val="150000"/>
              </a:lnSpc>
            </a:pPr>
            <a:endParaRPr lang="en-US" sz="2400" dirty="0">
              <a:latin typeface="Aptos" panose="020B0004020202020204" pitchFamily="34" charset="0"/>
            </a:endParaRPr>
          </a:p>
          <a:p>
            <a:pPr>
              <a:lnSpc>
                <a:spcPct val="150000"/>
              </a:lnSpc>
            </a:pPr>
            <a:endParaRPr lang="en-US" sz="2400" dirty="0">
              <a:latin typeface="Aptos" panose="020B0004020202020204" pitchFamily="34" charset="0"/>
            </a:endParaRPr>
          </a:p>
          <a:p>
            <a:pPr>
              <a:lnSpc>
                <a:spcPct val="150000"/>
              </a:lnSpc>
            </a:pPr>
            <a:endParaRPr lang="en-US" sz="2400" dirty="0">
              <a:latin typeface="Aptos" panose="020B0004020202020204" pitchFamily="34" charset="0"/>
            </a:endParaRPr>
          </a:p>
          <a:p>
            <a:endParaRPr lang="en-US" sz="2800" dirty="0">
              <a:latin typeface="Aptos" panose="020B0004020202020204" pitchFamily="34" charset="0"/>
            </a:endParaRPr>
          </a:p>
          <a:p>
            <a:endParaRPr lang="en-IN" dirty="0"/>
          </a:p>
        </p:txBody>
      </p:sp>
    </p:spTree>
    <p:extLst>
      <p:ext uri="{BB962C8B-B14F-4D97-AF65-F5344CB8AC3E}">
        <p14:creationId xmlns:p14="http://schemas.microsoft.com/office/powerpoint/2010/main" val="18137193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6E94F-284C-3B52-56E9-5BB70DBE0C29}"/>
              </a:ext>
            </a:extLst>
          </p:cNvPr>
          <p:cNvSpPr>
            <a:spLocks noGrp="1"/>
          </p:cNvSpPr>
          <p:nvPr>
            <p:ph type="title"/>
          </p:nvPr>
        </p:nvSpPr>
        <p:spPr>
          <a:xfrm>
            <a:off x="838200" y="2660090"/>
            <a:ext cx="10515600" cy="1325563"/>
          </a:xfrm>
        </p:spPr>
        <p:txBody>
          <a:bodyPr>
            <a:normAutofit/>
          </a:bodyPr>
          <a:lstStyle/>
          <a:p>
            <a:pPr algn="ctr"/>
            <a:r>
              <a:rPr lang="en-IN" sz="4000" dirty="0">
                <a:latin typeface="ADLaM Display" panose="02010000000000000000" pitchFamily="2" charset="0"/>
                <a:ea typeface="ADLaM Display" panose="02010000000000000000" pitchFamily="2" charset="0"/>
                <a:cs typeface="ADLaM Display" panose="02010000000000000000" pitchFamily="2" charset="0"/>
              </a:rPr>
              <a:t>Thank You</a:t>
            </a:r>
          </a:p>
        </p:txBody>
      </p:sp>
    </p:spTree>
    <p:extLst>
      <p:ext uri="{BB962C8B-B14F-4D97-AF65-F5344CB8AC3E}">
        <p14:creationId xmlns:p14="http://schemas.microsoft.com/office/powerpoint/2010/main" val="1255274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2CC9F-5585-DC4C-2B8D-6B2BDCE4C0C0}"/>
              </a:ext>
            </a:extLst>
          </p:cNvPr>
          <p:cNvSpPr>
            <a:spLocks noGrp="1"/>
          </p:cNvSpPr>
          <p:nvPr>
            <p:ph type="title"/>
          </p:nvPr>
        </p:nvSpPr>
        <p:spPr/>
        <p:txBody>
          <a:bodyPr>
            <a:normAutofit/>
          </a:bodyPr>
          <a:lstStyle/>
          <a:p>
            <a:r>
              <a:rPr lang="en-IN" sz="4000" dirty="0">
                <a:latin typeface="ADLaM Display" panose="02010000000000000000" pitchFamily="2" charset="0"/>
                <a:ea typeface="ADLaM Display" panose="02010000000000000000" pitchFamily="2" charset="0"/>
                <a:cs typeface="ADLaM Display" panose="02010000000000000000" pitchFamily="2" charset="0"/>
              </a:rPr>
              <a:t>PROJECT DESCRIPTION</a:t>
            </a:r>
            <a:endParaRPr lang="en-IN" sz="4000" dirty="0"/>
          </a:p>
        </p:txBody>
      </p:sp>
      <p:sp>
        <p:nvSpPr>
          <p:cNvPr id="3" name="Content Placeholder 2">
            <a:extLst>
              <a:ext uri="{FF2B5EF4-FFF2-40B4-BE49-F238E27FC236}">
                <a16:creationId xmlns:a16="http://schemas.microsoft.com/office/drawing/2014/main" id="{602CA577-430A-ED32-3063-5A833E94264C}"/>
              </a:ext>
            </a:extLst>
          </p:cNvPr>
          <p:cNvSpPr>
            <a:spLocks noGrp="1"/>
          </p:cNvSpPr>
          <p:nvPr>
            <p:ph idx="1"/>
          </p:nvPr>
        </p:nvSpPr>
        <p:spPr/>
        <p:txBody>
          <a:bodyPr>
            <a:normAutofit/>
          </a:bodyPr>
          <a:lstStyle/>
          <a:p>
            <a:pPr>
              <a:lnSpc>
                <a:spcPct val="150000"/>
              </a:lnSpc>
            </a:pPr>
            <a:r>
              <a:rPr lang="en-US" sz="2000" b="0" i="0" dirty="0">
                <a:effectLst/>
                <a:latin typeface="Aptos" panose="020B0004020202020204" pitchFamily="34" charset="0"/>
              </a:rPr>
              <a:t>In this project our key aspect of Operational Analytics is investigating metric spikes</a:t>
            </a:r>
            <a:r>
              <a:rPr lang="en-US" sz="2000" b="0" i="0" dirty="0">
                <a:solidFill>
                  <a:srgbClr val="8492A6"/>
                </a:solidFill>
                <a:effectLst/>
                <a:latin typeface="Manrope"/>
              </a:rPr>
              <a:t>. </a:t>
            </a:r>
            <a:r>
              <a:rPr lang="en-US" sz="2000" b="0" i="0" dirty="0">
                <a:effectLst/>
                <a:latin typeface="Aptos" panose="020B0004020202020204" pitchFamily="34" charset="0"/>
              </a:rPr>
              <a:t>Operational Analytics is a crucial process that involves analyzing a company's end-to-end operations. This analysis helps identify areas for improvement within the company.  In this project, I have used SQL and MySQL Workbench as a tool to derive insights from this data to answer questions posed by different departments within the company. We have segmented the analysis in two parts – Case study 1 and Case Study 2. </a:t>
            </a:r>
            <a:r>
              <a:rPr lang="en-US" sz="2000" b="0" i="0" dirty="0">
                <a:effectLst/>
                <a:latin typeface="Aptos Display" panose="020B0004020202020204" pitchFamily="34" charset="0"/>
              </a:rPr>
              <a:t>The questions posed by the team and the insights are as follows for the respective Case studies</a:t>
            </a:r>
            <a:r>
              <a:rPr lang="en-US" sz="2400" b="0" i="0" dirty="0">
                <a:effectLst/>
                <a:latin typeface="Aptos Display" panose="020B0004020202020204" pitchFamily="34" charset="0"/>
              </a:rPr>
              <a:t>.</a:t>
            </a:r>
            <a:endParaRPr lang="en-US" sz="2400" dirty="0">
              <a:latin typeface="Aptos Display" panose="020B0004020202020204" pitchFamily="34" charset="0"/>
            </a:endParaRPr>
          </a:p>
          <a:p>
            <a:pPr>
              <a:lnSpc>
                <a:spcPct val="150000"/>
              </a:lnSpc>
            </a:pPr>
            <a:endParaRPr lang="en-IN" sz="2000" dirty="0">
              <a:latin typeface="Aptos" panose="020B0004020202020204" pitchFamily="34" charset="0"/>
            </a:endParaRPr>
          </a:p>
        </p:txBody>
      </p:sp>
    </p:spTree>
    <p:extLst>
      <p:ext uri="{BB962C8B-B14F-4D97-AF65-F5344CB8AC3E}">
        <p14:creationId xmlns:p14="http://schemas.microsoft.com/office/powerpoint/2010/main" val="838910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B42DB-CB61-651C-D373-62B941C343F5}"/>
              </a:ext>
            </a:extLst>
          </p:cNvPr>
          <p:cNvSpPr>
            <a:spLocks noGrp="1"/>
          </p:cNvSpPr>
          <p:nvPr>
            <p:ph type="title"/>
          </p:nvPr>
        </p:nvSpPr>
        <p:spPr/>
        <p:txBody>
          <a:bodyPr>
            <a:normAutofit/>
          </a:bodyPr>
          <a:lstStyle/>
          <a:p>
            <a:r>
              <a:rPr lang="en-US" sz="2800" i="0" dirty="0">
                <a:solidFill>
                  <a:srgbClr val="3C4858"/>
                </a:solidFill>
                <a:effectLst/>
                <a:latin typeface="ADLaM Display" panose="02010000000000000000" pitchFamily="2" charset="0"/>
                <a:ea typeface="ADLaM Display" panose="02010000000000000000" pitchFamily="2" charset="0"/>
                <a:cs typeface="ADLaM Display" panose="02010000000000000000" pitchFamily="2" charset="0"/>
              </a:rPr>
              <a:t>Case Study 1: Job Data Analysis </a:t>
            </a:r>
            <a:endParaRPr lang="en-IN" sz="2800" dirty="0">
              <a:latin typeface="Arial Narrow" panose="020B0606020202030204" pitchFamily="34" charset="0"/>
              <a:ea typeface="ADLaM Display" panose="02010000000000000000" pitchFamily="2" charset="0"/>
              <a:cs typeface="ADLaM Display" panose="02010000000000000000" pitchFamily="2" charset="0"/>
            </a:endParaRPr>
          </a:p>
        </p:txBody>
      </p:sp>
      <p:sp>
        <p:nvSpPr>
          <p:cNvPr id="3" name="Content Placeholder 2">
            <a:extLst>
              <a:ext uri="{FF2B5EF4-FFF2-40B4-BE49-F238E27FC236}">
                <a16:creationId xmlns:a16="http://schemas.microsoft.com/office/drawing/2014/main" id="{5A5DFD82-A67C-0166-C92A-2C61C027404E}"/>
              </a:ext>
            </a:extLst>
          </p:cNvPr>
          <p:cNvSpPr>
            <a:spLocks noGrp="1"/>
          </p:cNvSpPr>
          <p:nvPr>
            <p:ph idx="1"/>
          </p:nvPr>
        </p:nvSpPr>
        <p:spPr/>
        <p:txBody>
          <a:bodyPr>
            <a:normAutofit/>
          </a:bodyPr>
          <a:lstStyle/>
          <a:p>
            <a:pPr marL="0" indent="0">
              <a:lnSpc>
                <a:spcPct val="150000"/>
              </a:lnSpc>
              <a:buNone/>
            </a:pPr>
            <a:r>
              <a:rPr lang="en-IN" sz="2000" dirty="0">
                <a:latin typeface="Aptos" panose="020B0004020202020204" pitchFamily="34" charset="0"/>
              </a:rPr>
              <a:t>In this segment our focus is only one table </a:t>
            </a:r>
            <a:r>
              <a:rPr lang="en-IN" sz="2000" dirty="0" err="1">
                <a:latin typeface="Aptos" panose="020B0004020202020204" pitchFamily="34" charset="0"/>
              </a:rPr>
              <a:t>job_data</a:t>
            </a:r>
            <a:r>
              <a:rPr lang="en-IN" sz="2000" dirty="0">
                <a:latin typeface="Aptos" panose="020B0004020202020204" pitchFamily="34" charset="0"/>
              </a:rPr>
              <a:t>. We first started by </a:t>
            </a:r>
            <a:r>
              <a:rPr lang="en-US" sz="2000" b="0" i="0" dirty="0">
                <a:effectLst/>
                <a:latin typeface="Aptos" panose="020B0004020202020204" pitchFamily="34" charset="0"/>
              </a:rPr>
              <a:t>creating a database for the project and then created the necessary table </a:t>
            </a:r>
            <a:r>
              <a:rPr lang="en-US" sz="2000" b="0" i="0" dirty="0" err="1">
                <a:effectLst/>
                <a:latin typeface="Aptos" panose="020B0004020202020204" pitchFamily="34" charset="0"/>
              </a:rPr>
              <a:t>job_data</a:t>
            </a:r>
            <a:r>
              <a:rPr lang="en-US" sz="2000" b="0" i="0" dirty="0">
                <a:effectLst/>
                <a:latin typeface="Aptos" panose="020B0004020202020204" pitchFamily="34" charset="0"/>
              </a:rPr>
              <a:t> using the provided table structures</a:t>
            </a:r>
            <a:r>
              <a:rPr lang="en-IN" sz="2000" dirty="0">
                <a:latin typeface="Aptos" panose="020B0004020202020204" pitchFamily="34" charset="0"/>
              </a:rPr>
              <a:t>. Here we had to derive insights for questions like – </a:t>
            </a:r>
          </a:p>
          <a:p>
            <a:pPr>
              <a:lnSpc>
                <a:spcPct val="150000"/>
              </a:lnSpc>
            </a:pPr>
            <a:r>
              <a:rPr lang="en-IN" sz="2000" dirty="0">
                <a:latin typeface="Aptos" panose="020B0004020202020204" pitchFamily="34" charset="0"/>
              </a:rPr>
              <a:t>Jobs reviewed overtime </a:t>
            </a:r>
          </a:p>
          <a:p>
            <a:pPr>
              <a:lnSpc>
                <a:spcPct val="150000"/>
              </a:lnSpc>
            </a:pPr>
            <a:r>
              <a:rPr lang="en-IN" sz="2000" dirty="0">
                <a:latin typeface="Aptos" panose="020B0004020202020204" pitchFamily="34" charset="0"/>
              </a:rPr>
              <a:t>Throughput Analysis</a:t>
            </a:r>
          </a:p>
          <a:p>
            <a:pPr>
              <a:lnSpc>
                <a:spcPct val="150000"/>
              </a:lnSpc>
            </a:pPr>
            <a:r>
              <a:rPr lang="en-IN" sz="2000" dirty="0">
                <a:latin typeface="Aptos" panose="020B0004020202020204" pitchFamily="34" charset="0"/>
              </a:rPr>
              <a:t>Language Share Analysis</a:t>
            </a:r>
          </a:p>
          <a:p>
            <a:pPr>
              <a:lnSpc>
                <a:spcPct val="150000"/>
              </a:lnSpc>
            </a:pPr>
            <a:r>
              <a:rPr lang="en-IN" sz="2000" dirty="0">
                <a:latin typeface="Aptos" panose="020B0004020202020204" pitchFamily="34" charset="0"/>
              </a:rPr>
              <a:t>Duplicate Rows Detection</a:t>
            </a:r>
          </a:p>
          <a:p>
            <a:endParaRPr lang="en-IN" dirty="0"/>
          </a:p>
        </p:txBody>
      </p:sp>
    </p:spTree>
    <p:extLst>
      <p:ext uri="{BB962C8B-B14F-4D97-AF65-F5344CB8AC3E}">
        <p14:creationId xmlns:p14="http://schemas.microsoft.com/office/powerpoint/2010/main" val="3002798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52087-0900-CAAB-EB79-443C15AF8CB8}"/>
              </a:ext>
            </a:extLst>
          </p:cNvPr>
          <p:cNvSpPr>
            <a:spLocks noGrp="1"/>
          </p:cNvSpPr>
          <p:nvPr>
            <p:ph type="title"/>
          </p:nvPr>
        </p:nvSpPr>
        <p:spPr/>
        <p:txBody>
          <a:bodyPr/>
          <a:lstStyle/>
          <a:p>
            <a:r>
              <a:rPr lang="en-IN" sz="3600" dirty="0">
                <a:latin typeface="ADLaM Display" panose="02010000000000000000" pitchFamily="2" charset="0"/>
                <a:ea typeface="ADLaM Display" panose="02010000000000000000" pitchFamily="2" charset="0"/>
                <a:cs typeface="ADLaM Display" panose="02010000000000000000" pitchFamily="2" charset="0"/>
              </a:rPr>
              <a:t>Jobs reviewed overtime </a:t>
            </a:r>
            <a:endParaRPr lang="en-IN" dirty="0"/>
          </a:p>
        </p:txBody>
      </p:sp>
      <p:sp>
        <p:nvSpPr>
          <p:cNvPr id="7" name="Content Placeholder 6">
            <a:extLst>
              <a:ext uri="{FF2B5EF4-FFF2-40B4-BE49-F238E27FC236}">
                <a16:creationId xmlns:a16="http://schemas.microsoft.com/office/drawing/2014/main" id="{D6F39E27-96EC-72BC-A2FF-78F3B419ED0A}"/>
              </a:ext>
            </a:extLst>
          </p:cNvPr>
          <p:cNvSpPr>
            <a:spLocks noGrp="1"/>
          </p:cNvSpPr>
          <p:nvPr>
            <p:ph idx="1"/>
          </p:nvPr>
        </p:nvSpPr>
        <p:spPr>
          <a:xfrm>
            <a:off x="838201" y="1825625"/>
            <a:ext cx="4110317" cy="4351338"/>
          </a:xfrm>
        </p:spPr>
        <p:txBody>
          <a:bodyPr>
            <a:normAutofit/>
          </a:bodyPr>
          <a:lstStyle/>
          <a:p>
            <a:pPr>
              <a:lnSpc>
                <a:spcPct val="150000"/>
              </a:lnSpc>
            </a:pPr>
            <a:r>
              <a:rPr lang="en-US" sz="1800" dirty="0">
                <a:latin typeface="Manrope"/>
              </a:rPr>
              <a:t>Then we have</a:t>
            </a:r>
            <a:r>
              <a:rPr lang="en-US" sz="1800" b="0" i="0" dirty="0">
                <a:effectLst/>
                <a:latin typeface="Aptos" panose="020B0004020202020204" pitchFamily="34" charset="0"/>
              </a:rPr>
              <a:t> found the number of jobs reviewed per hour for each day in November 2020.</a:t>
            </a:r>
          </a:p>
          <a:p>
            <a:pPr>
              <a:lnSpc>
                <a:spcPct val="150000"/>
              </a:lnSpc>
            </a:pPr>
            <a:r>
              <a:rPr lang="en-US" sz="1800" dirty="0">
                <a:latin typeface="Aptos" panose="020B0004020202020204" pitchFamily="34" charset="0"/>
              </a:rPr>
              <a:t>Maximum jobs were reviewed on 28 November 2020.</a:t>
            </a:r>
          </a:p>
          <a:p>
            <a:pPr>
              <a:lnSpc>
                <a:spcPct val="150000"/>
              </a:lnSpc>
            </a:pPr>
            <a:r>
              <a:rPr lang="en-US" sz="1800" dirty="0">
                <a:latin typeface="Aptos" panose="020B0004020202020204" pitchFamily="34" charset="0"/>
              </a:rPr>
              <a:t>Minimum jobs were reviewed on 26 November 2020 with 29 and 30 November having similar number of jobs reviewed per hour.</a:t>
            </a:r>
            <a:endParaRPr lang="en-IN" sz="1800" dirty="0">
              <a:latin typeface="Aptos" panose="020B0004020202020204" pitchFamily="34" charset="0"/>
            </a:endParaRPr>
          </a:p>
        </p:txBody>
      </p:sp>
      <p:pic>
        <p:nvPicPr>
          <p:cNvPr id="13" name="Content Placeholder 11">
            <a:extLst>
              <a:ext uri="{FF2B5EF4-FFF2-40B4-BE49-F238E27FC236}">
                <a16:creationId xmlns:a16="http://schemas.microsoft.com/office/drawing/2014/main" id="{E4B69480-A225-54B2-4F12-FF36D5D0DF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4636" y="2006600"/>
            <a:ext cx="5513294" cy="4486275"/>
          </a:xfrm>
          <a:prstGeom prst="rect">
            <a:avLst/>
          </a:prstGeom>
        </p:spPr>
      </p:pic>
    </p:spTree>
    <p:extLst>
      <p:ext uri="{BB962C8B-B14F-4D97-AF65-F5344CB8AC3E}">
        <p14:creationId xmlns:p14="http://schemas.microsoft.com/office/powerpoint/2010/main" val="2849631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A9E7C-BD80-320E-51EA-73C12A45B5F6}"/>
              </a:ext>
            </a:extLst>
          </p:cNvPr>
          <p:cNvSpPr>
            <a:spLocks noGrp="1"/>
          </p:cNvSpPr>
          <p:nvPr>
            <p:ph type="title"/>
          </p:nvPr>
        </p:nvSpPr>
        <p:spPr/>
        <p:txBody>
          <a:bodyPr/>
          <a:lstStyle/>
          <a:p>
            <a:r>
              <a:rPr lang="en-IN" sz="3600" dirty="0">
                <a:latin typeface="ADLaM Display" panose="02010000000000000000" pitchFamily="2" charset="0"/>
                <a:ea typeface="ADLaM Display" panose="02010000000000000000" pitchFamily="2" charset="0"/>
                <a:cs typeface="ADLaM Display" panose="02010000000000000000" pitchFamily="2" charset="0"/>
              </a:rPr>
              <a:t>Throughput Analysis</a:t>
            </a:r>
            <a:endParaRPr lang="en-IN" dirty="0"/>
          </a:p>
        </p:txBody>
      </p:sp>
      <p:sp>
        <p:nvSpPr>
          <p:cNvPr id="3" name="Content Placeholder 2">
            <a:extLst>
              <a:ext uri="{FF2B5EF4-FFF2-40B4-BE49-F238E27FC236}">
                <a16:creationId xmlns:a16="http://schemas.microsoft.com/office/drawing/2014/main" id="{506F0943-CE31-3F2E-CB5D-5E078C5E0E1B}"/>
              </a:ext>
            </a:extLst>
          </p:cNvPr>
          <p:cNvSpPr>
            <a:spLocks noGrp="1"/>
          </p:cNvSpPr>
          <p:nvPr>
            <p:ph idx="1"/>
          </p:nvPr>
        </p:nvSpPr>
        <p:spPr>
          <a:xfrm>
            <a:off x="838200" y="1825625"/>
            <a:ext cx="3402106" cy="4351338"/>
          </a:xfrm>
        </p:spPr>
        <p:txBody>
          <a:bodyPr>
            <a:normAutofit fontScale="92500" lnSpcReduction="20000"/>
          </a:bodyPr>
          <a:lstStyle/>
          <a:p>
            <a:pPr>
              <a:lnSpc>
                <a:spcPct val="150000"/>
              </a:lnSpc>
            </a:pPr>
            <a:r>
              <a:rPr lang="en-US" sz="1800" dirty="0">
                <a:latin typeface="Aptos" panose="020B0004020202020204" pitchFamily="34" charset="0"/>
              </a:rPr>
              <a:t>Next we have c</a:t>
            </a:r>
            <a:r>
              <a:rPr lang="en-US" sz="1800" b="0" i="0" dirty="0">
                <a:effectLst/>
                <a:latin typeface="Aptos" panose="020B0004020202020204" pitchFamily="34" charset="0"/>
              </a:rPr>
              <a:t>alculated the 7-day rolling average of throughput that is the number of events per second.</a:t>
            </a:r>
          </a:p>
          <a:p>
            <a:pPr>
              <a:lnSpc>
                <a:spcPct val="150000"/>
              </a:lnSpc>
            </a:pPr>
            <a:r>
              <a:rPr lang="en-US" sz="1800" b="0" i="0" dirty="0">
                <a:effectLst/>
                <a:latin typeface="Aptos" panose="020B0004020202020204" pitchFamily="34" charset="0"/>
              </a:rPr>
              <a:t> I prefer using the 7-day rolling average for throughput over daily metric </a:t>
            </a:r>
            <a:r>
              <a:rPr lang="en-US" sz="1800" b="0" i="0" dirty="0">
                <a:solidFill>
                  <a:srgbClr val="111111"/>
                </a:solidFill>
                <a:effectLst/>
                <a:latin typeface="-apple-system"/>
              </a:rPr>
              <a:t>because 7-day rolling average smooths out the fluctuations in the data and provides a more accurate representation of the overall trend</a:t>
            </a:r>
            <a:r>
              <a:rPr lang="en-US" sz="1800" b="0" i="0" dirty="0">
                <a:effectLst/>
                <a:latin typeface="Aptos" panose="020B0004020202020204" pitchFamily="34" charset="0"/>
              </a:rPr>
              <a:t>.</a:t>
            </a:r>
          </a:p>
          <a:p>
            <a:pPr>
              <a:lnSpc>
                <a:spcPct val="150000"/>
              </a:lnSpc>
            </a:pPr>
            <a:endParaRPr lang="en-US" sz="1800" b="0" i="0" dirty="0">
              <a:effectLst/>
              <a:latin typeface="Aptos" panose="020B0004020202020204" pitchFamily="34" charset="0"/>
            </a:endParaRPr>
          </a:p>
        </p:txBody>
      </p:sp>
      <p:pic>
        <p:nvPicPr>
          <p:cNvPr id="13" name="Picture 12">
            <a:extLst>
              <a:ext uri="{FF2B5EF4-FFF2-40B4-BE49-F238E27FC236}">
                <a16:creationId xmlns:a16="http://schemas.microsoft.com/office/drawing/2014/main" id="{6EF4D47F-9E01-D9EF-8036-AA75534CB2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1343" y="1044103"/>
            <a:ext cx="5014395" cy="5448772"/>
          </a:xfrm>
          <a:prstGeom prst="rect">
            <a:avLst/>
          </a:prstGeom>
        </p:spPr>
      </p:pic>
    </p:spTree>
    <p:extLst>
      <p:ext uri="{BB962C8B-B14F-4D97-AF65-F5344CB8AC3E}">
        <p14:creationId xmlns:p14="http://schemas.microsoft.com/office/powerpoint/2010/main" val="1984596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FACA1-3631-7697-4EDA-3278BADAC58A}"/>
              </a:ext>
            </a:extLst>
          </p:cNvPr>
          <p:cNvSpPr>
            <a:spLocks noGrp="1"/>
          </p:cNvSpPr>
          <p:nvPr>
            <p:ph type="title"/>
          </p:nvPr>
        </p:nvSpPr>
        <p:spPr/>
        <p:txBody>
          <a:bodyPr>
            <a:normAutofit/>
          </a:bodyPr>
          <a:lstStyle/>
          <a:p>
            <a:r>
              <a:rPr lang="en-IN" sz="3600" dirty="0">
                <a:latin typeface="ADLaM Display" panose="02010000000000000000" pitchFamily="2" charset="0"/>
                <a:ea typeface="ADLaM Display" panose="02010000000000000000" pitchFamily="2" charset="0"/>
                <a:cs typeface="ADLaM Display" panose="02010000000000000000" pitchFamily="2" charset="0"/>
              </a:rPr>
              <a:t>Language Share Analysis</a:t>
            </a:r>
          </a:p>
        </p:txBody>
      </p:sp>
      <p:sp>
        <p:nvSpPr>
          <p:cNvPr id="3" name="Content Placeholder 2">
            <a:extLst>
              <a:ext uri="{FF2B5EF4-FFF2-40B4-BE49-F238E27FC236}">
                <a16:creationId xmlns:a16="http://schemas.microsoft.com/office/drawing/2014/main" id="{BDC4785A-4A33-C997-3CAF-65F12E9D411B}"/>
              </a:ext>
            </a:extLst>
          </p:cNvPr>
          <p:cNvSpPr>
            <a:spLocks noGrp="1"/>
          </p:cNvSpPr>
          <p:nvPr>
            <p:ph idx="1"/>
          </p:nvPr>
        </p:nvSpPr>
        <p:spPr>
          <a:xfrm>
            <a:off x="838200" y="1825625"/>
            <a:ext cx="3617259" cy="4351338"/>
          </a:xfrm>
        </p:spPr>
        <p:txBody>
          <a:bodyPr>
            <a:normAutofit/>
          </a:bodyPr>
          <a:lstStyle/>
          <a:p>
            <a:pPr>
              <a:lnSpc>
                <a:spcPct val="150000"/>
              </a:lnSpc>
            </a:pPr>
            <a:r>
              <a:rPr lang="en-US" sz="1800" dirty="0">
                <a:latin typeface="Aptos" panose="020B0004020202020204" pitchFamily="34" charset="0"/>
              </a:rPr>
              <a:t>Next we have found </a:t>
            </a:r>
            <a:r>
              <a:rPr lang="en-US" sz="1800" b="0" i="0" dirty="0">
                <a:effectLst/>
                <a:latin typeface="Aptos" panose="020B0004020202020204" pitchFamily="34" charset="0"/>
              </a:rPr>
              <a:t>the percentage share of each language in the last 30 days.</a:t>
            </a:r>
          </a:p>
          <a:p>
            <a:pPr>
              <a:lnSpc>
                <a:spcPct val="150000"/>
              </a:lnSpc>
            </a:pPr>
            <a:r>
              <a:rPr lang="en-US" sz="1800" dirty="0">
                <a:latin typeface="Aptos" panose="020B0004020202020204" pitchFamily="34" charset="0"/>
              </a:rPr>
              <a:t>The percentage of Persian Language is 37.5% in the last 30 days is pretty high compared to most of the other languages having 12.5%.</a:t>
            </a:r>
          </a:p>
        </p:txBody>
      </p:sp>
      <p:pic>
        <p:nvPicPr>
          <p:cNvPr id="7" name="Picture 6">
            <a:extLst>
              <a:ext uri="{FF2B5EF4-FFF2-40B4-BE49-F238E27FC236}">
                <a16:creationId xmlns:a16="http://schemas.microsoft.com/office/drawing/2014/main" id="{E694280B-62B5-B3BB-49AD-D5A2DC2EC05E}"/>
              </a:ext>
            </a:extLst>
          </p:cNvPr>
          <p:cNvPicPr>
            <a:picLocks noChangeAspect="1"/>
          </p:cNvPicPr>
          <p:nvPr/>
        </p:nvPicPr>
        <p:blipFill rotWithShape="1">
          <a:blip r:embed="rId2">
            <a:extLst>
              <a:ext uri="{28A0092B-C50C-407E-A947-70E740481C1C}">
                <a14:useLocalDpi xmlns:a14="http://schemas.microsoft.com/office/drawing/2010/main" val="0"/>
              </a:ext>
            </a:extLst>
          </a:blip>
          <a:srcRect b="20492"/>
          <a:stretch/>
        </p:blipFill>
        <p:spPr>
          <a:xfrm>
            <a:off x="6940936" y="1825625"/>
            <a:ext cx="4166334" cy="4175801"/>
          </a:xfrm>
          <a:prstGeom prst="rect">
            <a:avLst/>
          </a:prstGeom>
        </p:spPr>
      </p:pic>
    </p:spTree>
    <p:extLst>
      <p:ext uri="{BB962C8B-B14F-4D97-AF65-F5344CB8AC3E}">
        <p14:creationId xmlns:p14="http://schemas.microsoft.com/office/powerpoint/2010/main" val="3841185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20C57-2428-928B-7108-DEE028FBF160}"/>
              </a:ext>
            </a:extLst>
          </p:cNvPr>
          <p:cNvSpPr>
            <a:spLocks noGrp="1"/>
          </p:cNvSpPr>
          <p:nvPr>
            <p:ph type="title"/>
          </p:nvPr>
        </p:nvSpPr>
        <p:spPr/>
        <p:txBody>
          <a:bodyPr/>
          <a:lstStyle/>
          <a:p>
            <a:r>
              <a:rPr lang="en-IN" sz="3600" dirty="0">
                <a:latin typeface="ADLaM Display" panose="02010000000000000000" pitchFamily="2" charset="0"/>
                <a:ea typeface="ADLaM Display" panose="02010000000000000000" pitchFamily="2" charset="0"/>
                <a:cs typeface="ADLaM Display" panose="02010000000000000000" pitchFamily="2" charset="0"/>
              </a:rPr>
              <a:t>Duplicate Rows Detection</a:t>
            </a:r>
            <a:endParaRPr lang="en-IN" dirty="0"/>
          </a:p>
        </p:txBody>
      </p:sp>
      <p:sp>
        <p:nvSpPr>
          <p:cNvPr id="3" name="Content Placeholder 2">
            <a:extLst>
              <a:ext uri="{FF2B5EF4-FFF2-40B4-BE49-F238E27FC236}">
                <a16:creationId xmlns:a16="http://schemas.microsoft.com/office/drawing/2014/main" id="{1D2BB871-12F0-05B4-7803-0855E6933106}"/>
              </a:ext>
            </a:extLst>
          </p:cNvPr>
          <p:cNvSpPr>
            <a:spLocks noGrp="1"/>
          </p:cNvSpPr>
          <p:nvPr>
            <p:ph idx="1"/>
          </p:nvPr>
        </p:nvSpPr>
        <p:spPr>
          <a:xfrm>
            <a:off x="838200" y="1825625"/>
            <a:ext cx="3975847" cy="4351338"/>
          </a:xfrm>
        </p:spPr>
        <p:txBody>
          <a:bodyPr>
            <a:normAutofit/>
          </a:bodyPr>
          <a:lstStyle/>
          <a:p>
            <a:pPr>
              <a:lnSpc>
                <a:spcPct val="150000"/>
              </a:lnSpc>
            </a:pPr>
            <a:r>
              <a:rPr lang="en-US" sz="2000" b="0" i="0" dirty="0">
                <a:effectLst/>
                <a:latin typeface="Aptos" panose="020B0004020202020204" pitchFamily="34" charset="0"/>
              </a:rPr>
              <a:t>The next step was to identify duplicate rows in the data.</a:t>
            </a:r>
          </a:p>
          <a:p>
            <a:pPr>
              <a:lnSpc>
                <a:spcPct val="150000"/>
              </a:lnSpc>
            </a:pPr>
            <a:r>
              <a:rPr lang="en-US" sz="2000" dirty="0">
                <a:latin typeface="Aptos" panose="020B0004020202020204" pitchFamily="34" charset="0"/>
              </a:rPr>
              <a:t>The actor id 1003 had two rows and was the only duplicate column.</a:t>
            </a:r>
          </a:p>
          <a:p>
            <a:pPr>
              <a:lnSpc>
                <a:spcPct val="150000"/>
              </a:lnSpc>
            </a:pPr>
            <a:r>
              <a:rPr lang="en-US" sz="2000" dirty="0">
                <a:latin typeface="Aptos" panose="020B0004020202020204" pitchFamily="34" charset="0"/>
              </a:rPr>
              <a:t>Otherwise there was no duplication of any column.</a:t>
            </a:r>
            <a:endParaRPr lang="en-IN" sz="2000" dirty="0">
              <a:latin typeface="Aptos" panose="020B0004020202020204" pitchFamily="34" charset="0"/>
            </a:endParaRPr>
          </a:p>
        </p:txBody>
      </p:sp>
      <p:pic>
        <p:nvPicPr>
          <p:cNvPr id="7" name="Picture 6">
            <a:extLst>
              <a:ext uri="{FF2B5EF4-FFF2-40B4-BE49-F238E27FC236}">
                <a16:creationId xmlns:a16="http://schemas.microsoft.com/office/drawing/2014/main" id="{17570E98-270F-86BE-D67F-FD73840283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5704" y="1825625"/>
            <a:ext cx="5052498" cy="4801016"/>
          </a:xfrm>
          <a:prstGeom prst="rect">
            <a:avLst/>
          </a:prstGeom>
        </p:spPr>
      </p:pic>
    </p:spTree>
    <p:extLst>
      <p:ext uri="{BB962C8B-B14F-4D97-AF65-F5344CB8AC3E}">
        <p14:creationId xmlns:p14="http://schemas.microsoft.com/office/powerpoint/2010/main" val="3771596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40350-32D2-E648-2E94-CB897E3A8F08}"/>
              </a:ext>
            </a:extLst>
          </p:cNvPr>
          <p:cNvSpPr>
            <a:spLocks noGrp="1"/>
          </p:cNvSpPr>
          <p:nvPr>
            <p:ph type="title"/>
          </p:nvPr>
        </p:nvSpPr>
        <p:spPr/>
        <p:txBody>
          <a:bodyPr>
            <a:normAutofit/>
          </a:bodyPr>
          <a:lstStyle/>
          <a:p>
            <a:r>
              <a:rPr lang="en-IN" sz="2800" dirty="0">
                <a:latin typeface="ADLaM Display" panose="02010000000000000000" pitchFamily="2" charset="0"/>
                <a:ea typeface="ADLaM Display" panose="02010000000000000000" pitchFamily="2" charset="0"/>
                <a:cs typeface="ADLaM Display" panose="02010000000000000000" pitchFamily="2" charset="0"/>
              </a:rPr>
              <a:t>Case Study 2 </a:t>
            </a:r>
          </a:p>
        </p:txBody>
      </p:sp>
      <p:sp>
        <p:nvSpPr>
          <p:cNvPr id="3" name="Content Placeholder 2">
            <a:extLst>
              <a:ext uri="{FF2B5EF4-FFF2-40B4-BE49-F238E27FC236}">
                <a16:creationId xmlns:a16="http://schemas.microsoft.com/office/drawing/2014/main" id="{6C138CEA-6046-A8F5-A870-A00FEB640EB7}"/>
              </a:ext>
            </a:extLst>
          </p:cNvPr>
          <p:cNvSpPr>
            <a:spLocks noGrp="1"/>
          </p:cNvSpPr>
          <p:nvPr>
            <p:ph idx="1"/>
          </p:nvPr>
        </p:nvSpPr>
        <p:spPr/>
        <p:txBody>
          <a:bodyPr>
            <a:normAutofit/>
          </a:bodyPr>
          <a:lstStyle/>
          <a:p>
            <a:pPr>
              <a:lnSpc>
                <a:spcPct val="150000"/>
              </a:lnSpc>
            </a:pPr>
            <a:r>
              <a:rPr lang="en-IN" sz="1800" dirty="0">
                <a:latin typeface="Aptos" panose="020B0004020202020204" pitchFamily="34" charset="0"/>
              </a:rPr>
              <a:t>The second case study consists of 3 tables users, events and email events. We had to create the database and then we had to make proper necessary tables named users, events and email events and import the data from excel sheet. After importing the data we first understood the data and then started working on it. Some questions were answered –</a:t>
            </a:r>
          </a:p>
          <a:p>
            <a:pPr>
              <a:lnSpc>
                <a:spcPct val="150000"/>
              </a:lnSpc>
            </a:pPr>
            <a:r>
              <a:rPr lang="en-IN" sz="1800" dirty="0">
                <a:latin typeface="Aptos" panose="020B0004020202020204" pitchFamily="34" charset="0"/>
              </a:rPr>
              <a:t>Weekly User Engagement</a:t>
            </a:r>
          </a:p>
          <a:p>
            <a:pPr>
              <a:lnSpc>
                <a:spcPct val="150000"/>
              </a:lnSpc>
            </a:pPr>
            <a:r>
              <a:rPr lang="en-IN" sz="1800" dirty="0">
                <a:latin typeface="Aptos" panose="020B0004020202020204" pitchFamily="34" charset="0"/>
              </a:rPr>
              <a:t>User Growth Analysis</a:t>
            </a:r>
          </a:p>
          <a:p>
            <a:pPr>
              <a:lnSpc>
                <a:spcPct val="150000"/>
              </a:lnSpc>
            </a:pPr>
            <a:r>
              <a:rPr lang="en-IN" sz="1800" dirty="0">
                <a:latin typeface="Aptos" panose="020B0004020202020204" pitchFamily="34" charset="0"/>
              </a:rPr>
              <a:t>Weekly Engagement Per Device</a:t>
            </a:r>
          </a:p>
          <a:p>
            <a:pPr>
              <a:lnSpc>
                <a:spcPct val="150000"/>
              </a:lnSpc>
            </a:pPr>
            <a:r>
              <a:rPr lang="en-IN" sz="1800" dirty="0">
                <a:latin typeface="Aptos" panose="020B0004020202020204" pitchFamily="34" charset="0"/>
              </a:rPr>
              <a:t>Email Engagement Analysis</a:t>
            </a:r>
          </a:p>
        </p:txBody>
      </p:sp>
    </p:spTree>
    <p:extLst>
      <p:ext uri="{BB962C8B-B14F-4D97-AF65-F5344CB8AC3E}">
        <p14:creationId xmlns:p14="http://schemas.microsoft.com/office/powerpoint/2010/main" val="1680404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57824-8C4F-CE9B-4D21-849D238E3BD2}"/>
              </a:ext>
            </a:extLst>
          </p:cNvPr>
          <p:cNvSpPr>
            <a:spLocks noGrp="1"/>
          </p:cNvSpPr>
          <p:nvPr>
            <p:ph type="title"/>
          </p:nvPr>
        </p:nvSpPr>
        <p:spPr/>
        <p:txBody>
          <a:bodyPr>
            <a:normAutofit/>
          </a:bodyPr>
          <a:lstStyle/>
          <a:p>
            <a:r>
              <a:rPr lang="en-IN" sz="3200" dirty="0">
                <a:latin typeface="ADLaM Display" panose="02010000000000000000" pitchFamily="2" charset="0"/>
                <a:ea typeface="ADLaM Display" panose="02010000000000000000" pitchFamily="2" charset="0"/>
                <a:cs typeface="ADLaM Display" panose="02010000000000000000" pitchFamily="2" charset="0"/>
              </a:rPr>
              <a:t>Weekly User Engagement</a:t>
            </a:r>
          </a:p>
        </p:txBody>
      </p:sp>
      <p:sp>
        <p:nvSpPr>
          <p:cNvPr id="3" name="Content Placeholder 2">
            <a:extLst>
              <a:ext uri="{FF2B5EF4-FFF2-40B4-BE49-F238E27FC236}">
                <a16:creationId xmlns:a16="http://schemas.microsoft.com/office/drawing/2014/main" id="{DCA6DF69-F7B1-E88F-116B-7CC804C4ADD8}"/>
              </a:ext>
            </a:extLst>
          </p:cNvPr>
          <p:cNvSpPr>
            <a:spLocks noGrp="1"/>
          </p:cNvSpPr>
          <p:nvPr>
            <p:ph idx="1"/>
          </p:nvPr>
        </p:nvSpPr>
        <p:spPr>
          <a:xfrm>
            <a:off x="838200" y="2037136"/>
            <a:ext cx="3348318" cy="4351338"/>
          </a:xfrm>
        </p:spPr>
        <p:txBody>
          <a:bodyPr>
            <a:normAutofit fontScale="85000" lnSpcReduction="10000"/>
          </a:bodyPr>
          <a:lstStyle/>
          <a:p>
            <a:pPr>
              <a:lnSpc>
                <a:spcPct val="150000"/>
              </a:lnSpc>
            </a:pPr>
            <a:r>
              <a:rPr lang="en-US" sz="1800" b="0" i="0" dirty="0">
                <a:effectLst/>
                <a:latin typeface="Manrope"/>
              </a:rPr>
              <a:t> </a:t>
            </a:r>
            <a:r>
              <a:rPr lang="en-US" sz="1800" b="0" i="0" dirty="0">
                <a:effectLst/>
                <a:latin typeface="Aptos" panose="020B0004020202020204" pitchFamily="34" charset="0"/>
              </a:rPr>
              <a:t>We first measured the activeness of users on a weekly basis.</a:t>
            </a:r>
          </a:p>
          <a:p>
            <a:pPr>
              <a:lnSpc>
                <a:spcPct val="150000"/>
              </a:lnSpc>
            </a:pPr>
            <a:r>
              <a:rPr lang="en-US" sz="1800" dirty="0">
                <a:latin typeface="Aptos" panose="020B0004020202020204" pitchFamily="34" charset="0"/>
              </a:rPr>
              <a:t>Friday had the highest user engagement compared to other weekdays followed by Thursday.</a:t>
            </a:r>
          </a:p>
          <a:p>
            <a:pPr>
              <a:lnSpc>
                <a:spcPct val="150000"/>
              </a:lnSpc>
            </a:pPr>
            <a:r>
              <a:rPr lang="en-US" sz="1800" dirty="0">
                <a:latin typeface="Aptos" panose="020B0004020202020204" pitchFamily="34" charset="0"/>
              </a:rPr>
              <a:t>The least engagement was on Sunday which is quiet surprising as on holidays the engagement should be maximum but Friday has the maximum engagement of users.</a:t>
            </a:r>
            <a:endParaRPr lang="en-IN" sz="1800" dirty="0">
              <a:latin typeface="Aptos" panose="020B0004020202020204" pitchFamily="34" charset="0"/>
            </a:endParaRPr>
          </a:p>
        </p:txBody>
      </p:sp>
      <p:pic>
        <p:nvPicPr>
          <p:cNvPr id="5" name="Picture 4">
            <a:extLst>
              <a:ext uri="{FF2B5EF4-FFF2-40B4-BE49-F238E27FC236}">
                <a16:creationId xmlns:a16="http://schemas.microsoft.com/office/drawing/2014/main" id="{B6CB1BDF-6A64-623D-C232-824D302A6F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4495" y="1400460"/>
            <a:ext cx="5128704" cy="5334462"/>
          </a:xfrm>
          <a:prstGeom prst="rect">
            <a:avLst/>
          </a:prstGeom>
        </p:spPr>
      </p:pic>
    </p:spTree>
    <p:extLst>
      <p:ext uri="{BB962C8B-B14F-4D97-AF65-F5344CB8AC3E}">
        <p14:creationId xmlns:p14="http://schemas.microsoft.com/office/powerpoint/2010/main" val="37132808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TotalTime>
  <Words>893</Words>
  <Application>Microsoft Office PowerPoint</Application>
  <PresentationFormat>Widescreen</PresentationFormat>
  <Paragraphs>68</Paragraphs>
  <Slides>16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ADLaM Display</vt:lpstr>
      <vt:lpstr>-apple-system</vt:lpstr>
      <vt:lpstr>Aptos</vt:lpstr>
      <vt:lpstr>Aptos Display</vt:lpstr>
      <vt:lpstr>Arial</vt:lpstr>
      <vt:lpstr>Arial Narrow</vt:lpstr>
      <vt:lpstr>Calibri</vt:lpstr>
      <vt:lpstr>Calibri Light</vt:lpstr>
      <vt:lpstr>Manrope</vt:lpstr>
      <vt:lpstr>Office Theme</vt:lpstr>
      <vt:lpstr>Operation Analytics and Investigating Metric Spike</vt:lpstr>
      <vt:lpstr>PROJECT DESCRIPTION</vt:lpstr>
      <vt:lpstr>Case Study 1: Job Data Analysis </vt:lpstr>
      <vt:lpstr>Jobs reviewed overtime </vt:lpstr>
      <vt:lpstr>Throughput Analysis</vt:lpstr>
      <vt:lpstr>Language Share Analysis</vt:lpstr>
      <vt:lpstr>Duplicate Rows Detection</vt:lpstr>
      <vt:lpstr>Case Study 2 </vt:lpstr>
      <vt:lpstr>Weekly User Engagement</vt:lpstr>
      <vt:lpstr>User Growth Analysis</vt:lpstr>
      <vt:lpstr>Weekly Engagement Per Device</vt:lpstr>
      <vt:lpstr>Email Engagement Analysis</vt:lpstr>
      <vt:lpstr>Tools Used</vt:lpstr>
      <vt:lpstr>Insights and Results</vt:lpstr>
      <vt:lpstr>Insights and Results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Operation Analytics and Investigating Metric Spike</dc:title>
  <dc:creator>Swayam Zagade</dc:creator>
  <cp:lastModifiedBy>Swayam Zagade</cp:lastModifiedBy>
  <cp:revision>1</cp:revision>
  <dcterms:created xsi:type="dcterms:W3CDTF">2023-11-28T12:25:12Z</dcterms:created>
  <dcterms:modified xsi:type="dcterms:W3CDTF">2023-11-28T13:47:02Z</dcterms:modified>
</cp:coreProperties>
</file>