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61" r:id="rId4"/>
    <p:sldId id="262" r:id="rId5"/>
    <p:sldId id="263" r:id="rId6"/>
    <p:sldId id="264" r:id="rId7"/>
    <p:sldId id="265" r:id="rId8"/>
    <p:sldId id="268" r:id="rId9"/>
    <p:sldId id="269" r:id="rId10"/>
    <p:sldId id="266" r:id="rId11"/>
    <p:sldId id="267" r:id="rId12"/>
    <p:sldId id="258" r:id="rId13"/>
    <p:sldId id="260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286" autoAdjust="0"/>
    <p:restoredTop sz="94660"/>
  </p:normalViewPr>
  <p:slideViewPr>
    <p:cSldViewPr snapToGrid="0">
      <p:cViewPr varScale="1">
        <p:scale>
          <a:sx n="89" d="100"/>
          <a:sy n="89" d="100"/>
        </p:scale>
        <p:origin x="27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A663E7-B99D-4EE8-83D2-87112AD39609}" type="datetime1">
              <a:rPr lang="en-IN" smtClean="0"/>
              <a:t>09-05-2024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6F762-F3B8-48CC-B08B-9836FB0D40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5083378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8FA559-1E35-4CDE-BC4D-6EB7668EF40C}" type="datetime1">
              <a:rPr lang="en-IN" smtClean="0"/>
              <a:t>09-05-2024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122521-82B0-49D3-BCD7-87EFD1DF27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475586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5CBEE-F098-4B1E-B6BA-370C3F34055D}" type="datetime1">
              <a:rPr lang="en-IN" smtClean="0"/>
              <a:t>09-05-2024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Dept. of E&amp;TC, DYPCOE, Akurdi, Pune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ADD5E-3D11-4857-A866-3EDD093514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8260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28F3A-CF73-4460-BFC2-25BE43769FA7}" type="datetime1">
              <a:rPr lang="en-IN" smtClean="0"/>
              <a:t>09-05-2024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Dept. of E&amp;TC, DYPCOE, Akurdi, Pune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ADD5E-3D11-4857-A866-3EDD093514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4925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270C0-03D8-4C7C-89D0-7678E5E46A2D}" type="datetime1">
              <a:rPr lang="en-IN" smtClean="0"/>
              <a:t>09-05-2024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Dept. of E&amp;TC, DYPCOE, Akurdi, Pune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ADD5E-3D11-4857-A866-3EDD093514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0870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D7474-7A3F-4B29-9C96-30A25993E0F5}" type="datetime1">
              <a:rPr lang="en-IN" smtClean="0"/>
              <a:t>09-05-2024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Dept. of E&amp;TC, DYPCOE, Akurdi, Pune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ADD5E-3D11-4857-A866-3EDD093514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3385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57137-4D42-4853-99CA-2B0FAB90976A}" type="datetime1">
              <a:rPr lang="en-IN" smtClean="0"/>
              <a:t>09-05-2024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Dept. of E&amp;TC, DYPCOE, Akurdi, Pune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ADD5E-3D11-4857-A866-3EDD093514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3212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52DF8-A989-4B9D-8088-A841B48CEBF7}" type="datetime1">
              <a:rPr lang="en-IN" smtClean="0"/>
              <a:t>09-05-2024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Dept. of E&amp;TC, DYPCOE, Akurdi, Pune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ADD5E-3D11-4857-A866-3EDD093514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4935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768AD-221E-4093-9EDA-989BA18338AB}" type="datetime1">
              <a:rPr lang="en-IN" smtClean="0"/>
              <a:t>09-05-2024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Dept. of E&amp;TC, DYPCOE, Akurdi, Pune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ADD5E-3D11-4857-A866-3EDD093514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6271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A1780-5C57-42BD-8860-66F024E1618E}" type="datetime1">
              <a:rPr lang="en-IN" smtClean="0"/>
              <a:t>09-05-2024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Dept. of E&amp;TC, DYPCOE, Akurdi, Pune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ADD5E-3D11-4857-A866-3EDD093514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6915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158E9-F7EE-42A5-AA34-EF159AB3FD0F}" type="datetime1">
              <a:rPr lang="en-IN" smtClean="0"/>
              <a:t>09-05-2024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Dept. of E&amp;TC, DYPCOE, Akurdi, Pune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ADD5E-3D11-4857-A866-3EDD093514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246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C604E-EB74-416D-B436-6466970AD583}" type="datetime1">
              <a:rPr lang="en-IN" smtClean="0"/>
              <a:t>09-05-2024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Dept. of E&amp;TC, DYPCOE, Akurdi, Pune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ADD5E-3D11-4857-A866-3EDD093514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5152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9026E-A246-4A37-B617-3F3D9EC13110}" type="datetime1">
              <a:rPr lang="en-IN" smtClean="0"/>
              <a:t>09-05-2024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Dept. of E&amp;TC, DYPCOE, Akurdi, Pune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ADD5E-3D11-4857-A866-3EDD093514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3865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14D0FC-1457-4785-8A7C-3A939068341E}" type="datetime1">
              <a:rPr lang="en-IN" smtClean="0"/>
              <a:t>09-05-2024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nb-NO"/>
              <a:t>Dept. of E&amp;TC, DYPCOE, Akurdi, Pune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3ADD5E-3D11-4857-A866-3EDD093514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5557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nevonprojects.com/smart-crop-protection-system-from-animals-pic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8130" y="1110634"/>
            <a:ext cx="9144000" cy="1464615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0070C0"/>
                </a:solidFill>
              </a:rPr>
              <a:t>Miniproject Presentation</a:t>
            </a:r>
            <a:r>
              <a:rPr lang="en-US" sz="3200" dirty="0">
                <a:solidFill>
                  <a:srgbClr val="0070C0"/>
                </a:solidFill>
              </a:rPr>
              <a:t/>
            </a:r>
            <a:br>
              <a:rPr lang="en-US" sz="3200" dirty="0">
                <a:solidFill>
                  <a:srgbClr val="0070C0"/>
                </a:solidFill>
              </a:rPr>
            </a:br>
            <a:r>
              <a:rPr lang="en-US" sz="2400" dirty="0"/>
              <a:t>on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sz="1800" dirty="0">
                <a:effectLst/>
                <a:latin typeface="Bookman Old Style" panose="02050604050505020204" pitchFamily="18" charset="0"/>
                <a:ea typeface="Arial Unicode MS"/>
                <a:cs typeface="Times New Roman" panose="02020603050405020304" pitchFamily="18" charset="0"/>
              </a:rPr>
              <a:t>AgricultureConnect: Harnessing IoT for Sustainable Farming</a:t>
            </a:r>
            <a:endParaRPr lang="en-IN" sz="3200" dirty="0">
              <a:solidFill>
                <a:srgbClr val="00B05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65379" y="3415426"/>
            <a:ext cx="9144000" cy="1655762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Group Members:</a:t>
            </a:r>
          </a:p>
          <a:p>
            <a:pPr algn="l"/>
            <a:r>
              <a:rPr lang="en-US" dirty="0"/>
              <a:t>                    Sr. No. 		    Seat No. 		   Name of Student </a:t>
            </a:r>
          </a:p>
          <a:p>
            <a:pPr algn="l"/>
            <a:r>
              <a:rPr lang="en-US" dirty="0"/>
              <a:t>	      1		T190083006		    Aman Jee</a:t>
            </a:r>
          </a:p>
          <a:p>
            <a:pPr algn="l"/>
            <a:r>
              <a:rPr lang="en-US" dirty="0"/>
              <a:t>	      2 		T190083012		    Prathamesh Bale</a:t>
            </a:r>
          </a:p>
          <a:p>
            <a:pPr algn="l"/>
            <a:r>
              <a:rPr lang="en-US" dirty="0"/>
              <a:t>                       3                          T190083124		    Samiksha Anand</a:t>
            </a:r>
          </a:p>
        </p:txBody>
      </p:sp>
      <p:pic>
        <p:nvPicPr>
          <p:cNvPr id="1026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261" y="247359"/>
            <a:ext cx="947738" cy="96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356803" y="270303"/>
            <a:ext cx="7478394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D. Y. Patil College of Engineering, Akurdi, Pune 411044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Electronics and Telecommunication Department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313973" y="5336759"/>
            <a:ext cx="213231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endParaRPr lang="en-US" dirty="0"/>
          </a:p>
          <a:p>
            <a:pPr algn="ctr"/>
            <a:r>
              <a:rPr lang="en-US" dirty="0"/>
              <a:t>Under the Guidance </a:t>
            </a:r>
          </a:p>
          <a:p>
            <a:pPr algn="ctr"/>
            <a:r>
              <a:rPr lang="en-US" dirty="0"/>
              <a:t>of </a:t>
            </a:r>
          </a:p>
          <a:p>
            <a:pPr algn="ctr"/>
            <a:r>
              <a:rPr lang="en-US" sz="1800" dirty="0">
                <a:effectLst/>
                <a:latin typeface="Times New Roman" panose="02020603050405020304" pitchFamily="18" charset="0"/>
                <a:ea typeface="Arial Unicode MS"/>
              </a:rPr>
              <a:t>Mrs. Usha Jadhav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4939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B3A84AE-7332-426E-A7AB-F56368355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854" y="233680"/>
            <a:ext cx="10423225" cy="695008"/>
          </a:xfrm>
        </p:spPr>
        <p:txBody>
          <a:bodyPr>
            <a:normAutofit/>
          </a:bodyPr>
          <a:lstStyle/>
          <a:p>
            <a:r>
              <a:rPr lang="en-IN" sz="3200" dirty="0">
                <a:latin typeface="Arial Black" panose="020B0A04020102020204" pitchFamily="34" charset="0"/>
              </a:rPr>
              <a:t>TEST RESULTS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678DCF83-CE6F-42BF-A76B-6A0237106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A1780-5C57-42BD-8860-66F024E1618E}" type="datetime1">
              <a:rPr lang="en-IN" smtClean="0"/>
              <a:t>09-05-2024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2792EE8-D695-41AD-9ACA-CFDE23D4E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Dept. of E&amp;TC, DYPCOE, Akurdi, Pune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9245241-44B6-4776-A3B8-FEDE13865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ADD5E-3D11-4857-A866-3EDD093514D5}" type="slidenum">
              <a:rPr lang="en-IN" smtClean="0"/>
              <a:t>10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4303FFF5-01F5-4D7D-9BD1-4941BF53DD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855" y="1035685"/>
            <a:ext cx="11184289" cy="5685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7442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39A461C0-9782-4A44-9DF1-79347906D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A1780-5C57-42BD-8860-66F024E1618E}" type="datetime1">
              <a:rPr lang="en-IN" smtClean="0"/>
              <a:t>09-05-2024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BC2158C-5963-432A-AF26-BF99714D6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Dept. of E&amp;TC, DYPCOE, Akurdi, Pune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5F77C9C5-9EE8-42AE-BDBB-39D08C27C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ADD5E-3D11-4857-A866-3EDD093514D5}" type="slidenum">
              <a:rPr lang="en-IN" smtClean="0"/>
              <a:t>11</a:t>
            </a:fld>
            <a:endParaRPr lang="en-IN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xmlns="" id="{F78A5171-C639-4AEA-BE3A-B9AF20CE5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080" y="-274955"/>
            <a:ext cx="10515600" cy="1325563"/>
          </a:xfrm>
        </p:spPr>
        <p:txBody>
          <a:bodyPr>
            <a:normAutofit/>
          </a:bodyPr>
          <a:lstStyle/>
          <a:p>
            <a:r>
              <a:rPr lang="en-IN" sz="3200" dirty="0">
                <a:latin typeface="Arial Black" panose="020B0A04020102020204" pitchFamily="34" charset="0"/>
              </a:rPr>
              <a:t>TEST RESULTS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1C947944-3886-47CF-9F0D-613912D071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860" y="1050608"/>
            <a:ext cx="10734040" cy="5685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816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376" y="1577797"/>
            <a:ext cx="10515600" cy="4351338"/>
          </a:xfrm>
        </p:spPr>
        <p:txBody>
          <a:bodyPr/>
          <a:lstStyle/>
          <a:p>
            <a:pPr algn="just"/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[1]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Damini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Kalra, Praveen Kumar, K. Singh, Apurva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Soni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“Sensor Based Crop Protection System with IoT monitored Automatic Irrigation” 2nd International conference on Advances in Computing, Communication Control and Networking, 2020.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[2] M. Jaya Prabha, R.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ramprabha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V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VasuBindhra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C.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AshaBeula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“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Sart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Crop Protection System From Animals” International Journal of Engineering and Advanced Technology ISSN: 2249-8958, Vol.:9, Issue: 4 april,2020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[3] S. Giordano,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Ilias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Nektarios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Seitanidis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Mike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Oluwatayo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Ojo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Davide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Adami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“IoT solutions for crop protection against wild animal attacks” 2018 IEEE International Conference on Environmental Engineering (EE), March 2018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[4] G.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NaveenBalaji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V. Nandhini, S. Mithra, N. Priya , R.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Naveena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“IOT based smart crop monitoring in farm land ”,Imperial Journal of Interdisciplinary Research (IJIR), Volume 04, Issue 01 , Nov 2018.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[5]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TanmayBaranwal”Development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of IOT based Smart Security and Monitoring Devices for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Agriculture”,Department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of Computer Science Lovely Professional University Phagwara, Punjab, IEEE-2016.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52A86-BDCF-4790-8504-45443C7B17D8}" type="datetime1">
              <a:rPr lang="en-IN" smtClean="0"/>
              <a:t>09-05-2024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Dept. of E&amp;TC, DYPCOE, Akurdi, Pune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ADD5E-3D11-4857-A866-3EDD093514D5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87508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[6]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HarshalMeharkure,ParagYelore,heetalIsrani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“Application of IOT based System for Advance Agriculture in India”, International Journal of Innovative Research in Computer and Communication Engineering(IJIRCCE) Vol. 3, Issue 11, pp. 10831-10837, 2015.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[7]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BalajiBhanu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RaghavaRao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J.V.N. Ramesh and Mohammed Ali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hussain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“Agriculture Field Monitoring and Analysis using Wireless Sensor Networks for improving Crop Production”, Eleventh International Conference on Wireless and Optical Communications Networks (WOCN).2014.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[8] Q. Wang, A. Terzis and A.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Szalay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―A Novel Soil Measuring Wireless Sensor Network‖, IEEE Transactions on Instrumentation and Measurement, pp. 412–415, 2010</a:t>
            </a:r>
          </a:p>
          <a:p>
            <a:pPr algn="just"/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[9] Joe-Air Jiang, ―Becoming technological advanced - IOT applications in smart agriculture‖, APAN 38th meeting, 11-15 August 2014.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[10] </a:t>
            </a:r>
            <a:r>
              <a:rPr lang="en-US" sz="18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2"/>
              </a:rPr>
              <a:t>https://nevonprojects.com/smart-crop-protection-system-from-animals-pic/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52A86-BDCF-4790-8504-45443C7B17D8}" type="datetime1">
              <a:rPr lang="en-IN" smtClean="0"/>
              <a:t>09-05-2024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Dept. of E&amp;TC, DYPCOE, Akurdi, Pune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ADD5E-3D11-4857-A866-3EDD093514D5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94148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6120" y="1043305"/>
            <a:ext cx="10307320" cy="367093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6000" dirty="0"/>
          </a:p>
          <a:p>
            <a:pPr marL="0" indent="0" algn="ctr">
              <a:buNone/>
            </a:pPr>
            <a:endParaRPr lang="en-US" sz="6000" dirty="0"/>
          </a:p>
          <a:p>
            <a:pPr marL="0" indent="0" algn="ctr">
              <a:buNone/>
            </a:pPr>
            <a:r>
              <a:rPr lang="en-US" sz="6000" dirty="0">
                <a:latin typeface="Arial Black" panose="020B0A04020102020204" pitchFamily="34" charset="0"/>
              </a:rPr>
              <a:t>THANK YOU</a:t>
            </a:r>
            <a:endParaRPr lang="en-IN" sz="6000" dirty="0">
              <a:latin typeface="Arial Black" panose="020B0A04020102020204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D7474-7A3F-4B29-9C96-30A25993E0F5}" type="datetime1">
              <a:rPr lang="en-IN" smtClean="0"/>
              <a:t>09-05-2024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Dept. of E&amp;TC, DYPCOE, Akurdi, Pune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ADD5E-3D11-4857-A866-3EDD093514D5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8931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0394"/>
            <a:ext cx="10515600" cy="1325563"/>
          </a:xfrm>
        </p:spPr>
        <p:txBody>
          <a:bodyPr/>
          <a:lstStyle/>
          <a:p>
            <a:r>
              <a:rPr lang="en-US" dirty="0"/>
              <a:t>Outline of Presentation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59094"/>
            <a:ext cx="10515600" cy="4351338"/>
          </a:xfrm>
        </p:spPr>
        <p:txBody>
          <a:bodyPr>
            <a:normAutofit fontScale="77500" lnSpcReduction="20000"/>
          </a:bodyPr>
          <a:lstStyle/>
          <a:p>
            <a:r>
              <a:rPr lang="en-IN" dirty="0"/>
              <a:t> Title </a:t>
            </a:r>
          </a:p>
          <a:p>
            <a:r>
              <a:rPr lang="en-US" dirty="0"/>
              <a:t>Aim and Objectives</a:t>
            </a:r>
            <a:endParaRPr lang="en-IN" dirty="0"/>
          </a:p>
          <a:p>
            <a:r>
              <a:rPr lang="en-IN" dirty="0"/>
              <a:t>Specifications </a:t>
            </a:r>
          </a:p>
          <a:p>
            <a:r>
              <a:rPr lang="en-IN" dirty="0"/>
              <a:t>Block Diagram </a:t>
            </a:r>
          </a:p>
          <a:p>
            <a:r>
              <a:rPr lang="en-IN" dirty="0"/>
              <a:t>Circuit Diagram </a:t>
            </a:r>
          </a:p>
          <a:p>
            <a:r>
              <a:rPr lang="en-IN" dirty="0"/>
              <a:t>Selection of components, calculations </a:t>
            </a:r>
          </a:p>
          <a:p>
            <a:r>
              <a:rPr lang="en-IN" dirty="0"/>
              <a:t>Simulation Results </a:t>
            </a:r>
          </a:p>
          <a:p>
            <a:r>
              <a:rPr lang="en-IN" dirty="0"/>
              <a:t>PCB Art work </a:t>
            </a:r>
          </a:p>
          <a:p>
            <a:r>
              <a:rPr lang="en-IN" dirty="0"/>
              <a:t>Testing Procedures </a:t>
            </a:r>
          </a:p>
          <a:p>
            <a:r>
              <a:rPr lang="en-IN" dirty="0"/>
              <a:t>Enclosure Design </a:t>
            </a:r>
          </a:p>
          <a:p>
            <a:r>
              <a:rPr lang="en-IN" dirty="0"/>
              <a:t>Test Results &amp; Conclusion </a:t>
            </a:r>
          </a:p>
          <a:p>
            <a:r>
              <a:rPr lang="en-IN" dirty="0"/>
              <a:t>References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0FFB9-28EF-4B7A-8279-9BD67C35B499}" type="datetime1">
              <a:rPr lang="en-IN" smtClean="0"/>
              <a:t>09-05-2024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Dept. of E&amp;TC, DYPCOE, Akurdi, Pune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ADD5E-3D11-4857-A866-3EDD093514D5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3790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6651B37-14E2-4B0C-9A7E-0CA918457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164" y="-1451114"/>
            <a:ext cx="11085443" cy="365727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effectLst/>
                <a:latin typeface="Bookman Old Style" panose="02050604050505020204" pitchFamily="18" charset="0"/>
                <a:ea typeface="Arial Unicode MS"/>
                <a:cs typeface="Times New Roman" panose="02020603050405020304" pitchFamily="18" charset="0"/>
              </a:rPr>
              <a:t>AgricultureConnect: Harnessing IoT for Sustainable Farming</a:t>
            </a:r>
            <a:endParaRPr lang="en-IN" sz="8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7F148AE-3D4F-4B6B-BDEF-F04D7D1CC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D7474-7A3F-4B29-9C96-30A25993E0F5}" type="datetime1">
              <a:rPr lang="en-IN" smtClean="0"/>
              <a:t>09-05-2024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11C21B4-4BC9-490C-9DD8-F830F121F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Dept. of E&amp;TC, DYPCOE, Akurdi, Pune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FE827AE-A768-47B1-8C46-74E9D2A97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ADD5E-3D11-4857-A866-3EDD093514D5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739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F21D4C4-FF3A-48F6-8173-50BA1A710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47134"/>
          </a:xfrm>
        </p:spPr>
        <p:txBody>
          <a:bodyPr/>
          <a:lstStyle/>
          <a:p>
            <a:r>
              <a:rPr lang="en-US" dirty="0"/>
              <a:t>Aim and Objectives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1BE86A5-7D9D-4C21-A846-5969AF0A3A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main aim of our project is to protect the crops and maintain environment sustainability which aim to optimize agricultural productivity while minimizing environmental impact and ensuring food security . To address this challenge, innovative technologies such as IOT have emerged as powerful tools in the agricultural sector which aims to revolutionize traditional farming practices by providing farmers with real-time monitoring and control over key environmental parameters crucial for crop health and productivity.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758FC07-FEE7-43B9-8D3A-8275CD5B5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D7474-7A3F-4B29-9C96-30A25993E0F5}" type="datetime1">
              <a:rPr lang="en-IN" smtClean="0"/>
              <a:t>09-05-2024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4FE1D50-FE67-43E7-AB5C-EA89A7662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Dept. of E&amp;TC, DYPCOE, Akurdi, Pune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3F664DD-6BEF-428F-8703-A7C8F269C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ADD5E-3D11-4857-A866-3EDD093514D5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49610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xmlns="" id="{DB2F2A56-D1C8-439B-A9DA-B89D63D49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150600" cy="894715"/>
          </a:xfrm>
        </p:spPr>
        <p:txBody>
          <a:bodyPr/>
          <a:lstStyle/>
          <a:p>
            <a:r>
              <a:rPr lang="en-US" dirty="0"/>
              <a:t>SPECIFICATIONS</a:t>
            </a:r>
            <a:endParaRPr lang="en-IN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577E240D-21DC-49CD-9A60-F8E6F9A5C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158E9-F7EE-42A5-AA34-EF159AB3FD0F}" type="datetime1">
              <a:rPr lang="en-IN" smtClean="0"/>
              <a:t>09-05-2024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E4C63B69-7204-460C-B0C9-43180A698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Dept. of E&amp;TC, DYPCOE, Akurdi, Pune</a:t>
            </a:r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3398C564-EF9D-489D-9663-1637BEBD8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ADD5E-3D11-4857-A866-3EDD093514D5}" type="slidenum">
              <a:rPr lang="en-IN" smtClean="0"/>
              <a:t>5</a:t>
            </a:fld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6C5F5C72-A718-4DB3-882E-2F05A813E591}"/>
              </a:ext>
            </a:extLst>
          </p:cNvPr>
          <p:cNvSpPr txBox="1"/>
          <p:nvPr/>
        </p:nvSpPr>
        <p:spPr>
          <a:xfrm>
            <a:off x="769998" y="1440210"/>
            <a:ext cx="8974866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DHT11 Sensor </a:t>
            </a:r>
            <a:r>
              <a:rPr lang="en-IN" dirty="0" smtClean="0"/>
              <a:t>– Operating voltage is 3.5V-5.5V.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      Operating current is 0.3mA.</a:t>
            </a:r>
            <a:endParaRPr lang="en-IN" dirty="0" smtClean="0"/>
          </a:p>
          <a:p>
            <a:r>
              <a:rPr lang="en-IN" dirty="0"/>
              <a:t> </a:t>
            </a:r>
            <a:r>
              <a:rPr lang="en-IN" dirty="0" smtClean="0"/>
              <a:t>                             Humidity range is </a:t>
            </a:r>
            <a:r>
              <a:rPr lang="en-IN" dirty="0" smtClean="0"/>
              <a:t>20-90% </a:t>
            </a:r>
            <a:r>
              <a:rPr lang="en-IN" dirty="0"/>
              <a:t>with 5% accuracy. </a:t>
            </a:r>
            <a:endParaRPr lang="en-IN" dirty="0" smtClean="0"/>
          </a:p>
          <a:p>
            <a:r>
              <a:rPr lang="en-IN" dirty="0"/>
              <a:t> </a:t>
            </a:r>
            <a:r>
              <a:rPr lang="en-IN" dirty="0" smtClean="0"/>
              <a:t>                             Temperature range</a:t>
            </a:r>
            <a:r>
              <a:rPr lang="en-IN" dirty="0"/>
              <a:t> </a:t>
            </a:r>
            <a:r>
              <a:rPr lang="en-IN" dirty="0" smtClean="0"/>
              <a:t>is </a:t>
            </a:r>
            <a:r>
              <a:rPr lang="en-IN" dirty="0" smtClean="0"/>
              <a:t>0-50 </a:t>
            </a:r>
            <a:r>
              <a:rPr lang="en-IN" dirty="0"/>
              <a:t>°C </a:t>
            </a:r>
            <a:r>
              <a:rPr lang="en-IN" dirty="0" smtClean="0"/>
              <a:t>with</a:t>
            </a:r>
            <a:r>
              <a:rPr lang="en-IN" dirty="0" smtClean="0"/>
              <a:t> </a:t>
            </a:r>
            <a:r>
              <a:rPr lang="en-IN" dirty="0"/>
              <a:t>+-2 °C accuracy</a:t>
            </a:r>
            <a:r>
              <a:rPr lang="en-IN" dirty="0" smtClean="0"/>
              <a:t>.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    </a:t>
            </a:r>
            <a:endParaRPr lang="en-IN" dirty="0"/>
          </a:p>
          <a:p>
            <a:r>
              <a:rPr lang="en-IN" dirty="0"/>
              <a:t>Soil Moisture sensor </a:t>
            </a:r>
            <a:r>
              <a:rPr lang="en-IN" dirty="0" smtClean="0"/>
              <a:t>–Operating </a:t>
            </a:r>
            <a:r>
              <a:rPr lang="en-IN" dirty="0"/>
              <a:t>voltage is 3.3 V - 5V </a:t>
            </a:r>
            <a:r>
              <a:rPr lang="en-IN" dirty="0" smtClean="0"/>
              <a:t>.</a:t>
            </a:r>
            <a:endParaRPr lang="en-IN" dirty="0"/>
          </a:p>
          <a:p>
            <a:r>
              <a:rPr lang="en-IN" dirty="0" smtClean="0"/>
              <a:t>                                       Operating </a:t>
            </a:r>
            <a:r>
              <a:rPr lang="en-IN" dirty="0"/>
              <a:t>c</a:t>
            </a:r>
            <a:r>
              <a:rPr lang="en-IN" dirty="0" smtClean="0"/>
              <a:t>urrent </a:t>
            </a:r>
            <a:r>
              <a:rPr lang="en-IN" dirty="0"/>
              <a:t>is 25 mA </a:t>
            </a:r>
            <a:r>
              <a:rPr lang="en-IN" dirty="0" smtClean="0"/>
              <a:t>.</a:t>
            </a:r>
          </a:p>
          <a:p>
            <a:r>
              <a:rPr lang="en-IN" dirty="0" smtClean="0"/>
              <a:t>                                       Working </a:t>
            </a:r>
            <a:r>
              <a:rPr lang="en-IN" dirty="0"/>
              <a:t>temperature of the sensor 10 </a:t>
            </a:r>
            <a:r>
              <a:rPr lang="en-IN" dirty="0" smtClean="0"/>
              <a:t>– 30 C.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                Interface type is Analog.</a:t>
            </a:r>
            <a:endParaRPr lang="en-IN" dirty="0" smtClean="0"/>
          </a:p>
          <a:p>
            <a:r>
              <a:rPr lang="en-US" dirty="0" smtClean="0"/>
              <a:t>                                        </a:t>
            </a:r>
            <a:endParaRPr lang="en-IN" dirty="0"/>
          </a:p>
          <a:p>
            <a:r>
              <a:rPr lang="en-IN" dirty="0"/>
              <a:t>Acoustic sensor Max4466 </a:t>
            </a:r>
            <a:r>
              <a:rPr lang="en-IN" dirty="0" smtClean="0"/>
              <a:t>– </a:t>
            </a:r>
            <a:r>
              <a:rPr lang="en-IN" dirty="0"/>
              <a:t>Operating voltage is 2.4-5.5 </a:t>
            </a:r>
            <a:r>
              <a:rPr lang="en-IN" dirty="0" smtClean="0"/>
              <a:t>V. 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                          DC Range is 11.5V-20V.</a:t>
            </a:r>
            <a:endParaRPr lang="en-IN" dirty="0"/>
          </a:p>
          <a:p>
            <a:r>
              <a:rPr lang="en-IN" dirty="0" smtClean="0"/>
              <a:t>                                                Frequency response is flat to within=+-3db from .05hzto200hz.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                       Normal Sensitivity is 1Hz.</a:t>
            </a:r>
          </a:p>
          <a:p>
            <a:r>
              <a:rPr lang="en-US" dirty="0" smtClean="0"/>
              <a:t>                                     </a:t>
            </a:r>
            <a:endParaRPr lang="en-IN" dirty="0"/>
          </a:p>
          <a:p>
            <a:r>
              <a:rPr lang="en-IN" dirty="0"/>
              <a:t>5V DC </a:t>
            </a:r>
            <a:r>
              <a:rPr lang="en-IN" dirty="0" smtClean="0"/>
              <a:t>Pump – Input Voltage is 3V-5V.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 Operating current is 0.1-0.2A.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414848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8F1ECD6-CD93-418D-9761-C9E73484D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4440" y="-35000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Arial Black" panose="020B0A04020102020204" pitchFamily="34" charset="0"/>
              </a:rPr>
              <a:t>COMPONENTS</a:t>
            </a:r>
            <a:endParaRPr lang="en-IN" sz="3200" dirty="0">
              <a:latin typeface="Arial Black" panose="020B0A04020102020204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59FE5964-5525-49C3-A19C-FC83BF4EC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A1780-5C57-42BD-8860-66F024E1618E}" type="datetime1">
              <a:rPr lang="en-IN" smtClean="0"/>
              <a:t>09-05-2024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8BAD4974-DFB3-43F5-A8F5-C409F2574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Dept. of E&amp;TC, DYPCOE, Akurdi, Pune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4B85A27-FBAB-4895-9000-A900EA004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ADD5E-3D11-4857-A866-3EDD093514D5}" type="slidenum">
              <a:rPr lang="en-IN" smtClean="0"/>
              <a:t>6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81E97942-EECA-4A68-9A2F-ECD548661B0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1548" y="1121649"/>
            <a:ext cx="3094559" cy="286512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FE81ADED-6E9B-4BA0-91DE-0F45FD0F33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791" y="627781"/>
            <a:ext cx="2249566" cy="224956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2E11C87E-5842-4F53-8175-E47BD1AF3D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2515" y="810102"/>
            <a:ext cx="3672206" cy="367220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4727E741-A8D0-4A8E-8573-A9A9FF89F56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000" y="3193734"/>
            <a:ext cx="2577148" cy="257714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02CE8B96-6224-4FBC-AAA4-8D557FEB663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3850" y="4127820"/>
            <a:ext cx="3175849" cy="2381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5527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BD90D9A-6CFC-46D2-A0E1-D41484BE0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1360" y="-233679"/>
            <a:ext cx="8712200" cy="1564639"/>
          </a:xfrm>
        </p:spPr>
        <p:txBody>
          <a:bodyPr>
            <a:normAutofit/>
          </a:bodyPr>
          <a:lstStyle/>
          <a:p>
            <a:r>
              <a:rPr lang="en-IN" sz="3200" dirty="0">
                <a:latin typeface="Arial Black" panose="020B0A04020102020204" pitchFamily="34" charset="0"/>
              </a:rPr>
              <a:t>BLOCK DIAGRAM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76B378BB-6D8A-445B-BCC2-D549621EC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A1780-5C57-42BD-8860-66F024E1618E}" type="datetime1">
              <a:rPr lang="en-IN" smtClean="0"/>
              <a:t>09-05-2024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69D0D5E5-E89B-4B8B-8CFF-FFB056923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Dept. of E&amp;TC, DYPCOE, Akurdi, Pune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930DF071-1037-49CF-B929-C0C3D4DA2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ADD5E-3D11-4857-A866-3EDD093514D5}" type="slidenum">
              <a:rPr lang="en-IN" smtClean="0"/>
              <a:t>7</a:t>
            </a:fld>
            <a:endParaRPr lang="en-I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4429" y="819468"/>
            <a:ext cx="7429500" cy="604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774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30B1287-C348-4A1A-9FB8-4738DE591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480" y="-81914"/>
            <a:ext cx="10591800" cy="834806"/>
          </a:xfrm>
        </p:spPr>
        <p:txBody>
          <a:bodyPr>
            <a:normAutofit/>
          </a:bodyPr>
          <a:lstStyle/>
          <a:p>
            <a:r>
              <a:rPr lang="en-IN" sz="3200" dirty="0">
                <a:latin typeface="Arial Black" panose="020B0A04020102020204" pitchFamily="34" charset="0"/>
              </a:rPr>
              <a:t>SIMULATION RESULTS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44E1979D-B1C1-40D2-8A51-1953E5119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A1780-5C57-42BD-8860-66F024E1618E}" type="datetime1">
              <a:rPr lang="en-IN" smtClean="0"/>
              <a:t>09-05-2024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9F31359-5A67-4DBB-905E-287256910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Dept. of E&amp;TC, DYPCOE, Akurdi, Pune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0309773-04E7-4859-B0A4-8BD7DF924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ADD5E-3D11-4857-A866-3EDD093514D5}" type="slidenum">
              <a:rPr lang="en-IN" smtClean="0"/>
              <a:t>8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EBD54589-29EF-4CA1-96C7-564853B871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80" y="590330"/>
            <a:ext cx="10901634" cy="5766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8228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erlin Sans FB Demi" panose="020E0802020502020306" pitchFamily="34" charset="0"/>
              </a:rPr>
              <a:t>PCB Design</a:t>
            </a:r>
            <a:endParaRPr lang="en-IN" dirty="0">
              <a:latin typeface="Berlin Sans FB Demi" panose="020E0802020502020306" pitchFamily="34" charset="0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288" y="1690688"/>
            <a:ext cx="9228746" cy="4351338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D7474-7A3F-4B29-9C96-30A25993E0F5}" type="datetime1">
              <a:rPr lang="en-IN" smtClean="0"/>
              <a:t>10-05-2024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Dept. of E&amp;TC, DYPCOE, Akurdi, Pune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ADD5E-3D11-4857-A866-3EDD093514D5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46614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1534</TotalTime>
  <Words>809</Words>
  <Application>Microsoft Office PowerPoint</Application>
  <PresentationFormat>Widescreen</PresentationFormat>
  <Paragraphs>106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Arial Unicode MS</vt:lpstr>
      <vt:lpstr>Arial</vt:lpstr>
      <vt:lpstr>Arial Black</vt:lpstr>
      <vt:lpstr>Berlin Sans FB Demi</vt:lpstr>
      <vt:lpstr>Bookman Old Style</vt:lpstr>
      <vt:lpstr>Calibri</vt:lpstr>
      <vt:lpstr>Calibri Light</vt:lpstr>
      <vt:lpstr>Times New Roman</vt:lpstr>
      <vt:lpstr>Office Theme</vt:lpstr>
      <vt:lpstr>Miniproject Presentation on AgricultureConnect: Harnessing IoT for Sustainable Farming</vt:lpstr>
      <vt:lpstr>Outline of Presentation</vt:lpstr>
      <vt:lpstr>AgricultureConnect: Harnessing IoT for Sustainable Farming</vt:lpstr>
      <vt:lpstr>Aim and Objectives</vt:lpstr>
      <vt:lpstr>SPECIFICATIONS</vt:lpstr>
      <vt:lpstr>COMPONENTS</vt:lpstr>
      <vt:lpstr>BLOCK DIAGRAM</vt:lpstr>
      <vt:lpstr>SIMULATION RESULTS</vt:lpstr>
      <vt:lpstr>PCB Design</vt:lpstr>
      <vt:lpstr>TEST RESULTS</vt:lpstr>
      <vt:lpstr>TEST RESULTS</vt:lpstr>
      <vt:lpstr>References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Miniproject Presentation on Title</dc:title>
  <dc:creator>DELL</dc:creator>
  <cp:lastModifiedBy>Intel</cp:lastModifiedBy>
  <cp:revision>18</cp:revision>
  <dcterms:created xsi:type="dcterms:W3CDTF">2023-04-20T09:31:53Z</dcterms:created>
  <dcterms:modified xsi:type="dcterms:W3CDTF">2024-05-10T02:03:03Z</dcterms:modified>
</cp:coreProperties>
</file>