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88" r:id="rId3"/>
    <p:sldId id="306" r:id="rId4"/>
    <p:sldId id="294" r:id="rId5"/>
    <p:sldId id="289" r:id="rId6"/>
    <p:sldId id="296" r:id="rId7"/>
    <p:sldId id="303" r:id="rId8"/>
    <p:sldId id="304" r:id="rId9"/>
    <p:sldId id="305" r:id="rId10"/>
    <p:sldId id="290" r:id="rId11"/>
    <p:sldId id="311" r:id="rId12"/>
    <p:sldId id="291" r:id="rId13"/>
    <p:sldId id="308" r:id="rId14"/>
    <p:sldId id="299" r:id="rId15"/>
    <p:sldId id="300" r:id="rId16"/>
    <p:sldId id="307" r:id="rId17"/>
    <p:sldId id="297" r:id="rId18"/>
    <p:sldId id="292" r:id="rId19"/>
    <p:sldId id="293" r:id="rId20"/>
    <p:sldId id="310" r:id="rId21"/>
    <p:sldId id="309" r:id="rId22"/>
    <p:sldId id="312" r:id="rId23"/>
    <p:sldId id="313" r:id="rId24"/>
    <p:sldId id="314" r:id="rId25"/>
    <p:sldId id="295" r:id="rId26"/>
    <p:sldId id="298" r:id="rId27"/>
    <p:sldId id="301" r:id="rId28"/>
    <p:sldId id="302"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33" autoAdjust="0"/>
  </p:normalViewPr>
  <p:slideViewPr>
    <p:cSldViewPr>
      <p:cViewPr>
        <p:scale>
          <a:sx n="90" d="100"/>
          <a:sy n="90" d="100"/>
        </p:scale>
        <p:origin x="12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Bale" userId="75d5ea40f5769529" providerId="LiveId" clId="{B1D045EB-935A-4686-B282-909E9DD4E958}"/>
    <pc:docChg chg="undo custSel addSld modSld sldOrd">
      <pc:chgData name="Prathamesh Bale" userId="75d5ea40f5769529" providerId="LiveId" clId="{B1D045EB-935A-4686-B282-909E9DD4E958}" dt="2024-11-13T17:29:55.177" v="320" actId="20577"/>
      <pc:docMkLst>
        <pc:docMk/>
      </pc:docMkLst>
      <pc:sldChg chg="modSp mod">
        <pc:chgData name="Prathamesh Bale" userId="75d5ea40f5769529" providerId="LiveId" clId="{B1D045EB-935A-4686-B282-909E9DD4E958}" dt="2024-11-13T17:29:55.177" v="320" actId="20577"/>
        <pc:sldMkLst>
          <pc:docMk/>
          <pc:sldMk cId="0" sldId="256"/>
        </pc:sldMkLst>
        <pc:spChg chg="mod">
          <ac:chgData name="Prathamesh Bale" userId="75d5ea40f5769529" providerId="LiveId" clId="{B1D045EB-935A-4686-B282-909E9DD4E958}" dt="2024-11-13T17:29:55.177" v="320" actId="20577"/>
          <ac:spMkLst>
            <pc:docMk/>
            <pc:sldMk cId="0" sldId="256"/>
            <ac:spMk id="5" creationId="{3A825B1D-E65C-4317-90FA-ACD7E4B9E529}"/>
          </ac:spMkLst>
        </pc:spChg>
      </pc:sldChg>
      <pc:sldChg chg="addSp delSp modSp mod">
        <pc:chgData name="Prathamesh Bale" userId="75d5ea40f5769529" providerId="LiveId" clId="{B1D045EB-935A-4686-B282-909E9DD4E958}" dt="2024-11-13T16:56:25.628" v="80" actId="20577"/>
        <pc:sldMkLst>
          <pc:docMk/>
          <pc:sldMk cId="1916601008" sldId="289"/>
        </pc:sldMkLst>
        <pc:graphicFrameChg chg="add del mod">
          <ac:chgData name="Prathamesh Bale" userId="75d5ea40f5769529" providerId="LiveId" clId="{B1D045EB-935A-4686-B282-909E9DD4E958}" dt="2024-11-13T16:52:19.622" v="32" actId="478"/>
          <ac:graphicFrameMkLst>
            <pc:docMk/>
            <pc:sldMk cId="1916601008" sldId="289"/>
            <ac:graphicFrameMk id="3" creationId="{4BB1E61A-AEBD-4B1B-BFAE-08055AED1F91}"/>
          </ac:graphicFrameMkLst>
        </pc:graphicFrameChg>
        <pc:graphicFrameChg chg="mod modGraphic">
          <ac:chgData name="Prathamesh Bale" userId="75d5ea40f5769529" providerId="LiveId" clId="{B1D045EB-935A-4686-B282-909E9DD4E958}" dt="2024-11-13T16:56:25.628" v="80" actId="20577"/>
          <ac:graphicFrameMkLst>
            <pc:docMk/>
            <pc:sldMk cId="1916601008" sldId="289"/>
            <ac:graphicFrameMk id="5" creationId="{0FC123A1-5075-4856-8C34-70138CB51811}"/>
          </ac:graphicFrameMkLst>
        </pc:graphicFrameChg>
      </pc:sldChg>
      <pc:sldChg chg="modSp mod">
        <pc:chgData name="Prathamesh Bale" userId="75d5ea40f5769529" providerId="LiveId" clId="{B1D045EB-935A-4686-B282-909E9DD4E958}" dt="2024-11-13T17:23:41.136" v="292" actId="20577"/>
        <pc:sldMkLst>
          <pc:docMk/>
          <pc:sldMk cId="2255767487" sldId="291"/>
        </pc:sldMkLst>
        <pc:spChg chg="mod">
          <ac:chgData name="Prathamesh Bale" userId="75d5ea40f5769529" providerId="LiveId" clId="{B1D045EB-935A-4686-B282-909E9DD4E958}" dt="2024-11-13T17:23:41.136" v="292" actId="20577"/>
          <ac:spMkLst>
            <pc:docMk/>
            <pc:sldMk cId="2255767487" sldId="291"/>
            <ac:spMk id="17" creationId="{DF027C90-F87F-4B6E-BD88-46DCA050485B}"/>
          </ac:spMkLst>
        </pc:spChg>
      </pc:sldChg>
      <pc:sldChg chg="addSp modSp mod">
        <pc:chgData name="Prathamesh Bale" userId="75d5ea40f5769529" providerId="LiveId" clId="{B1D045EB-935A-4686-B282-909E9DD4E958}" dt="2024-11-13T17:18:16.770" v="264" actId="14100"/>
        <pc:sldMkLst>
          <pc:docMk/>
          <pc:sldMk cId="1563406957" sldId="293"/>
        </pc:sldMkLst>
        <pc:picChg chg="mod">
          <ac:chgData name="Prathamesh Bale" userId="75d5ea40f5769529" providerId="LiveId" clId="{B1D045EB-935A-4686-B282-909E9DD4E958}" dt="2024-11-13T17:16:34.352" v="253" actId="14100"/>
          <ac:picMkLst>
            <pc:docMk/>
            <pc:sldMk cId="1563406957" sldId="293"/>
            <ac:picMk id="3" creationId="{00000000-0000-0000-0000-000000000000}"/>
          </ac:picMkLst>
        </pc:picChg>
        <pc:picChg chg="add mod modCrop">
          <ac:chgData name="Prathamesh Bale" userId="75d5ea40f5769529" providerId="LiveId" clId="{B1D045EB-935A-4686-B282-909E9DD4E958}" dt="2024-11-13T17:18:16.770" v="264" actId="14100"/>
          <ac:picMkLst>
            <pc:docMk/>
            <pc:sldMk cId="1563406957" sldId="293"/>
            <ac:picMk id="6" creationId="{0B2BF7AC-9348-4E4D-A885-36FDA6EA6E68}"/>
          </ac:picMkLst>
        </pc:picChg>
      </pc:sldChg>
      <pc:sldChg chg="modSp mod">
        <pc:chgData name="Prathamesh Bale" userId="75d5ea40f5769529" providerId="LiveId" clId="{B1D045EB-935A-4686-B282-909E9DD4E958}" dt="2024-11-13T17:09:46.397" v="209" actId="122"/>
        <pc:sldMkLst>
          <pc:docMk/>
          <pc:sldMk cId="1035505369" sldId="296"/>
        </pc:sldMkLst>
        <pc:graphicFrameChg chg="mod modGraphic">
          <ac:chgData name="Prathamesh Bale" userId="75d5ea40f5769529" providerId="LiveId" clId="{B1D045EB-935A-4686-B282-909E9DD4E958}" dt="2024-11-13T17:09:46.397" v="209" actId="122"/>
          <ac:graphicFrameMkLst>
            <pc:docMk/>
            <pc:sldMk cId="1035505369" sldId="296"/>
            <ac:graphicFrameMk id="4" creationId="{5DDB5AFD-F017-4BDB-A418-D6DFFE88C79C}"/>
          </ac:graphicFrameMkLst>
        </pc:graphicFrameChg>
      </pc:sldChg>
      <pc:sldChg chg="addSp delSp modSp mod ord">
        <pc:chgData name="Prathamesh Bale" userId="75d5ea40f5769529" providerId="LiveId" clId="{B1D045EB-935A-4686-B282-909E9DD4E958}" dt="2024-11-13T17:15:56.252" v="245" actId="1440"/>
        <pc:sldMkLst>
          <pc:docMk/>
          <pc:sldMk cId="1168795130" sldId="299"/>
        </pc:sldMkLst>
        <pc:picChg chg="del">
          <ac:chgData name="Prathamesh Bale" userId="75d5ea40f5769529" providerId="LiveId" clId="{B1D045EB-935A-4686-B282-909E9DD4E958}" dt="2024-11-13T17:15:35.567" v="241" actId="478"/>
          <ac:picMkLst>
            <pc:docMk/>
            <pc:sldMk cId="1168795130" sldId="299"/>
            <ac:picMk id="5" creationId="{1ADA6E32-FF74-42EC-9288-72D0B629C92B}"/>
          </ac:picMkLst>
        </pc:picChg>
        <pc:picChg chg="add mod">
          <ac:chgData name="Prathamesh Bale" userId="75d5ea40f5769529" providerId="LiveId" clId="{B1D045EB-935A-4686-B282-909E9DD4E958}" dt="2024-11-13T17:15:56.252" v="245" actId="1440"/>
          <ac:picMkLst>
            <pc:docMk/>
            <pc:sldMk cId="1168795130" sldId="299"/>
            <ac:picMk id="6" creationId="{7E22FE88-401B-4853-8CC0-40799550945F}"/>
          </ac:picMkLst>
        </pc:picChg>
      </pc:sldChg>
      <pc:sldChg chg="addSp delSp modSp mod">
        <pc:chgData name="Prathamesh Bale" userId="75d5ea40f5769529" providerId="LiveId" clId="{B1D045EB-935A-4686-B282-909E9DD4E958}" dt="2024-11-13T17:15:07.666" v="240" actId="1440"/>
        <pc:sldMkLst>
          <pc:docMk/>
          <pc:sldMk cId="2359800090" sldId="300"/>
        </pc:sldMkLst>
        <pc:picChg chg="del">
          <ac:chgData name="Prathamesh Bale" userId="75d5ea40f5769529" providerId="LiveId" clId="{B1D045EB-935A-4686-B282-909E9DD4E958}" dt="2024-11-13T17:14:06.393" v="236" actId="478"/>
          <ac:picMkLst>
            <pc:docMk/>
            <pc:sldMk cId="2359800090" sldId="300"/>
            <ac:picMk id="5" creationId="{1D4BDD19-27C0-4C60-808A-760AD62FAE4E}"/>
          </ac:picMkLst>
        </pc:picChg>
        <pc:picChg chg="add mod">
          <ac:chgData name="Prathamesh Bale" userId="75d5ea40f5769529" providerId="LiveId" clId="{B1D045EB-935A-4686-B282-909E9DD4E958}" dt="2024-11-13T17:15:07.666" v="240" actId="1440"/>
          <ac:picMkLst>
            <pc:docMk/>
            <pc:sldMk cId="2359800090" sldId="300"/>
            <ac:picMk id="6" creationId="{440883FC-AEA9-4D11-8521-ADD7291EF93E}"/>
          </ac:picMkLst>
        </pc:picChg>
      </pc:sldChg>
      <pc:sldChg chg="modSp mod">
        <pc:chgData name="Prathamesh Bale" userId="75d5ea40f5769529" providerId="LiveId" clId="{B1D045EB-935A-4686-B282-909E9DD4E958}" dt="2024-11-13T17:19:26.086" v="269" actId="1076"/>
        <pc:sldMkLst>
          <pc:docMk/>
          <pc:sldMk cId="1317734125" sldId="301"/>
        </pc:sldMkLst>
        <pc:spChg chg="mod">
          <ac:chgData name="Prathamesh Bale" userId="75d5ea40f5769529" providerId="LiveId" clId="{B1D045EB-935A-4686-B282-909E9DD4E958}" dt="2024-11-13T17:19:26.086" v="269" actId="1076"/>
          <ac:spMkLst>
            <pc:docMk/>
            <pc:sldMk cId="1317734125" sldId="301"/>
            <ac:spMk id="6" creationId="{0C8EF500-3701-69F1-673C-2BA5E3051F1D}"/>
          </ac:spMkLst>
        </pc:spChg>
      </pc:sldChg>
      <pc:sldChg chg="modSp mod">
        <pc:chgData name="Prathamesh Bale" userId="75d5ea40f5769529" providerId="LiveId" clId="{B1D045EB-935A-4686-B282-909E9DD4E958}" dt="2024-11-13T17:20:02.104" v="272"/>
        <pc:sldMkLst>
          <pc:docMk/>
          <pc:sldMk cId="1019070586" sldId="302"/>
        </pc:sldMkLst>
        <pc:spChg chg="mod">
          <ac:chgData name="Prathamesh Bale" userId="75d5ea40f5769529" providerId="LiveId" clId="{B1D045EB-935A-4686-B282-909E9DD4E958}" dt="2024-11-13T17:20:02.104" v="272"/>
          <ac:spMkLst>
            <pc:docMk/>
            <pc:sldMk cId="1019070586" sldId="302"/>
            <ac:spMk id="6" creationId="{44194271-3783-B582-4B5D-753E368D244E}"/>
          </ac:spMkLst>
        </pc:spChg>
      </pc:sldChg>
      <pc:sldChg chg="modSp mod">
        <pc:chgData name="Prathamesh Bale" userId="75d5ea40f5769529" providerId="LiveId" clId="{B1D045EB-935A-4686-B282-909E9DD4E958}" dt="2024-11-13T17:03:46.789" v="165" actId="14734"/>
        <pc:sldMkLst>
          <pc:docMk/>
          <pc:sldMk cId="556779944" sldId="303"/>
        </pc:sldMkLst>
        <pc:graphicFrameChg chg="mod modGraphic">
          <ac:chgData name="Prathamesh Bale" userId="75d5ea40f5769529" providerId="LiveId" clId="{B1D045EB-935A-4686-B282-909E9DD4E958}" dt="2024-11-13T17:03:46.789" v="165" actId="14734"/>
          <ac:graphicFrameMkLst>
            <pc:docMk/>
            <pc:sldMk cId="556779944" sldId="303"/>
            <ac:graphicFrameMk id="5" creationId="{74E80FFF-F144-4E61-A474-5E87AF02E65F}"/>
          </ac:graphicFrameMkLst>
        </pc:graphicFrameChg>
      </pc:sldChg>
      <pc:sldChg chg="modSp mod">
        <pc:chgData name="Prathamesh Bale" userId="75d5ea40f5769529" providerId="LiveId" clId="{B1D045EB-935A-4686-B282-909E9DD4E958}" dt="2024-11-13T17:02:03.796" v="140" actId="14734"/>
        <pc:sldMkLst>
          <pc:docMk/>
          <pc:sldMk cId="3102511255" sldId="304"/>
        </pc:sldMkLst>
        <pc:graphicFrameChg chg="mod modGraphic">
          <ac:chgData name="Prathamesh Bale" userId="75d5ea40f5769529" providerId="LiveId" clId="{B1D045EB-935A-4686-B282-909E9DD4E958}" dt="2024-11-13T17:02:03.796" v="140" actId="14734"/>
          <ac:graphicFrameMkLst>
            <pc:docMk/>
            <pc:sldMk cId="3102511255" sldId="304"/>
            <ac:graphicFrameMk id="3" creationId="{0B871F0C-1196-420B-9F19-F69490DE70C8}"/>
          </ac:graphicFrameMkLst>
        </pc:graphicFrameChg>
      </pc:sldChg>
      <pc:sldChg chg="modSp mod">
        <pc:chgData name="Prathamesh Bale" userId="75d5ea40f5769529" providerId="LiveId" clId="{B1D045EB-935A-4686-B282-909E9DD4E958}" dt="2024-11-13T17:03:11.826" v="161" actId="20577"/>
        <pc:sldMkLst>
          <pc:docMk/>
          <pc:sldMk cId="1629835727" sldId="305"/>
        </pc:sldMkLst>
        <pc:graphicFrameChg chg="mod modGraphic">
          <ac:chgData name="Prathamesh Bale" userId="75d5ea40f5769529" providerId="LiveId" clId="{B1D045EB-935A-4686-B282-909E9DD4E958}" dt="2024-11-13T17:03:11.826" v="161" actId="20577"/>
          <ac:graphicFrameMkLst>
            <pc:docMk/>
            <pc:sldMk cId="1629835727" sldId="305"/>
            <ac:graphicFrameMk id="3" creationId="{921FC102-BD1E-439E-BCCA-6CF20530BCD9}"/>
          </ac:graphicFrameMkLst>
        </pc:graphicFrameChg>
      </pc:sldChg>
      <pc:sldChg chg="addSp delSp modSp new mod">
        <pc:chgData name="Prathamesh Bale" userId="75d5ea40f5769529" providerId="LiveId" clId="{B1D045EB-935A-4686-B282-909E9DD4E958}" dt="2024-11-13T17:09:03.545" v="207" actId="1440"/>
        <pc:sldMkLst>
          <pc:docMk/>
          <pc:sldMk cId="1574331005" sldId="306"/>
        </pc:sldMkLst>
        <pc:spChg chg="del">
          <ac:chgData name="Prathamesh Bale" userId="75d5ea40f5769529" providerId="LiveId" clId="{B1D045EB-935A-4686-B282-909E9DD4E958}" dt="2024-11-13T17:04:47.995" v="168" actId="478"/>
          <ac:spMkLst>
            <pc:docMk/>
            <pc:sldMk cId="1574331005" sldId="306"/>
            <ac:spMk id="2" creationId="{1EB4993A-2E63-4B76-A77F-BBE3D9D25468}"/>
          </ac:spMkLst>
        </pc:spChg>
        <pc:spChg chg="add mod">
          <ac:chgData name="Prathamesh Bale" userId="75d5ea40f5769529" providerId="LiveId" clId="{B1D045EB-935A-4686-B282-909E9DD4E958}" dt="2024-11-13T17:05:05.617" v="192" actId="20577"/>
          <ac:spMkLst>
            <pc:docMk/>
            <pc:sldMk cId="1574331005" sldId="306"/>
            <ac:spMk id="4" creationId="{79580D87-CE07-47FC-B9BE-821BEC38DD0A}"/>
          </ac:spMkLst>
        </pc:spChg>
        <pc:spChg chg="add mod">
          <ac:chgData name="Prathamesh Bale" userId="75d5ea40f5769529" providerId="LiveId" clId="{B1D045EB-935A-4686-B282-909E9DD4E958}" dt="2024-11-13T17:07:52.374" v="203" actId="1076"/>
          <ac:spMkLst>
            <pc:docMk/>
            <pc:sldMk cId="1574331005" sldId="306"/>
            <ac:spMk id="5" creationId="{681E2AD1-7BF1-4BE9-A916-07F3F1954B00}"/>
          </ac:spMkLst>
        </pc:spChg>
        <pc:picChg chg="add mod">
          <ac:chgData name="Prathamesh Bale" userId="75d5ea40f5769529" providerId="LiveId" clId="{B1D045EB-935A-4686-B282-909E9DD4E958}" dt="2024-11-13T17:09:03.545" v="207" actId="1440"/>
          <ac:picMkLst>
            <pc:docMk/>
            <pc:sldMk cId="1574331005" sldId="306"/>
            <ac:picMk id="7" creationId="{E61F66E3-C709-4BA4-9945-656E912A45FB}"/>
          </ac:picMkLst>
        </pc:picChg>
      </pc:sldChg>
      <pc:sldChg chg="addSp delSp modSp new mod">
        <pc:chgData name="Prathamesh Bale" userId="75d5ea40f5769529" providerId="LiveId" clId="{B1D045EB-935A-4686-B282-909E9DD4E958}" dt="2024-11-13T17:13:42.486" v="235" actId="14100"/>
        <pc:sldMkLst>
          <pc:docMk/>
          <pc:sldMk cId="2749934058" sldId="307"/>
        </pc:sldMkLst>
        <pc:spChg chg="add mod">
          <ac:chgData name="Prathamesh Bale" userId="75d5ea40f5769529" providerId="LiveId" clId="{B1D045EB-935A-4686-B282-909E9DD4E958}" dt="2024-11-13T17:12:27.632" v="230" actId="20577"/>
          <ac:spMkLst>
            <pc:docMk/>
            <pc:sldMk cId="2749934058" sldId="307"/>
            <ac:spMk id="5" creationId="{27C1CE46-D632-49D6-ADF6-86FE2C5DFAA1}"/>
          </ac:spMkLst>
        </pc:spChg>
        <pc:picChg chg="add del">
          <ac:chgData name="Prathamesh Bale" userId="75d5ea40f5769529" providerId="LiveId" clId="{B1D045EB-935A-4686-B282-909E9DD4E958}" dt="2024-11-13T17:11:46.982" v="215" actId="478"/>
          <ac:picMkLst>
            <pc:docMk/>
            <pc:sldMk cId="2749934058" sldId="307"/>
            <ac:picMk id="4" creationId="{BD99BAFF-1EE8-418F-AD31-287548FB9193}"/>
          </ac:picMkLst>
        </pc:picChg>
        <pc:picChg chg="add mod">
          <ac:chgData name="Prathamesh Bale" userId="75d5ea40f5769529" providerId="LiveId" clId="{B1D045EB-935A-4686-B282-909E9DD4E958}" dt="2024-11-13T17:13:42.486" v="235" actId="14100"/>
          <ac:picMkLst>
            <pc:docMk/>
            <pc:sldMk cId="2749934058" sldId="307"/>
            <ac:picMk id="7" creationId="{C310E417-9587-487F-BDF0-3999BAA7750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C97DD9-BE1B-403A-B3EE-69563F22F738}"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 Y Patil College of Engineering, Akurdi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780BA7-CD37-4C6F-99DE-DDA8C903CFC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C3940-3E2F-4C42-9669-CD2AC6A211A4}" type="datetimeFigureOut">
              <a:rPr lang="en-US" smtClean="0"/>
              <a:pPr/>
              <a:t>11/14/2024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 Y Patil College of Engineering, Akurdi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131758-A1AE-4453-9A86-66043DCBCC56}" type="slidenum">
              <a:rPr lang="en-US" smtClean="0"/>
              <a:pPr/>
              <a:t>‹#›</a:t>
            </a:fld>
            <a:endParaRPr lang="en-US"/>
          </a:p>
        </p:txBody>
      </p:sp>
    </p:spTree>
    <p:extLst>
      <p:ext uri="{BB962C8B-B14F-4D97-AF65-F5344CB8AC3E}">
        <p14:creationId xmlns:p14="http://schemas.microsoft.com/office/powerpoint/2010/main" val="26755906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D Y Patil College of Engineering, Akurdi</a:t>
            </a:r>
          </a:p>
        </p:txBody>
      </p:sp>
      <p:sp>
        <p:nvSpPr>
          <p:cNvPr id="5" name="Slide Number Placeholder 4"/>
          <p:cNvSpPr>
            <a:spLocks noGrp="1"/>
          </p:cNvSpPr>
          <p:nvPr>
            <p:ph type="sldNum" sz="quarter" idx="11"/>
          </p:nvPr>
        </p:nvSpPr>
        <p:spPr/>
        <p:txBody>
          <a:bodyPr/>
          <a:lstStyle/>
          <a:p>
            <a:fld id="{C6131758-A1AE-4453-9A86-66043DCBCC56}" type="slidenum">
              <a:rPr lang="en-US" smtClean="0"/>
              <a:pPr/>
              <a:t>1</a:t>
            </a:fld>
            <a:endParaRPr lang="en-US"/>
          </a:p>
        </p:txBody>
      </p:sp>
    </p:spTree>
    <p:extLst>
      <p:ext uri="{BB962C8B-B14F-4D97-AF65-F5344CB8AC3E}">
        <p14:creationId xmlns:p14="http://schemas.microsoft.com/office/powerpoint/2010/main" val="7502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dirty="0"/>
              <a:t>D Y Patil College of Engineering, Akurdi</a:t>
            </a:r>
          </a:p>
        </p:txBody>
      </p:sp>
      <p:sp>
        <p:nvSpPr>
          <p:cNvPr id="5" name="Slide Number Placeholder 4"/>
          <p:cNvSpPr>
            <a:spLocks noGrp="1"/>
          </p:cNvSpPr>
          <p:nvPr>
            <p:ph type="sldNum" sz="quarter" idx="11"/>
          </p:nvPr>
        </p:nvSpPr>
        <p:spPr/>
        <p:txBody>
          <a:bodyPr/>
          <a:lstStyle/>
          <a:p>
            <a:fld id="{C6131758-A1AE-4453-9A86-66043DCBCC56}" type="slidenum">
              <a:rPr lang="en-US" smtClean="0"/>
              <a:pPr/>
              <a:t>2</a:t>
            </a:fld>
            <a:endParaRPr lang="en-US"/>
          </a:p>
        </p:txBody>
      </p:sp>
    </p:spTree>
    <p:extLst>
      <p:ext uri="{BB962C8B-B14F-4D97-AF65-F5344CB8AC3E}">
        <p14:creationId xmlns:p14="http://schemas.microsoft.com/office/powerpoint/2010/main" val="31632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dirty="0"/>
              <a:t>D Y Patil College of Engineering, Akurdi</a:t>
            </a:r>
          </a:p>
        </p:txBody>
      </p:sp>
      <p:sp>
        <p:nvSpPr>
          <p:cNvPr id="5" name="Slide Number Placeholder 4"/>
          <p:cNvSpPr>
            <a:spLocks noGrp="1"/>
          </p:cNvSpPr>
          <p:nvPr>
            <p:ph type="sldNum" sz="quarter" idx="11"/>
          </p:nvPr>
        </p:nvSpPr>
        <p:spPr/>
        <p:txBody>
          <a:bodyPr/>
          <a:lstStyle/>
          <a:p>
            <a:fld id="{C6131758-A1AE-4453-9A86-66043DCBCC56}" type="slidenum">
              <a:rPr lang="en-US" smtClean="0"/>
              <a:pPr/>
              <a:t>10</a:t>
            </a:fld>
            <a:endParaRPr lang="en-US"/>
          </a:p>
        </p:txBody>
      </p:sp>
    </p:spTree>
    <p:extLst>
      <p:ext uri="{BB962C8B-B14F-4D97-AF65-F5344CB8AC3E}">
        <p14:creationId xmlns:p14="http://schemas.microsoft.com/office/powerpoint/2010/main" val="49254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9FC98-200A-953F-41D3-F7828ED9E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0A404-FE02-E570-8035-FA11193C5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C7DBEA-8C3A-2088-2E1D-FEF57DE2ACDE}"/>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73BBEFB2-BFBA-A0AA-02A6-7A0D89B71A2C}"/>
              </a:ext>
            </a:extLst>
          </p:cNvPr>
          <p:cNvSpPr>
            <a:spLocks noGrp="1"/>
          </p:cNvSpPr>
          <p:nvPr>
            <p:ph type="ftr" sz="quarter" idx="10"/>
          </p:nvPr>
        </p:nvSpPr>
        <p:spPr/>
        <p:txBody>
          <a:bodyPr/>
          <a:lstStyle/>
          <a:p>
            <a:r>
              <a:rPr lang="en-US" dirty="0"/>
              <a:t>D Y Patil College of Engineering, Akurdi</a:t>
            </a:r>
          </a:p>
        </p:txBody>
      </p:sp>
      <p:sp>
        <p:nvSpPr>
          <p:cNvPr id="5" name="Slide Number Placeholder 4">
            <a:extLst>
              <a:ext uri="{FF2B5EF4-FFF2-40B4-BE49-F238E27FC236}">
                <a16:creationId xmlns:a16="http://schemas.microsoft.com/office/drawing/2014/main" id="{38471BCC-A70A-D21D-729E-AA2DF23DB686}"/>
              </a:ext>
            </a:extLst>
          </p:cNvPr>
          <p:cNvSpPr>
            <a:spLocks noGrp="1"/>
          </p:cNvSpPr>
          <p:nvPr>
            <p:ph type="sldNum" sz="quarter" idx="11"/>
          </p:nvPr>
        </p:nvSpPr>
        <p:spPr/>
        <p:txBody>
          <a:bodyPr/>
          <a:lstStyle/>
          <a:p>
            <a:fld id="{C6131758-A1AE-4453-9A86-66043DCBCC56}" type="slidenum">
              <a:rPr lang="en-US" smtClean="0"/>
              <a:pPr/>
              <a:t>11</a:t>
            </a:fld>
            <a:endParaRPr lang="en-US"/>
          </a:p>
        </p:txBody>
      </p:sp>
    </p:spTree>
    <p:extLst>
      <p:ext uri="{BB962C8B-B14F-4D97-AF65-F5344CB8AC3E}">
        <p14:creationId xmlns:p14="http://schemas.microsoft.com/office/powerpoint/2010/main" val="184173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dirty="0"/>
              <a:t>D Y Patil College of Engineering, Akurdi</a:t>
            </a:r>
          </a:p>
        </p:txBody>
      </p:sp>
      <p:sp>
        <p:nvSpPr>
          <p:cNvPr id="5" name="Slide Number Placeholder 4"/>
          <p:cNvSpPr>
            <a:spLocks noGrp="1"/>
          </p:cNvSpPr>
          <p:nvPr>
            <p:ph type="sldNum" sz="quarter" idx="11"/>
          </p:nvPr>
        </p:nvSpPr>
        <p:spPr/>
        <p:txBody>
          <a:bodyPr/>
          <a:lstStyle/>
          <a:p>
            <a:fld id="{C6131758-A1AE-4453-9A86-66043DCBCC56}" type="slidenum">
              <a:rPr lang="en-US" smtClean="0"/>
              <a:pPr/>
              <a:t>12</a:t>
            </a:fld>
            <a:endParaRPr lang="en-US"/>
          </a:p>
        </p:txBody>
      </p:sp>
    </p:spTree>
    <p:extLst>
      <p:ext uri="{BB962C8B-B14F-4D97-AF65-F5344CB8AC3E}">
        <p14:creationId xmlns:p14="http://schemas.microsoft.com/office/powerpoint/2010/main" val="398513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US" dirty="0"/>
              <a:t>D Y Patil College of Engineering, Akurdi</a:t>
            </a:r>
          </a:p>
        </p:txBody>
      </p:sp>
      <p:sp>
        <p:nvSpPr>
          <p:cNvPr id="5" name="Slide Number Placeholder 4"/>
          <p:cNvSpPr>
            <a:spLocks noGrp="1"/>
          </p:cNvSpPr>
          <p:nvPr>
            <p:ph type="sldNum" sz="quarter" idx="5"/>
          </p:nvPr>
        </p:nvSpPr>
        <p:spPr/>
        <p:txBody>
          <a:bodyPr/>
          <a:lstStyle/>
          <a:p>
            <a:fld id="{C6131758-A1AE-4453-9A86-66043DCBCC56}" type="slidenum">
              <a:rPr lang="en-US" smtClean="0"/>
              <a:pPr/>
              <a:t>19</a:t>
            </a:fld>
            <a:endParaRPr lang="en-US"/>
          </a:p>
        </p:txBody>
      </p:sp>
    </p:spTree>
    <p:extLst>
      <p:ext uri="{BB962C8B-B14F-4D97-AF65-F5344CB8AC3E}">
        <p14:creationId xmlns:p14="http://schemas.microsoft.com/office/powerpoint/2010/main" val="154699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US" dirty="0"/>
              <a:t>D Y Patil College of Engineering, Akurdi</a:t>
            </a:r>
          </a:p>
        </p:txBody>
      </p:sp>
      <p:sp>
        <p:nvSpPr>
          <p:cNvPr id="5" name="Slide Number Placeholder 4"/>
          <p:cNvSpPr>
            <a:spLocks noGrp="1"/>
          </p:cNvSpPr>
          <p:nvPr>
            <p:ph type="sldNum" sz="quarter" idx="5"/>
          </p:nvPr>
        </p:nvSpPr>
        <p:spPr/>
        <p:txBody>
          <a:bodyPr/>
          <a:lstStyle/>
          <a:p>
            <a:fld id="{C6131758-A1AE-4453-9A86-66043DCBCC56}" type="slidenum">
              <a:rPr lang="en-US" smtClean="0"/>
              <a:pPr/>
              <a:t>25</a:t>
            </a:fld>
            <a:endParaRPr lang="en-US"/>
          </a:p>
        </p:txBody>
      </p:sp>
    </p:spTree>
    <p:extLst>
      <p:ext uri="{BB962C8B-B14F-4D97-AF65-F5344CB8AC3E}">
        <p14:creationId xmlns:p14="http://schemas.microsoft.com/office/powerpoint/2010/main" val="236514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B20396-292F-44E1-9AA5-D078A5659360}" type="datetime1">
              <a:rPr lang="en-US" smtClean="0"/>
              <a:t>11/14/2024</a:t>
            </a:fld>
            <a:endParaRPr lang="en-US"/>
          </a:p>
        </p:txBody>
      </p:sp>
      <p:sp>
        <p:nvSpPr>
          <p:cNvPr id="5" name="Footer Placeholder 4"/>
          <p:cNvSpPr>
            <a:spLocks noGrp="1"/>
          </p:cNvSpPr>
          <p:nvPr>
            <p:ph type="ftr" sz="quarter" idx="11"/>
          </p:nvPr>
        </p:nvSpPr>
        <p:spPr/>
        <p:txBody>
          <a:bodyPr/>
          <a:lstStyle/>
          <a:p>
            <a:r>
              <a:rPr lang="en-US" dirty="0"/>
              <a:t>D. Y. Patil College of Engineering, Akurdi, Pune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D0953-B284-49BF-93FC-04AEDA29024B}" type="datetime1">
              <a:rPr lang="en-US" smtClean="0"/>
              <a:t>11/14/2024</a:t>
            </a:fld>
            <a:endParaRPr lang="en-US"/>
          </a:p>
        </p:txBody>
      </p:sp>
      <p:sp>
        <p:nvSpPr>
          <p:cNvPr id="5" name="Footer Placeholder 4"/>
          <p:cNvSpPr>
            <a:spLocks noGrp="1"/>
          </p:cNvSpPr>
          <p:nvPr>
            <p:ph type="ftr" sz="quarter" idx="11"/>
          </p:nvPr>
        </p:nvSpPr>
        <p:spPr/>
        <p:txBody>
          <a:bodyPr/>
          <a:lstStyle/>
          <a:p>
            <a:r>
              <a:rPr lang="en-US" dirty="0"/>
              <a:t>D. Y. Patil College of Engineering, Akurdi, Pune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F0BC2-347E-4248-AA9B-FE4718A5E4AC}" type="datetime1">
              <a:rPr lang="en-US" smtClean="0"/>
              <a:t>11/14/2024</a:t>
            </a:fld>
            <a:endParaRPr lang="en-US"/>
          </a:p>
        </p:txBody>
      </p:sp>
      <p:sp>
        <p:nvSpPr>
          <p:cNvPr id="5" name="Footer Placeholder 4"/>
          <p:cNvSpPr>
            <a:spLocks noGrp="1"/>
          </p:cNvSpPr>
          <p:nvPr>
            <p:ph type="ftr" sz="quarter" idx="11"/>
          </p:nvPr>
        </p:nvSpPr>
        <p:spPr/>
        <p:txBody>
          <a:bodyPr/>
          <a:lstStyle/>
          <a:p>
            <a:r>
              <a:rPr lang="en-US" dirty="0"/>
              <a:t>D. Y. Patil College of Engineering, Akurdi, Pune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07E84A-35BF-4DF8-907E-C9B59E43794A}" type="datetime1">
              <a:rPr lang="en-US" smtClean="0"/>
              <a:t>11/14/2024</a:t>
            </a:fld>
            <a:endParaRPr lang="en-US"/>
          </a:p>
        </p:txBody>
      </p:sp>
      <p:sp>
        <p:nvSpPr>
          <p:cNvPr id="5" name="Footer Placeholder 4"/>
          <p:cNvSpPr>
            <a:spLocks noGrp="1"/>
          </p:cNvSpPr>
          <p:nvPr>
            <p:ph type="ftr" sz="quarter" idx="11"/>
          </p:nvPr>
        </p:nvSpPr>
        <p:spPr/>
        <p:txBody>
          <a:bodyPr/>
          <a:lstStyle/>
          <a:p>
            <a:r>
              <a:rPr lang="en-US" dirty="0"/>
              <a:t>D. Y. Patil College of Engineering, Akurdi, Pune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C9FD8-2040-47EA-B5A9-72B50C9D635B}" type="datetime1">
              <a:rPr lang="en-US" smtClean="0"/>
              <a:t>11/14/2024</a:t>
            </a:fld>
            <a:endParaRPr lang="en-US"/>
          </a:p>
        </p:txBody>
      </p:sp>
      <p:sp>
        <p:nvSpPr>
          <p:cNvPr id="5" name="Footer Placeholder 4"/>
          <p:cNvSpPr>
            <a:spLocks noGrp="1"/>
          </p:cNvSpPr>
          <p:nvPr>
            <p:ph type="ftr" sz="quarter" idx="11"/>
          </p:nvPr>
        </p:nvSpPr>
        <p:spPr/>
        <p:txBody>
          <a:bodyPr/>
          <a:lstStyle/>
          <a:p>
            <a:r>
              <a:rPr lang="en-US" dirty="0"/>
              <a:t>D. Y. Patil College of Engineering, Akurdi, Pune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F38A69-906D-4F8A-BA12-6CB9CBBB4CD8}" type="datetime1">
              <a:rPr lang="en-US" smtClean="0"/>
              <a:t>11/14/2024</a:t>
            </a:fld>
            <a:endParaRPr lang="en-US"/>
          </a:p>
        </p:txBody>
      </p:sp>
      <p:sp>
        <p:nvSpPr>
          <p:cNvPr id="6" name="Footer Placeholder 5"/>
          <p:cNvSpPr>
            <a:spLocks noGrp="1"/>
          </p:cNvSpPr>
          <p:nvPr>
            <p:ph type="ftr" sz="quarter" idx="11"/>
          </p:nvPr>
        </p:nvSpPr>
        <p:spPr/>
        <p:txBody>
          <a:bodyPr/>
          <a:lstStyle/>
          <a:p>
            <a:r>
              <a:rPr lang="en-US" dirty="0"/>
              <a:t>D. Y. Patil College of Engineering, Akurdi, Pune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49338B-45DE-41AD-9737-DE33ED4034C4}" type="datetime1">
              <a:rPr lang="en-US" smtClean="0"/>
              <a:t>11/14/2024</a:t>
            </a:fld>
            <a:endParaRPr lang="en-US"/>
          </a:p>
        </p:txBody>
      </p:sp>
      <p:sp>
        <p:nvSpPr>
          <p:cNvPr id="8" name="Footer Placeholder 7"/>
          <p:cNvSpPr>
            <a:spLocks noGrp="1"/>
          </p:cNvSpPr>
          <p:nvPr>
            <p:ph type="ftr" sz="quarter" idx="11"/>
          </p:nvPr>
        </p:nvSpPr>
        <p:spPr/>
        <p:txBody>
          <a:bodyPr/>
          <a:lstStyle/>
          <a:p>
            <a:r>
              <a:rPr lang="en-US" dirty="0"/>
              <a:t>D. Y. Patil College of Engineering, Akurdi, Pune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3E17D4-9DEF-4390-B47C-824412C170EF}" type="datetime1">
              <a:rPr lang="en-US" smtClean="0"/>
              <a:t>11/14/2024</a:t>
            </a:fld>
            <a:endParaRPr lang="en-US"/>
          </a:p>
        </p:txBody>
      </p:sp>
      <p:sp>
        <p:nvSpPr>
          <p:cNvPr id="4" name="Footer Placeholder 3"/>
          <p:cNvSpPr>
            <a:spLocks noGrp="1"/>
          </p:cNvSpPr>
          <p:nvPr>
            <p:ph type="ftr" sz="quarter" idx="11"/>
          </p:nvPr>
        </p:nvSpPr>
        <p:spPr/>
        <p:txBody>
          <a:bodyPr/>
          <a:lstStyle/>
          <a:p>
            <a:r>
              <a:rPr lang="en-US" dirty="0"/>
              <a:t>D. Y. Patil College of Engineering, Akurdi, Pune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9C10C-22BB-477A-BF6F-F2D9EEF446CC}" type="datetime1">
              <a:rPr lang="en-US" smtClean="0"/>
              <a:t>11/14/2024</a:t>
            </a:fld>
            <a:endParaRPr lang="en-US"/>
          </a:p>
        </p:txBody>
      </p:sp>
      <p:sp>
        <p:nvSpPr>
          <p:cNvPr id="3" name="Footer Placeholder 2"/>
          <p:cNvSpPr>
            <a:spLocks noGrp="1"/>
          </p:cNvSpPr>
          <p:nvPr>
            <p:ph type="ftr" sz="quarter" idx="11"/>
          </p:nvPr>
        </p:nvSpPr>
        <p:spPr/>
        <p:txBody>
          <a:bodyPr/>
          <a:lstStyle/>
          <a:p>
            <a:r>
              <a:rPr lang="en-US" dirty="0"/>
              <a:t>D. Y. Patil College of Engineering, Akurdi, Pune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4ABCE-84D8-4D47-8983-6B112E72E854}" type="datetime1">
              <a:rPr lang="en-US" smtClean="0"/>
              <a:t>11/14/2024</a:t>
            </a:fld>
            <a:endParaRPr lang="en-US"/>
          </a:p>
        </p:txBody>
      </p:sp>
      <p:sp>
        <p:nvSpPr>
          <p:cNvPr id="6" name="Footer Placeholder 5"/>
          <p:cNvSpPr>
            <a:spLocks noGrp="1"/>
          </p:cNvSpPr>
          <p:nvPr>
            <p:ph type="ftr" sz="quarter" idx="11"/>
          </p:nvPr>
        </p:nvSpPr>
        <p:spPr/>
        <p:txBody>
          <a:bodyPr/>
          <a:lstStyle/>
          <a:p>
            <a:r>
              <a:rPr lang="en-US" dirty="0"/>
              <a:t>D. Y. Patil College of Engineering, Akurdi, Pune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E8429-22C5-4F3B-88B7-44A9C65ECEC9}" type="datetime1">
              <a:rPr lang="en-US" smtClean="0"/>
              <a:t>11/14/2024</a:t>
            </a:fld>
            <a:endParaRPr lang="en-US"/>
          </a:p>
        </p:txBody>
      </p:sp>
      <p:sp>
        <p:nvSpPr>
          <p:cNvPr id="6" name="Footer Placeholder 5"/>
          <p:cNvSpPr>
            <a:spLocks noGrp="1"/>
          </p:cNvSpPr>
          <p:nvPr>
            <p:ph type="ftr" sz="quarter" idx="11"/>
          </p:nvPr>
        </p:nvSpPr>
        <p:spPr/>
        <p:txBody>
          <a:bodyPr/>
          <a:lstStyle/>
          <a:p>
            <a:r>
              <a:rPr lang="en-US" dirty="0"/>
              <a:t>D. Y. Patil College of Engineering, Akurdi, Pune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712D1-8B8B-46BF-AF5A-99B0D0557931}" type="datetime1">
              <a:rPr lang="en-US" smtClean="0"/>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 Y. Patil College of Engineering, Akurdi, Pune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fif"/><Relationship Id="rId4" Type="http://schemas.openxmlformats.org/officeDocument/2006/relationships/image" Target="../media/image5.jfi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i.org/10.1016/j.sna.2010.06.00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_2\Desktop\old_engg.jpg"/>
          <p:cNvPicPr>
            <a:picLocks noChangeAspect="1" noChangeArrowheads="1"/>
          </p:cNvPicPr>
          <p:nvPr/>
        </p:nvPicPr>
        <p:blipFill>
          <a:blip r:embed="rId3"/>
          <a:srcRect/>
          <a:stretch>
            <a:fillRect/>
          </a:stretch>
        </p:blipFill>
        <p:spPr bwMode="auto">
          <a:xfrm>
            <a:off x="0" y="2"/>
            <a:ext cx="9144000" cy="2366840"/>
          </a:xfrm>
          <a:prstGeom prst="rect">
            <a:avLst/>
          </a:prstGeom>
          <a:noFill/>
        </p:spPr>
      </p:pic>
      <p:sp>
        <p:nvSpPr>
          <p:cNvPr id="2" name="Title 1"/>
          <p:cNvSpPr>
            <a:spLocks noGrp="1"/>
          </p:cNvSpPr>
          <p:nvPr>
            <p:ph type="ctrTitle"/>
          </p:nvPr>
        </p:nvSpPr>
        <p:spPr>
          <a:xfrm>
            <a:off x="0" y="3340088"/>
            <a:ext cx="9144000" cy="1012825"/>
          </a:xfrm>
        </p:spPr>
        <p:txBody>
          <a:bodyPr>
            <a:noAutofit/>
          </a:bodyPr>
          <a:lstStyle/>
          <a:p>
            <a:r>
              <a:rPr lang="en-US" sz="2800" b="1" dirty="0">
                <a:solidFill>
                  <a:srgbClr val="7030A0"/>
                </a:solidFill>
                <a:latin typeface="Times New Roman" pitchFamily="18" charset="0"/>
                <a:cs typeface="Times New Roman" pitchFamily="18" charset="0"/>
              </a:rPr>
              <a:t>Cardiovascular Disease Prediction Using Machine Learning</a:t>
            </a:r>
            <a:br>
              <a:rPr lang="en-US" sz="1050" b="1" i="0" dirty="0">
                <a:solidFill>
                  <a:srgbClr val="333333"/>
                </a:solidFill>
                <a:effectLst/>
                <a:latin typeface="HelveticaNeue Regular"/>
              </a:rPr>
            </a:br>
            <a:br>
              <a:rPr lang="en-US" sz="3200" b="1" dirty="0">
                <a:solidFill>
                  <a:srgbClr val="7030A0"/>
                </a:solidFill>
                <a:latin typeface="Times New Roman" pitchFamily="18" charset="0"/>
                <a:cs typeface="Times New Roman" pitchFamily="18" charset="0"/>
              </a:rPr>
            </a:br>
            <a:endParaRPr lang="en-US" sz="3200" b="1" dirty="0">
              <a:solidFill>
                <a:srgbClr val="7030A0"/>
              </a:solidFill>
              <a:latin typeface="Times New Roman" pitchFamily="18" charset="0"/>
              <a:cs typeface="Times New Roman" pitchFamily="18" charset="0"/>
            </a:endParaRPr>
          </a:p>
        </p:txBody>
      </p:sp>
      <p:sp>
        <p:nvSpPr>
          <p:cNvPr id="3" name="Subtitle 2"/>
          <p:cNvSpPr>
            <a:spLocks noGrp="1"/>
          </p:cNvSpPr>
          <p:nvPr>
            <p:ph type="subTitle" idx="1"/>
          </p:nvPr>
        </p:nvSpPr>
        <p:spPr>
          <a:xfrm>
            <a:off x="0" y="5088272"/>
            <a:ext cx="9144000" cy="923331"/>
          </a:xfrm>
        </p:spPr>
        <p:txBody>
          <a:bodyPr>
            <a:noAutofit/>
          </a:bodyPr>
          <a:lstStyle/>
          <a:p>
            <a:endParaRPr lang="en-US" sz="1800" b="1" dirty="0">
              <a:solidFill>
                <a:srgbClr val="00B0F0"/>
              </a:solidFill>
              <a:latin typeface="Times New Roman" pitchFamily="18" charset="0"/>
              <a:cs typeface="Times New Roman" pitchFamily="18" charset="0"/>
            </a:endParaRPr>
          </a:p>
          <a:p>
            <a:r>
              <a:rPr lang="en-US" sz="1800" b="1" dirty="0">
                <a:solidFill>
                  <a:srgbClr val="7030A0"/>
                </a:solidFill>
                <a:latin typeface="Times New Roman" pitchFamily="18" charset="0"/>
                <a:cs typeface="Times New Roman" pitchFamily="18" charset="0"/>
              </a:rPr>
              <a:t>Department of Electronics and Telecommunication Engineering,</a:t>
            </a:r>
          </a:p>
          <a:p>
            <a:r>
              <a:rPr lang="en-US" sz="1800" b="1" dirty="0">
                <a:solidFill>
                  <a:srgbClr val="7030A0"/>
                </a:solidFill>
                <a:latin typeface="Times New Roman" pitchFamily="18" charset="0"/>
                <a:cs typeface="Times New Roman" pitchFamily="18" charset="0"/>
              </a:rPr>
              <a:t>D. Y. Patil College of Engineering, Akurdi, Pune</a:t>
            </a:r>
          </a:p>
          <a:p>
            <a:r>
              <a:rPr lang="en-US" sz="1800" b="1" dirty="0">
                <a:solidFill>
                  <a:srgbClr val="7030A0"/>
                </a:solidFill>
                <a:latin typeface="Times New Roman" pitchFamily="18" charset="0"/>
                <a:cs typeface="Times New Roman" pitchFamily="18" charset="0"/>
              </a:rPr>
              <a:t>2024-2025</a:t>
            </a:r>
          </a:p>
        </p:txBody>
      </p:sp>
      <p:pic>
        <p:nvPicPr>
          <p:cNvPr id="25601" name="Picture 1" descr="C:\Users\student_2\Desktop\logo.jpg"/>
          <p:cNvPicPr>
            <a:picLocks noChangeAspect="1" noChangeArrowheads="1"/>
          </p:cNvPicPr>
          <p:nvPr/>
        </p:nvPicPr>
        <p:blipFill>
          <a:blip r:embed="rId4"/>
          <a:srcRect/>
          <a:stretch>
            <a:fillRect/>
          </a:stretch>
        </p:blipFill>
        <p:spPr bwMode="auto">
          <a:xfrm>
            <a:off x="8235654" y="0"/>
            <a:ext cx="908346" cy="908346"/>
          </a:xfrm>
          <a:prstGeom prst="rect">
            <a:avLst/>
          </a:prstGeom>
          <a:noFill/>
        </p:spPr>
      </p:pic>
      <p:sp>
        <p:nvSpPr>
          <p:cNvPr id="6" name="Rectangle 5"/>
          <p:cNvSpPr/>
          <p:nvPr/>
        </p:nvSpPr>
        <p:spPr>
          <a:xfrm>
            <a:off x="2667000" y="2272836"/>
            <a:ext cx="3810000" cy="738664"/>
          </a:xfrm>
          <a:prstGeom prst="rect">
            <a:avLst/>
          </a:prstGeom>
        </p:spPr>
        <p:txBody>
          <a:bodyPr wrap="square">
            <a:spAutoFit/>
          </a:bodyPr>
          <a:lstStyle/>
          <a:p>
            <a:r>
              <a:rPr lang="en-US" sz="2400" b="1" dirty="0">
                <a:solidFill>
                  <a:srgbClr val="7030A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B.E. Project Phase-I Presentation                </a:t>
            </a:r>
          </a:p>
          <a:p>
            <a:pPr algn="ctr"/>
            <a:r>
              <a:rPr lang="en-US" b="1" dirty="0">
                <a:solidFill>
                  <a:srgbClr val="002060"/>
                </a:solidFill>
                <a:latin typeface="Times New Roman" pitchFamily="18" charset="0"/>
                <a:cs typeface="Times New Roman" pitchFamily="18" charset="0"/>
              </a:rPr>
              <a:t>  on</a:t>
            </a:r>
            <a:r>
              <a:rPr lang="en-US" b="1" dirty="0">
                <a:solidFill>
                  <a:srgbClr val="7030A0"/>
                </a:solidFill>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0CFFABF5-9F14-4C83-83FF-5675BACC1AD8}"/>
              </a:ext>
            </a:extLst>
          </p:cNvPr>
          <p:cNvSpPr txBox="1"/>
          <p:nvPr/>
        </p:nvSpPr>
        <p:spPr>
          <a:xfrm>
            <a:off x="533400" y="3800080"/>
            <a:ext cx="8305800" cy="400110"/>
          </a:xfrm>
          <a:prstGeom prst="rect">
            <a:avLst/>
          </a:prstGeom>
          <a:noFill/>
        </p:spPr>
        <p:txBody>
          <a:bodyPr wrap="square" rtlCol="0">
            <a:spAutoFit/>
          </a:bodyPr>
          <a:lstStyle/>
          <a:p>
            <a:r>
              <a:rPr lang="en-US" sz="2000" b="1" dirty="0">
                <a:solidFill>
                  <a:srgbClr val="00B0F0"/>
                </a:solidFill>
                <a:latin typeface="Times New Roman" pitchFamily="18" charset="0"/>
                <a:cs typeface="Times New Roman" pitchFamily="18" charset="0"/>
              </a:rPr>
              <a:t>Student Name :</a:t>
            </a:r>
            <a:r>
              <a:rPr lang="en-US" dirty="0"/>
              <a:t> </a:t>
            </a:r>
            <a:endParaRPr lang="en-IN" dirty="0"/>
          </a:p>
        </p:txBody>
      </p:sp>
      <p:sp>
        <p:nvSpPr>
          <p:cNvPr id="5" name="TextBox 4">
            <a:extLst>
              <a:ext uri="{FF2B5EF4-FFF2-40B4-BE49-F238E27FC236}">
                <a16:creationId xmlns:a16="http://schemas.microsoft.com/office/drawing/2014/main" id="{3A825B1D-E65C-4317-90FA-ACD7E4B9E529}"/>
              </a:ext>
            </a:extLst>
          </p:cNvPr>
          <p:cNvSpPr txBox="1"/>
          <p:nvPr/>
        </p:nvSpPr>
        <p:spPr>
          <a:xfrm>
            <a:off x="2362200" y="3814887"/>
            <a:ext cx="4114800" cy="923330"/>
          </a:xfrm>
          <a:prstGeom prst="rect">
            <a:avLst/>
          </a:prstGeom>
          <a:noFill/>
        </p:spPr>
        <p:txBody>
          <a:bodyPr wrap="square" rtlCol="0">
            <a:spAutoFit/>
          </a:bodyPr>
          <a:lstStyle/>
          <a:p>
            <a:pPr marL="342900" indent="-342900">
              <a:buFont typeface="+mj-lt"/>
              <a:buAutoNum type="arabicPeriod"/>
            </a:pPr>
            <a:r>
              <a:rPr lang="en-US" dirty="0"/>
              <a:t>Aman Jee(B1900803007)</a:t>
            </a:r>
          </a:p>
          <a:p>
            <a:pPr marL="342900" indent="-342900">
              <a:buFont typeface="+mj-lt"/>
              <a:buAutoNum type="arabicPeriod"/>
            </a:pPr>
            <a:r>
              <a:rPr lang="en-US" dirty="0"/>
              <a:t>Samiksha Anand(B1900803102)</a:t>
            </a:r>
          </a:p>
          <a:p>
            <a:pPr marL="342900" indent="-342900">
              <a:buFont typeface="+mj-lt"/>
              <a:buAutoNum type="arabicPeriod"/>
            </a:pPr>
            <a:r>
              <a:rPr lang="en-US" dirty="0"/>
              <a:t>Prathamesh Bale(B1900803013)</a:t>
            </a:r>
            <a:endParaRPr lang="en-IN" dirty="0"/>
          </a:p>
        </p:txBody>
      </p:sp>
      <p:sp>
        <p:nvSpPr>
          <p:cNvPr id="9" name="TextBox 8">
            <a:extLst>
              <a:ext uri="{FF2B5EF4-FFF2-40B4-BE49-F238E27FC236}">
                <a16:creationId xmlns:a16="http://schemas.microsoft.com/office/drawing/2014/main" id="{F2319E8B-AFB5-4DAF-89F0-619BC9FD83FD}"/>
              </a:ext>
            </a:extLst>
          </p:cNvPr>
          <p:cNvSpPr txBox="1"/>
          <p:nvPr/>
        </p:nvSpPr>
        <p:spPr>
          <a:xfrm>
            <a:off x="533400" y="4888217"/>
            <a:ext cx="8305800" cy="400110"/>
          </a:xfrm>
          <a:prstGeom prst="rect">
            <a:avLst/>
          </a:prstGeom>
          <a:noFill/>
        </p:spPr>
        <p:txBody>
          <a:bodyPr wrap="square" rtlCol="0">
            <a:spAutoFit/>
          </a:bodyPr>
          <a:lstStyle/>
          <a:p>
            <a:r>
              <a:rPr lang="en-US" sz="2000" b="1" kern="1200" dirty="0">
                <a:solidFill>
                  <a:srgbClr val="00B0F0"/>
                </a:solidFill>
                <a:effectLst/>
                <a:latin typeface="Times New Roman" panose="02020603050405020304" pitchFamily="18" charset="0"/>
                <a:ea typeface="+mn-ea"/>
                <a:cs typeface="Times New Roman" panose="02020603050405020304" pitchFamily="18" charset="0"/>
              </a:rPr>
              <a:t>Guide Name </a:t>
            </a:r>
            <a:r>
              <a:rPr lang="en-US" sz="2000" b="1" dirty="0">
                <a:solidFill>
                  <a:srgbClr val="00B0F0"/>
                </a:solidFill>
                <a:latin typeface="Times New Roman" pitchFamily="18" charset="0"/>
                <a:cs typeface="Times New Roman" pitchFamily="18" charset="0"/>
              </a:rPr>
              <a:t>:</a:t>
            </a:r>
            <a:r>
              <a:rPr lang="en-US" sz="2000" dirty="0"/>
              <a:t> Mrs. </a:t>
            </a:r>
            <a:r>
              <a:rPr lang="en-US" dirty="0"/>
              <a:t>Manisha Rajput</a:t>
            </a:r>
            <a:r>
              <a:rPr lang="en-US" sz="2000" dirty="0"/>
              <a:t> </a:t>
            </a:r>
            <a:endParaRPr lang="en-IN"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1866900" y="127413"/>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COMPONENTS</a:t>
            </a:r>
            <a:endParaRPr lang="en-IN" sz="3600" dirty="0">
              <a:latin typeface="Arial Black" panose="020B0A040201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490" r="16596"/>
          <a:stretch/>
        </p:blipFill>
        <p:spPr>
          <a:xfrm rot="5400000">
            <a:off x="881101" y="1130930"/>
            <a:ext cx="1814434" cy="1976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6134100" y="3231694"/>
            <a:ext cx="2143125" cy="369332"/>
          </a:xfrm>
          <a:prstGeom prst="rect">
            <a:avLst/>
          </a:prstGeom>
          <a:noFill/>
        </p:spPr>
        <p:txBody>
          <a:bodyPr wrap="square" rtlCol="0">
            <a:spAutoFit/>
          </a:bodyPr>
          <a:lstStyle/>
          <a:p>
            <a:pPr algn="ctr"/>
            <a:r>
              <a:rPr lang="en-US" b="1" u="sng" dirty="0"/>
              <a:t>MS5611</a:t>
            </a:r>
            <a:endParaRPr lang="en-IN" b="1" u="sng"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4210154"/>
            <a:ext cx="2133600" cy="1302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683816" y="3231844"/>
            <a:ext cx="2209003" cy="369332"/>
          </a:xfrm>
          <a:prstGeom prst="rect">
            <a:avLst/>
          </a:prstGeom>
        </p:spPr>
        <p:txBody>
          <a:bodyPr wrap="none">
            <a:spAutoFit/>
          </a:bodyPr>
          <a:lstStyle/>
          <a:p>
            <a:pPr algn="ctr"/>
            <a:r>
              <a:rPr lang="en-IN" b="1" u="sng" dirty="0"/>
              <a:t>AD8232 (ECG Sensor)</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14911" b="22458"/>
          <a:stretch/>
        </p:blipFill>
        <p:spPr>
          <a:xfrm>
            <a:off x="6205537" y="4170565"/>
            <a:ext cx="2143125" cy="134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p:cNvSpPr txBox="1"/>
          <p:nvPr/>
        </p:nvSpPr>
        <p:spPr>
          <a:xfrm>
            <a:off x="228600" y="5752469"/>
            <a:ext cx="3276600" cy="369332"/>
          </a:xfrm>
          <a:prstGeom prst="rect">
            <a:avLst/>
          </a:prstGeom>
          <a:noFill/>
        </p:spPr>
        <p:txBody>
          <a:bodyPr wrap="square" rtlCol="0">
            <a:spAutoFit/>
          </a:bodyPr>
          <a:lstStyle/>
          <a:p>
            <a:pPr algn="ctr"/>
            <a:r>
              <a:rPr lang="en-US" b="1" u="sng" dirty="0"/>
              <a:t>ESP8266 (Microcontroller)</a:t>
            </a:r>
            <a:endParaRPr lang="en-IN" b="1" u="sng" dirty="0"/>
          </a:p>
        </p:txBody>
      </p:sp>
      <p:sp>
        <p:nvSpPr>
          <p:cNvPr id="16" name="TextBox 15"/>
          <p:cNvSpPr txBox="1"/>
          <p:nvPr/>
        </p:nvSpPr>
        <p:spPr>
          <a:xfrm>
            <a:off x="5567362" y="5512823"/>
            <a:ext cx="3276599" cy="646331"/>
          </a:xfrm>
          <a:prstGeom prst="rect">
            <a:avLst/>
          </a:prstGeom>
          <a:noFill/>
        </p:spPr>
        <p:txBody>
          <a:bodyPr wrap="square" rtlCol="0">
            <a:spAutoFit/>
          </a:bodyPr>
          <a:lstStyle/>
          <a:p>
            <a:pPr algn="ctr"/>
            <a:r>
              <a:rPr lang="en-US" b="1" u="sng" dirty="0"/>
              <a:t> SensorMAX30100 (Heart Rate and Pulse Oximeter Sensor)</a:t>
            </a:r>
            <a:endParaRPr lang="en-IN" b="1" u="sng" dirty="0"/>
          </a:p>
        </p:txBody>
      </p:sp>
      <p:pic>
        <p:nvPicPr>
          <p:cNvPr id="7" name="Picture 6">
            <a:extLst>
              <a:ext uri="{FF2B5EF4-FFF2-40B4-BE49-F238E27FC236}">
                <a16:creationId xmlns:a16="http://schemas.microsoft.com/office/drawing/2014/main" id="{04F69AEA-660B-4A0E-ADBD-E92BE678E4AE}"/>
              </a:ext>
            </a:extLst>
          </p:cNvPr>
          <p:cNvPicPr>
            <a:picLocks noChangeAspect="1"/>
          </p:cNvPicPr>
          <p:nvPr/>
        </p:nvPicPr>
        <p:blipFill rotWithShape="1">
          <a:blip r:embed="rId6">
            <a:extLst>
              <a:ext uri="{28A0092B-C50C-407E-A947-70E740481C1C}">
                <a14:useLocalDpi xmlns:a14="http://schemas.microsoft.com/office/drawing/2010/main" val="0"/>
              </a:ext>
            </a:extLst>
          </a:blip>
          <a:srcRect b="10139"/>
          <a:stretch/>
        </p:blipFill>
        <p:spPr>
          <a:xfrm>
            <a:off x="6067426" y="1211931"/>
            <a:ext cx="2276475" cy="18059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182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3A443-060F-29CF-9AC0-8C5FE3E7070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0AAEAF-A9A3-958B-E3F2-1742421C61CC}"/>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TextBox 2">
            <a:extLst>
              <a:ext uri="{FF2B5EF4-FFF2-40B4-BE49-F238E27FC236}">
                <a16:creationId xmlns:a16="http://schemas.microsoft.com/office/drawing/2014/main" id="{E6DC4F55-68CA-70FB-CE9E-034504EF7A3A}"/>
              </a:ext>
            </a:extLst>
          </p:cNvPr>
          <p:cNvSpPr txBox="1"/>
          <p:nvPr/>
        </p:nvSpPr>
        <p:spPr>
          <a:xfrm>
            <a:off x="1866900" y="127413"/>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COMPONENTS</a:t>
            </a:r>
            <a:endParaRPr lang="en-IN" sz="3600" dirty="0">
              <a:latin typeface="Arial Black" panose="020B0A04020102020204" pitchFamily="34" charset="0"/>
            </a:endParaRPr>
          </a:p>
        </p:txBody>
      </p:sp>
      <p:pic>
        <p:nvPicPr>
          <p:cNvPr id="5" name="Picture 4">
            <a:extLst>
              <a:ext uri="{FF2B5EF4-FFF2-40B4-BE49-F238E27FC236}">
                <a16:creationId xmlns:a16="http://schemas.microsoft.com/office/drawing/2014/main" id="{77C890A0-27D7-1E4B-9D06-2BF9DD51E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032" y="4114800"/>
            <a:ext cx="1828801" cy="1365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59DD9188-6D03-D7AD-9185-BBF39E544B85}"/>
              </a:ext>
            </a:extLst>
          </p:cNvPr>
          <p:cNvSpPr txBox="1"/>
          <p:nvPr/>
        </p:nvSpPr>
        <p:spPr>
          <a:xfrm>
            <a:off x="872032" y="5558160"/>
            <a:ext cx="1828800" cy="369332"/>
          </a:xfrm>
          <a:prstGeom prst="rect">
            <a:avLst/>
          </a:prstGeom>
          <a:noFill/>
        </p:spPr>
        <p:txBody>
          <a:bodyPr wrap="square" rtlCol="0">
            <a:spAutoFit/>
          </a:bodyPr>
          <a:lstStyle/>
          <a:p>
            <a:pPr algn="ctr"/>
            <a:r>
              <a:rPr lang="en-US" b="1" u="sng" dirty="0"/>
              <a:t>DATABASE</a:t>
            </a:r>
            <a:endParaRPr lang="en-IN" b="1" u="sng" dirty="0"/>
          </a:p>
        </p:txBody>
      </p:sp>
      <p:pic>
        <p:nvPicPr>
          <p:cNvPr id="14" name="Picture 13">
            <a:extLst>
              <a:ext uri="{FF2B5EF4-FFF2-40B4-BE49-F238E27FC236}">
                <a16:creationId xmlns:a16="http://schemas.microsoft.com/office/drawing/2014/main" id="{0EF8FA85-A5A8-DDD2-1B54-E44C9C771C96}"/>
              </a:ext>
            </a:extLst>
          </p:cNvPr>
          <p:cNvPicPr>
            <a:picLocks noChangeAspect="1"/>
          </p:cNvPicPr>
          <p:nvPr/>
        </p:nvPicPr>
        <p:blipFill rotWithShape="1">
          <a:blip r:embed="rId4">
            <a:extLst>
              <a:ext uri="{28A0092B-C50C-407E-A947-70E740481C1C}">
                <a14:useLocalDpi xmlns:a14="http://schemas.microsoft.com/office/drawing/2010/main" val="0"/>
              </a:ext>
            </a:extLst>
          </a:blip>
          <a:srcRect l="11520" t="15517" r="9608" b="12069"/>
          <a:stretch/>
        </p:blipFill>
        <p:spPr>
          <a:xfrm>
            <a:off x="6722226" y="4036943"/>
            <a:ext cx="1549742" cy="1521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0F1E1FD9-2D99-8D2A-8386-C3F8F13247DF}"/>
              </a:ext>
            </a:extLst>
          </p:cNvPr>
          <p:cNvSpPr txBox="1"/>
          <p:nvPr/>
        </p:nvSpPr>
        <p:spPr>
          <a:xfrm>
            <a:off x="5858797" y="5558160"/>
            <a:ext cx="3276600" cy="369332"/>
          </a:xfrm>
          <a:prstGeom prst="rect">
            <a:avLst/>
          </a:prstGeom>
          <a:noFill/>
        </p:spPr>
        <p:txBody>
          <a:bodyPr wrap="square" rtlCol="0">
            <a:spAutoFit/>
          </a:bodyPr>
          <a:lstStyle/>
          <a:p>
            <a:pPr algn="ctr"/>
            <a:r>
              <a:rPr lang="en-US" b="1" u="sng" dirty="0"/>
              <a:t>Machine Learning</a:t>
            </a:r>
            <a:endParaRPr lang="en-IN" b="1" u="sng" dirty="0"/>
          </a:p>
        </p:txBody>
      </p:sp>
      <p:pic>
        <p:nvPicPr>
          <p:cNvPr id="20" name="Picture 19">
            <a:extLst>
              <a:ext uri="{FF2B5EF4-FFF2-40B4-BE49-F238E27FC236}">
                <a16:creationId xmlns:a16="http://schemas.microsoft.com/office/drawing/2014/main" id="{5DA0042F-F0B3-A50B-67DC-DB4DB3B71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0832" y="1097685"/>
            <a:ext cx="3742333" cy="2102715"/>
          </a:xfrm>
          <a:prstGeom prst="rect">
            <a:avLst/>
          </a:prstGeom>
        </p:spPr>
      </p:pic>
      <p:sp>
        <p:nvSpPr>
          <p:cNvPr id="21" name="TextBox 20">
            <a:extLst>
              <a:ext uri="{FF2B5EF4-FFF2-40B4-BE49-F238E27FC236}">
                <a16:creationId xmlns:a16="http://schemas.microsoft.com/office/drawing/2014/main" id="{74DF24A8-247D-F981-32E5-981B7A60A7D1}"/>
              </a:ext>
            </a:extLst>
          </p:cNvPr>
          <p:cNvSpPr txBox="1"/>
          <p:nvPr/>
        </p:nvSpPr>
        <p:spPr>
          <a:xfrm>
            <a:off x="2933699" y="3267655"/>
            <a:ext cx="3276600" cy="369332"/>
          </a:xfrm>
          <a:prstGeom prst="rect">
            <a:avLst/>
          </a:prstGeom>
          <a:noFill/>
        </p:spPr>
        <p:txBody>
          <a:bodyPr wrap="square" rtlCol="0">
            <a:spAutoFit/>
          </a:bodyPr>
          <a:lstStyle/>
          <a:p>
            <a:pPr algn="ctr"/>
            <a:r>
              <a:rPr lang="en-US" b="1" u="sng" dirty="0"/>
              <a:t>Frontend-Backend Technology</a:t>
            </a:r>
            <a:endParaRPr lang="en-IN" b="1" u="sng" dirty="0"/>
          </a:p>
        </p:txBody>
      </p:sp>
    </p:spTree>
    <p:extLst>
      <p:ext uri="{BB962C8B-B14F-4D97-AF65-F5344CB8AC3E}">
        <p14:creationId xmlns:p14="http://schemas.microsoft.com/office/powerpoint/2010/main" val="11611187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Box 2"/>
          <p:cNvSpPr txBox="1"/>
          <p:nvPr/>
        </p:nvSpPr>
        <p:spPr>
          <a:xfrm>
            <a:off x="1866900" y="231330"/>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SPECIFICATIONS</a:t>
            </a:r>
            <a:endParaRPr lang="en-IN" sz="3600" dirty="0">
              <a:latin typeface="Arial Black" panose="020B0A04020102020204" pitchFamily="34" charset="0"/>
            </a:endParaRPr>
          </a:p>
        </p:txBody>
      </p:sp>
      <p:sp>
        <p:nvSpPr>
          <p:cNvPr id="10" name="TextBox 9">
            <a:extLst>
              <a:ext uri="{FF2B5EF4-FFF2-40B4-BE49-F238E27FC236}">
                <a16:creationId xmlns:a16="http://schemas.microsoft.com/office/drawing/2014/main" id="{30FA2B89-5D8E-4BC8-84CE-76E7903895DC}"/>
              </a:ext>
            </a:extLst>
          </p:cNvPr>
          <p:cNvSpPr txBox="1"/>
          <p:nvPr/>
        </p:nvSpPr>
        <p:spPr>
          <a:xfrm>
            <a:off x="289418" y="4626888"/>
            <a:ext cx="4191000"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a:t>Heart Rate Sensor </a:t>
            </a:r>
          </a:p>
          <a:p>
            <a:pPr marL="285750" indent="-285750">
              <a:buFont typeface="Arial" panose="020B0604020202020204" pitchFamily="34" charset="0"/>
              <a:buChar char="•"/>
            </a:pPr>
            <a:r>
              <a:rPr lang="en-US" sz="1600" dirty="0"/>
              <a:t>(Heart Rate and Pulse Oximeter Sensor)</a:t>
            </a:r>
          </a:p>
          <a:p>
            <a:pPr marL="285750" indent="-285750">
              <a:buFont typeface="Arial" panose="020B0604020202020204" pitchFamily="34" charset="0"/>
              <a:buChar char="•"/>
            </a:pPr>
            <a:r>
              <a:rPr lang="en-IN" sz="1600" dirty="0"/>
              <a:t>Supply Voltage-1.7- 2.0 V</a:t>
            </a:r>
          </a:p>
          <a:p>
            <a:pPr marL="285750" indent="-285750">
              <a:buFont typeface="Arial" panose="020B0604020202020204" pitchFamily="34" charset="0"/>
              <a:buChar char="•"/>
            </a:pPr>
            <a:r>
              <a:rPr lang="en-IN" sz="1600" dirty="0"/>
              <a:t>Supply Current-600 -1200 µa</a:t>
            </a:r>
          </a:p>
          <a:p>
            <a:pPr marL="285750" indent="-285750">
              <a:buFont typeface="Arial" panose="020B0604020202020204" pitchFamily="34" charset="0"/>
              <a:buChar char="•"/>
            </a:pPr>
            <a:r>
              <a:rPr lang="en-US" sz="1600" dirty="0"/>
              <a:t>Storage Temperature Range -40°C to +105°C</a:t>
            </a:r>
          </a:p>
          <a:p>
            <a:pPr marL="285750" indent="-285750">
              <a:buFont typeface="Arial" panose="020B0604020202020204" pitchFamily="34" charset="0"/>
              <a:buChar char="•"/>
            </a:pPr>
            <a:r>
              <a:rPr lang="en-US" sz="1600" dirty="0"/>
              <a:t>LED Supply Voltage-</a:t>
            </a:r>
            <a:r>
              <a:rPr lang="en-IN" sz="1600" dirty="0"/>
              <a:t>3.1- 5.0 V</a:t>
            </a:r>
          </a:p>
          <a:p>
            <a:pPr marL="285750" indent="-285750">
              <a:buFont typeface="Arial" panose="020B0604020202020204" pitchFamily="34" charset="0"/>
              <a:buChar char="•"/>
            </a:pPr>
            <a:r>
              <a:rPr lang="en-IN" sz="1600" dirty="0"/>
              <a:t>Supply Current in Shutdown-0.7 10 µA</a:t>
            </a:r>
          </a:p>
        </p:txBody>
      </p:sp>
      <p:sp>
        <p:nvSpPr>
          <p:cNvPr id="12" name="TextBox 11">
            <a:extLst>
              <a:ext uri="{FF2B5EF4-FFF2-40B4-BE49-F238E27FC236}">
                <a16:creationId xmlns:a16="http://schemas.microsoft.com/office/drawing/2014/main" id="{81C42246-2C65-482C-B39A-6EF345D2DA4E}"/>
              </a:ext>
            </a:extLst>
          </p:cNvPr>
          <p:cNvSpPr txBox="1"/>
          <p:nvPr/>
        </p:nvSpPr>
        <p:spPr>
          <a:xfrm>
            <a:off x="4854083" y="4626888"/>
            <a:ext cx="4000499"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a:t>Microcontroller(ESP8266)</a:t>
            </a:r>
          </a:p>
          <a:p>
            <a:pPr marL="285750" indent="-285750">
              <a:buFont typeface="Arial" panose="020B0604020202020204" pitchFamily="34" charset="0"/>
              <a:buChar char="•"/>
            </a:pPr>
            <a:r>
              <a:rPr lang="en-IN" sz="1600" dirty="0"/>
              <a:t>17 GPIO pins</a:t>
            </a:r>
          </a:p>
          <a:p>
            <a:pPr marL="285750" indent="-285750">
              <a:buFont typeface="Arial" panose="020B0604020202020204" pitchFamily="34" charset="0"/>
              <a:buChar char="•"/>
            </a:pPr>
            <a:r>
              <a:rPr lang="en-IN" sz="1600" dirty="0"/>
              <a:t>32 KB instruction RAM</a:t>
            </a:r>
          </a:p>
          <a:p>
            <a:pPr marL="285750" indent="-285750">
              <a:buFont typeface="Arial" panose="020B0604020202020204" pitchFamily="34" charset="0"/>
              <a:buChar char="•"/>
            </a:pPr>
            <a:r>
              <a:rPr lang="en-US" sz="1600" dirty="0"/>
              <a:t>I²C (software implementation)</a:t>
            </a:r>
          </a:p>
          <a:p>
            <a:pPr marL="285750" indent="-285750">
              <a:buFont typeface="Arial" panose="020B0604020202020204" pitchFamily="34" charset="0"/>
              <a:buChar char="•"/>
            </a:pPr>
            <a:r>
              <a:rPr lang="en-US" sz="1600" dirty="0"/>
              <a:t>I²S interfaces with DMA (sharing pins with GPIO)</a:t>
            </a:r>
          </a:p>
          <a:p>
            <a:pPr marL="285750" indent="-285750">
              <a:buFont typeface="Arial" panose="020B0604020202020204" pitchFamily="34" charset="0"/>
              <a:buChar char="•"/>
            </a:pPr>
            <a:r>
              <a:rPr lang="en-US" sz="1600" dirty="0"/>
              <a:t>10 bit ADC</a:t>
            </a:r>
          </a:p>
        </p:txBody>
      </p:sp>
      <p:sp>
        <p:nvSpPr>
          <p:cNvPr id="14" name="TextBox 13">
            <a:extLst>
              <a:ext uri="{FF2B5EF4-FFF2-40B4-BE49-F238E27FC236}">
                <a16:creationId xmlns:a16="http://schemas.microsoft.com/office/drawing/2014/main" id="{6F5990B2-D0B5-4412-AF95-68E9193B77C7}"/>
              </a:ext>
            </a:extLst>
          </p:cNvPr>
          <p:cNvSpPr txBox="1"/>
          <p:nvPr/>
        </p:nvSpPr>
        <p:spPr>
          <a:xfrm>
            <a:off x="288020" y="1228987"/>
            <a:ext cx="3445780" cy="255454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b="1" dirty="0"/>
              <a:t>AD8232(ECG Sensor)</a:t>
            </a:r>
          </a:p>
          <a:p>
            <a:pPr marL="285750" indent="-285750" algn="just">
              <a:buFont typeface="Arial" panose="020B0604020202020204" pitchFamily="34" charset="0"/>
              <a:buChar char="•"/>
            </a:pPr>
            <a:r>
              <a:rPr lang="en-US" sz="1600" dirty="0"/>
              <a:t>Low supply current: 170 µA (typical)</a:t>
            </a:r>
          </a:p>
          <a:p>
            <a:pPr marL="285750" indent="-285750" algn="just">
              <a:buFont typeface="Arial" panose="020B0604020202020204" pitchFamily="34" charset="0"/>
              <a:buChar char="•"/>
            </a:pPr>
            <a:r>
              <a:rPr lang="en-US" sz="1600" dirty="0"/>
              <a:t>Single-supply operation: 2.0 V to 3.5 V </a:t>
            </a:r>
          </a:p>
          <a:p>
            <a:pPr marL="285750" indent="-285750" algn="just">
              <a:buFont typeface="Arial" panose="020B0604020202020204" pitchFamily="34" charset="0"/>
              <a:buChar char="•"/>
            </a:pPr>
            <a:r>
              <a:rPr lang="en-IN" sz="1600" dirty="0"/>
              <a:t>2-pole adjustable high-pass filter and</a:t>
            </a:r>
          </a:p>
          <a:p>
            <a:pPr marL="285750" indent="-285750" algn="just">
              <a:buFont typeface="Arial" panose="020B0604020202020204" pitchFamily="34" charset="0"/>
              <a:buChar char="•"/>
            </a:pPr>
            <a:r>
              <a:rPr lang="en-US" sz="1600" dirty="0"/>
              <a:t>3-pole adjustable low-pass filter with adjustable gain</a:t>
            </a:r>
          </a:p>
          <a:p>
            <a:pPr marL="285750" indent="-285750" algn="just">
              <a:buFont typeface="Arial" panose="020B0604020202020204" pitchFamily="34" charset="0"/>
              <a:buChar char="•"/>
            </a:pPr>
            <a:r>
              <a:rPr lang="en-US" sz="1600" dirty="0"/>
              <a:t>High signal gain (G = 100) with dc blocking capabilities</a:t>
            </a:r>
            <a:endParaRPr lang="en-IN" sz="1600" dirty="0"/>
          </a:p>
        </p:txBody>
      </p:sp>
      <p:sp>
        <p:nvSpPr>
          <p:cNvPr id="17" name="TextBox 16">
            <a:extLst>
              <a:ext uri="{FF2B5EF4-FFF2-40B4-BE49-F238E27FC236}">
                <a16:creationId xmlns:a16="http://schemas.microsoft.com/office/drawing/2014/main" id="{DF027C90-F87F-4B6E-BD88-46DCA050485B}"/>
              </a:ext>
            </a:extLst>
          </p:cNvPr>
          <p:cNvSpPr txBox="1"/>
          <p:nvPr/>
        </p:nvSpPr>
        <p:spPr>
          <a:xfrm>
            <a:off x="4593220" y="1228987"/>
            <a:ext cx="4261362" cy="258532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u="sng" kern="1200" dirty="0">
                <a:solidFill>
                  <a:srgbClr val="000000"/>
                </a:solidFill>
                <a:effectLst/>
                <a:latin typeface="Calibri" panose="020F0502020204030204" pitchFamily="34" charset="0"/>
                <a:ea typeface="+mn-ea"/>
                <a:cs typeface="+mn-cs"/>
              </a:rPr>
              <a:t>MS5611</a:t>
            </a:r>
            <a:endParaRPr lang="en-IN" dirty="0">
              <a:effectLst/>
            </a:endParaRPr>
          </a:p>
          <a:p>
            <a:pPr marL="285750" indent="-285750">
              <a:buFont typeface="Arial" panose="020B0604020202020204" pitchFamily="34" charset="0"/>
              <a:buChar char="•"/>
            </a:pPr>
            <a:r>
              <a:rPr lang="en-US" dirty="0"/>
              <a:t>Pressure Range: 10 to 1200 mbar (</a:t>
            </a:r>
            <a:r>
              <a:rPr lang="en-US" dirty="0" err="1"/>
              <a:t>hPa</a:t>
            </a:r>
            <a:r>
              <a:rPr lang="en-US" dirty="0"/>
              <a:t>)</a:t>
            </a:r>
          </a:p>
          <a:p>
            <a:pPr marL="285750" indent="-285750">
              <a:buFont typeface="Arial" panose="020B0604020202020204" pitchFamily="34" charset="0"/>
              <a:buChar char="•"/>
            </a:pPr>
            <a:r>
              <a:rPr lang="en-US" dirty="0"/>
              <a:t>Temperature Range: -40°C to +85°C</a:t>
            </a:r>
          </a:p>
          <a:p>
            <a:pPr marL="342900" indent="-342900">
              <a:buFont typeface="Arial" panose="020B0604020202020204" pitchFamily="34" charset="0"/>
              <a:buChar char="•"/>
            </a:pPr>
            <a:r>
              <a:rPr lang="en-US" dirty="0"/>
              <a:t>Supply voltage: 1.8 to 3.6 V</a:t>
            </a:r>
          </a:p>
          <a:p>
            <a:pPr marL="342900" indent="-342900">
              <a:buFont typeface="Arial" panose="020B0604020202020204" pitchFamily="34" charset="0"/>
              <a:buChar char="•"/>
            </a:pPr>
            <a:r>
              <a:rPr lang="en-US" dirty="0"/>
              <a:t>Very low current consumption: Standby max. 0.14 μA4-wire SPI or 2-wire I²C interface</a:t>
            </a:r>
          </a:p>
          <a:p>
            <a:pPr marL="285750" indent="-285750">
              <a:buFont typeface="Arial" panose="020B0604020202020204" pitchFamily="34" charset="0"/>
              <a:buChar char="•"/>
            </a:pPr>
            <a:r>
              <a:rPr lang="en-IN" dirty="0"/>
              <a:t>Pressure Accuracy: ±0.03 </a:t>
            </a:r>
            <a:r>
              <a:rPr lang="en-IN" dirty="0" err="1"/>
              <a:t>hPa</a:t>
            </a:r>
            <a:endParaRPr lang="en-IN" dirty="0"/>
          </a:p>
          <a:p>
            <a:pPr marL="285750" indent="-285750">
              <a:buFont typeface="Arial" panose="020B0604020202020204" pitchFamily="34" charset="0"/>
              <a:buChar char="•"/>
            </a:pPr>
            <a:r>
              <a:rPr lang="en-IN" dirty="0"/>
              <a:t>Temperature Accuracy: ±0.8°C</a:t>
            </a:r>
          </a:p>
        </p:txBody>
      </p:sp>
    </p:spTree>
    <p:extLst>
      <p:ext uri="{BB962C8B-B14F-4D97-AF65-F5344CB8AC3E}">
        <p14:creationId xmlns:p14="http://schemas.microsoft.com/office/powerpoint/2010/main" val="2255767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D53F3F-A0B7-4462-94E8-D98533978FA0}"/>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3" name="Picture 2">
            <a:extLst>
              <a:ext uri="{FF2B5EF4-FFF2-40B4-BE49-F238E27FC236}">
                <a16:creationId xmlns:a16="http://schemas.microsoft.com/office/drawing/2014/main" id="{79F9F11E-7B8F-4A48-89CE-BE706CD66415}"/>
              </a:ext>
            </a:extLst>
          </p:cNvPr>
          <p:cNvPicPr>
            <a:picLocks noChangeAspect="1"/>
          </p:cNvPicPr>
          <p:nvPr/>
        </p:nvPicPr>
        <p:blipFill>
          <a:blip r:embed="rId2"/>
          <a:stretch>
            <a:fillRect/>
          </a:stretch>
        </p:blipFill>
        <p:spPr>
          <a:xfrm>
            <a:off x="1804176" y="17929"/>
            <a:ext cx="5535648" cy="1048603"/>
          </a:xfrm>
          <a:prstGeom prst="rect">
            <a:avLst/>
          </a:prstGeom>
        </p:spPr>
      </p:pic>
      <p:sp>
        <p:nvSpPr>
          <p:cNvPr id="4" name="TextBox 3">
            <a:extLst>
              <a:ext uri="{FF2B5EF4-FFF2-40B4-BE49-F238E27FC236}">
                <a16:creationId xmlns:a16="http://schemas.microsoft.com/office/drawing/2014/main" id="{50D2DA9D-1F15-4384-A252-2D197166D1E3}"/>
              </a:ext>
            </a:extLst>
          </p:cNvPr>
          <p:cNvSpPr txBox="1"/>
          <p:nvPr/>
        </p:nvSpPr>
        <p:spPr>
          <a:xfrm>
            <a:off x="457200" y="1447800"/>
            <a:ext cx="2895600" cy="36933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u="sng" dirty="0"/>
              <a:t>DATABASE</a:t>
            </a:r>
          </a:p>
          <a:p>
            <a:pPr algn="l"/>
            <a:r>
              <a:rPr lang="en-US" sz="1800" b="0" i="0" u="none" strike="noStrike" baseline="0" dirty="0">
                <a:latin typeface="CIDFont+F2"/>
              </a:rPr>
              <a:t>It is a data repository of all recorded data from sensors as well as manual inputs.</a:t>
            </a:r>
          </a:p>
          <a:p>
            <a:pPr algn="l"/>
            <a:r>
              <a:rPr lang="en-US" sz="1800" b="0" i="0" u="none" strike="noStrike" baseline="0" dirty="0">
                <a:latin typeface="CIDFont+F2"/>
              </a:rPr>
              <a:t>It creates a rich dataset, which feeds to the ML model. The repository of data enables the system</a:t>
            </a:r>
          </a:p>
          <a:p>
            <a:pPr algn="l"/>
            <a:r>
              <a:rPr lang="en-US" sz="1800" b="0" i="0" u="none" strike="noStrike" baseline="0" dirty="0">
                <a:latin typeface="CIDFont+F2"/>
              </a:rPr>
              <a:t>to collect data very rapidly and train and predict the model to make the system work with all</a:t>
            </a:r>
          </a:p>
          <a:p>
            <a:pPr algn="l"/>
            <a:r>
              <a:rPr lang="en-IN" sz="1800" b="0" i="0" u="none" strike="noStrike" baseline="0" dirty="0">
                <a:latin typeface="CIDFont+F2"/>
              </a:rPr>
              <a:t>the given information.</a:t>
            </a:r>
            <a:endParaRPr lang="en-IN" dirty="0"/>
          </a:p>
        </p:txBody>
      </p:sp>
      <p:sp>
        <p:nvSpPr>
          <p:cNvPr id="6" name="TextBox 5">
            <a:extLst>
              <a:ext uri="{FF2B5EF4-FFF2-40B4-BE49-F238E27FC236}">
                <a16:creationId xmlns:a16="http://schemas.microsoft.com/office/drawing/2014/main" id="{664A15BD-FB1F-4561-9FA6-0E3BFBCF9A30}"/>
              </a:ext>
            </a:extLst>
          </p:cNvPr>
          <p:cNvSpPr txBox="1"/>
          <p:nvPr/>
        </p:nvSpPr>
        <p:spPr>
          <a:xfrm>
            <a:off x="4115499" y="1447799"/>
            <a:ext cx="4572000" cy="369331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b="1" u="sng" dirty="0"/>
              <a:t>ML</a:t>
            </a:r>
          </a:p>
          <a:p>
            <a:r>
              <a:rPr lang="en-US" dirty="0"/>
              <a:t>This is the heart and sole predictive part of the system, a machine learning</a:t>
            </a:r>
          </a:p>
          <a:p>
            <a:r>
              <a:rPr lang="en-US" dirty="0"/>
              <a:t>model. It tends to use the gathered data from the database in the prediction of risk, which</a:t>
            </a:r>
          </a:p>
          <a:p>
            <a:r>
              <a:rPr lang="en-US" dirty="0"/>
              <a:t>proceeds with cardiovascular disease. The model goes by historical data and applies algorithms</a:t>
            </a:r>
          </a:p>
          <a:p>
            <a:r>
              <a:rPr lang="en-US" dirty="0"/>
              <a:t>to identify the pattern of specific indicators that may constitute a probable heart condition based</a:t>
            </a:r>
          </a:p>
          <a:p>
            <a:r>
              <a:rPr lang="en-US" dirty="0"/>
              <a:t>on the given inputs of the user and sensor readings</a:t>
            </a:r>
            <a:endParaRPr lang="en-IN" dirty="0"/>
          </a:p>
        </p:txBody>
      </p:sp>
    </p:spTree>
    <p:extLst>
      <p:ext uri="{BB962C8B-B14F-4D97-AF65-F5344CB8AC3E}">
        <p14:creationId xmlns:p14="http://schemas.microsoft.com/office/powerpoint/2010/main" val="2813905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8EBD83-EC34-4448-B6A3-451AC5A9BD6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a:extLst>
              <a:ext uri="{FF2B5EF4-FFF2-40B4-BE49-F238E27FC236}">
                <a16:creationId xmlns:a16="http://schemas.microsoft.com/office/drawing/2014/main" id="{D0270622-98EB-4A56-AE71-208675D6B362}"/>
              </a:ext>
            </a:extLst>
          </p:cNvPr>
          <p:cNvSpPr txBox="1"/>
          <p:nvPr/>
        </p:nvSpPr>
        <p:spPr>
          <a:xfrm>
            <a:off x="1866900" y="136525"/>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BLOCK DIAGRAM</a:t>
            </a:r>
            <a:endParaRPr lang="en-IN" sz="3600" dirty="0">
              <a:latin typeface="Arial Black" panose="020B0A04020102020204" pitchFamily="34" charset="0"/>
            </a:endParaRPr>
          </a:p>
        </p:txBody>
      </p:sp>
      <p:pic>
        <p:nvPicPr>
          <p:cNvPr id="6" name="Picture 5">
            <a:extLst>
              <a:ext uri="{FF2B5EF4-FFF2-40B4-BE49-F238E27FC236}">
                <a16:creationId xmlns:a16="http://schemas.microsoft.com/office/drawing/2014/main" id="{7E22FE88-401B-4853-8CC0-407995509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600"/>
            <a:ext cx="8686800" cy="488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879513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7BB6-72F3-1A26-751C-9DCFCD60DCC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C83519-10C7-0066-0858-70E8B7AA1825}"/>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a:extLst>
              <a:ext uri="{FF2B5EF4-FFF2-40B4-BE49-F238E27FC236}">
                <a16:creationId xmlns:a16="http://schemas.microsoft.com/office/drawing/2014/main" id="{28BE3F9D-7606-2231-6856-FE99A533D420}"/>
              </a:ext>
            </a:extLst>
          </p:cNvPr>
          <p:cNvSpPr txBox="1"/>
          <p:nvPr/>
        </p:nvSpPr>
        <p:spPr>
          <a:xfrm>
            <a:off x="1866900" y="155038"/>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CIRCUIT DIAGRAM</a:t>
            </a:r>
            <a:endParaRPr lang="en-IN" sz="3600" dirty="0">
              <a:latin typeface="Arial Black" panose="020B0A04020102020204" pitchFamily="34" charset="0"/>
            </a:endParaRPr>
          </a:p>
        </p:txBody>
      </p:sp>
      <p:pic>
        <p:nvPicPr>
          <p:cNvPr id="5" name="Picture 4">
            <a:extLst>
              <a:ext uri="{FF2B5EF4-FFF2-40B4-BE49-F238E27FC236}">
                <a16:creationId xmlns:a16="http://schemas.microsoft.com/office/drawing/2014/main" id="{1B61CD3B-0954-6A07-8B18-9F5ADE1C5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025375"/>
            <a:ext cx="8001000" cy="5368026"/>
          </a:xfrm>
          <a:prstGeom prst="rect">
            <a:avLst/>
          </a:prstGeom>
        </p:spPr>
      </p:pic>
    </p:spTree>
    <p:extLst>
      <p:ext uri="{BB962C8B-B14F-4D97-AF65-F5344CB8AC3E}">
        <p14:creationId xmlns:p14="http://schemas.microsoft.com/office/powerpoint/2010/main" val="235980009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541E5D-A634-4234-BADE-1F46E33397B3}"/>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a:extLst>
              <a:ext uri="{FF2B5EF4-FFF2-40B4-BE49-F238E27FC236}">
                <a16:creationId xmlns:a16="http://schemas.microsoft.com/office/drawing/2014/main" id="{27C1CE46-D632-49D6-ADF6-86FE2C5DFAA1}"/>
              </a:ext>
            </a:extLst>
          </p:cNvPr>
          <p:cNvSpPr txBox="1"/>
          <p:nvPr/>
        </p:nvSpPr>
        <p:spPr>
          <a:xfrm>
            <a:off x="1866900" y="155038"/>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Design Steps</a:t>
            </a:r>
            <a:endParaRPr lang="en-IN" sz="3600" dirty="0">
              <a:latin typeface="Arial Black" panose="020B0A04020102020204" pitchFamily="34" charset="0"/>
            </a:endParaRPr>
          </a:p>
        </p:txBody>
      </p:sp>
      <p:pic>
        <p:nvPicPr>
          <p:cNvPr id="7" name="Picture 6">
            <a:extLst>
              <a:ext uri="{FF2B5EF4-FFF2-40B4-BE49-F238E27FC236}">
                <a16:creationId xmlns:a16="http://schemas.microsoft.com/office/drawing/2014/main" id="{C310E417-9587-487F-BDF0-3999BAA77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6" y="1314450"/>
            <a:ext cx="8771467" cy="493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993405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32CA98-D459-4014-B0EC-98C30227378D}"/>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a:extLst>
              <a:ext uri="{FF2B5EF4-FFF2-40B4-BE49-F238E27FC236}">
                <a16:creationId xmlns:a16="http://schemas.microsoft.com/office/drawing/2014/main" id="{BA31E158-2D96-45A8-9E2B-1C1E15F4E5BB}"/>
              </a:ext>
            </a:extLst>
          </p:cNvPr>
          <p:cNvSpPr txBox="1"/>
          <p:nvPr/>
        </p:nvSpPr>
        <p:spPr>
          <a:xfrm>
            <a:off x="1866900" y="216346"/>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Simulation Result</a:t>
            </a:r>
            <a:endParaRPr lang="en-IN" sz="3600" dirty="0">
              <a:latin typeface="Arial Black" panose="020B0A04020102020204" pitchFamily="34" charset="0"/>
            </a:endParaRPr>
          </a:p>
        </p:txBody>
      </p:sp>
      <p:pic>
        <p:nvPicPr>
          <p:cNvPr id="7" name="Picture 6">
            <a:extLst>
              <a:ext uri="{FF2B5EF4-FFF2-40B4-BE49-F238E27FC236}">
                <a16:creationId xmlns:a16="http://schemas.microsoft.com/office/drawing/2014/main" id="{371D5A53-9AF6-4DE6-830D-F7B3A863C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390650"/>
            <a:ext cx="8636000" cy="4857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53970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TextBox 2"/>
          <p:cNvSpPr txBox="1"/>
          <p:nvPr/>
        </p:nvSpPr>
        <p:spPr>
          <a:xfrm>
            <a:off x="1323975" y="201930"/>
            <a:ext cx="649605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IMPLEMENTED  MODEL</a:t>
            </a:r>
            <a:endParaRPr lang="en-IN" sz="36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62075"/>
            <a:ext cx="8686800" cy="488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963115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433D79F3-906D-ACF7-3F5F-8CA50F3C771A}"/>
              </a:ext>
            </a:extLst>
          </p:cNvPr>
          <p:cNvGraphicFramePr>
            <a:graphicFrameLocks noGrp="1"/>
          </p:cNvGraphicFramePr>
          <p:nvPr>
            <p:extLst>
              <p:ext uri="{D42A27DB-BD31-4B8C-83A1-F6EECF244321}">
                <p14:modId xmlns:p14="http://schemas.microsoft.com/office/powerpoint/2010/main" val="558889500"/>
              </p:ext>
            </p:extLst>
          </p:nvPr>
        </p:nvGraphicFramePr>
        <p:xfrm>
          <a:off x="419100" y="1999683"/>
          <a:ext cx="8305800" cy="4356667"/>
        </p:xfrm>
        <a:graphic>
          <a:graphicData uri="http://schemas.openxmlformats.org/drawingml/2006/table">
            <a:tbl>
              <a:tblPr firstRow="1" firstCol="1" bandRow="1">
                <a:tableStyleId>{5C22544A-7EE6-4342-B048-85BDC9FD1C3A}</a:tableStyleId>
              </a:tblPr>
              <a:tblGrid>
                <a:gridCol w="910175">
                  <a:extLst>
                    <a:ext uri="{9D8B030D-6E8A-4147-A177-3AD203B41FA5}">
                      <a16:colId xmlns:a16="http://schemas.microsoft.com/office/drawing/2014/main" val="2211511387"/>
                    </a:ext>
                  </a:extLst>
                </a:gridCol>
                <a:gridCol w="4626411">
                  <a:extLst>
                    <a:ext uri="{9D8B030D-6E8A-4147-A177-3AD203B41FA5}">
                      <a16:colId xmlns:a16="http://schemas.microsoft.com/office/drawing/2014/main" val="2841662734"/>
                    </a:ext>
                  </a:extLst>
                </a:gridCol>
                <a:gridCol w="2769214">
                  <a:extLst>
                    <a:ext uri="{9D8B030D-6E8A-4147-A177-3AD203B41FA5}">
                      <a16:colId xmlns:a16="http://schemas.microsoft.com/office/drawing/2014/main" val="3932433196"/>
                    </a:ext>
                  </a:extLst>
                </a:gridCol>
              </a:tblGrid>
              <a:tr h="622381">
                <a:tc>
                  <a:txBody>
                    <a:bodyPr/>
                    <a:lstStyle/>
                    <a:p>
                      <a:pPr algn="ctr">
                        <a:lnSpc>
                          <a:spcPct val="150000"/>
                        </a:lnSpc>
                      </a:pPr>
                      <a:r>
                        <a:rPr lang="en-US" sz="1200" dirty="0">
                          <a:effectLst/>
                        </a:rPr>
                        <a:t>Sr. No</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Model</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a:effectLst/>
                        </a:rPr>
                        <a:t>Accuracy (%)</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29272228"/>
                  </a:ext>
                </a:extLst>
              </a:tr>
              <a:tr h="622381">
                <a:tc>
                  <a:txBody>
                    <a:bodyPr/>
                    <a:lstStyle/>
                    <a:p>
                      <a:pPr algn="ctr">
                        <a:lnSpc>
                          <a:spcPct val="150000"/>
                        </a:lnSpc>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Logistic Regression (LR)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a:effectLst/>
                        </a:rPr>
                        <a:t>78.69</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54574591"/>
                  </a:ext>
                </a:extLst>
              </a:tr>
              <a:tr h="622381">
                <a:tc>
                  <a:txBody>
                    <a:bodyPr/>
                    <a:lstStyle/>
                    <a:p>
                      <a:pPr algn="ctr">
                        <a:lnSpc>
                          <a:spcPct val="150000"/>
                        </a:lnSpc>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Support Vector Machine (SVM)</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a:effectLst/>
                        </a:rPr>
                        <a:t>80.33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90938577"/>
                  </a:ext>
                </a:extLst>
              </a:tr>
              <a:tr h="622381">
                <a:tc>
                  <a:txBody>
                    <a:bodyPr/>
                    <a:lstStyle/>
                    <a:p>
                      <a:pPr algn="ctr">
                        <a:lnSpc>
                          <a:spcPct val="150000"/>
                        </a:lnSpc>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K-Nearest Neighbors (KNN)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a:effectLst/>
                        </a:rPr>
                        <a:t>73.77</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62048467"/>
                  </a:ext>
                </a:extLst>
              </a:tr>
              <a:tr h="622381">
                <a:tc>
                  <a:txBody>
                    <a:bodyPr/>
                    <a:lstStyle/>
                    <a:p>
                      <a:pPr algn="ctr">
                        <a:lnSpc>
                          <a:spcPct val="150000"/>
                        </a:lnSpc>
                      </a:pPr>
                      <a:r>
                        <a:rPr lang="en-US"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Decision Tree (DT)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75.41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75973081"/>
                  </a:ext>
                </a:extLst>
              </a:tr>
              <a:tr h="622381">
                <a:tc>
                  <a:txBody>
                    <a:bodyPr/>
                    <a:lstStyle/>
                    <a:p>
                      <a:pPr algn="ctr">
                        <a:lnSpc>
                          <a:spcPct val="150000"/>
                        </a:lnSpc>
                      </a:pPr>
                      <a:r>
                        <a:rPr lang="en-US" sz="1200" b="1" dirty="0">
                          <a:solidFill>
                            <a:schemeClr val="bg1"/>
                          </a:solidFill>
                          <a:effectLst/>
                        </a:rPr>
                        <a:t>5</a:t>
                      </a:r>
                      <a:endParaRPr lang="en-US" sz="1200" b="1"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b="1" dirty="0">
                          <a:solidFill>
                            <a:srgbClr val="0070C0"/>
                          </a:solidFill>
                          <a:effectLst/>
                        </a:rPr>
                        <a:t>Random Forest (RF)</a:t>
                      </a:r>
                      <a:endParaRPr lang="en-US" sz="1200" b="1"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b="1" dirty="0">
                          <a:solidFill>
                            <a:srgbClr val="0070C0"/>
                          </a:solidFill>
                          <a:effectLst/>
                        </a:rPr>
                        <a:t>85.25</a:t>
                      </a:r>
                      <a:endParaRPr lang="en-US" sz="1200" b="1"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70569173"/>
                  </a:ext>
                </a:extLst>
              </a:tr>
              <a:tr h="622381">
                <a:tc>
                  <a:txBody>
                    <a:bodyPr/>
                    <a:lstStyle/>
                    <a:p>
                      <a:pPr algn="ctr">
                        <a:lnSpc>
                          <a:spcPct val="150000"/>
                        </a:lnSpc>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a:effectLst/>
                        </a:rPr>
                        <a:t>Gradient Boosting (GB)</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pPr>
                      <a:r>
                        <a:rPr lang="en-US" sz="1200" dirty="0">
                          <a:effectLst/>
                        </a:rPr>
                        <a:t>80.33</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52504458"/>
                  </a:ext>
                </a:extLst>
              </a:tr>
            </a:tbl>
          </a:graphicData>
        </a:graphic>
      </p:graphicFrame>
      <p:sp>
        <p:nvSpPr>
          <p:cNvPr id="7" name="TextBox 6">
            <a:extLst>
              <a:ext uri="{FF2B5EF4-FFF2-40B4-BE49-F238E27FC236}">
                <a16:creationId xmlns:a16="http://schemas.microsoft.com/office/drawing/2014/main" id="{A5C6DADD-F122-F3BC-5B9C-BD000CF9664A}"/>
              </a:ext>
            </a:extLst>
          </p:cNvPr>
          <p:cNvSpPr txBox="1"/>
          <p:nvPr/>
        </p:nvSpPr>
        <p:spPr>
          <a:xfrm>
            <a:off x="419100" y="1246370"/>
            <a:ext cx="4572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1. Comparative Analysis of Tested Models: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3406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2F8C3C-BBD1-5699-D43D-6880A07A69A4}"/>
              </a:ext>
            </a:extLst>
          </p:cNvPr>
          <p:cNvSpPr txBox="1">
            <a:spLocks/>
          </p:cNvSpPr>
          <p:nvPr/>
        </p:nvSpPr>
        <p:spPr>
          <a:xfrm>
            <a:off x="3695700" y="457200"/>
            <a:ext cx="1752600" cy="592667"/>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a:solidFill>
                  <a:srgbClr val="7030A0"/>
                </a:solidFill>
                <a:latin typeface="Times New Roman" pitchFamily="18" charset="0"/>
                <a:cs typeface="Times New Roman" pitchFamily="18" charset="0"/>
              </a:rPr>
              <a:t>Outline:</a:t>
            </a:r>
          </a:p>
        </p:txBody>
      </p:sp>
      <p:pic>
        <p:nvPicPr>
          <p:cNvPr id="7" name="Picture 1" descr="C:\Users\student_2\Desktop\logo.jpg">
            <a:extLst>
              <a:ext uri="{FF2B5EF4-FFF2-40B4-BE49-F238E27FC236}">
                <a16:creationId xmlns:a16="http://schemas.microsoft.com/office/drawing/2014/main" id="{28447044-6528-7D8B-D8A5-099172E19EA6}"/>
              </a:ext>
            </a:extLst>
          </p:cNvPr>
          <p:cNvPicPr>
            <a:picLocks noChangeAspect="1" noChangeArrowheads="1"/>
          </p:cNvPicPr>
          <p:nvPr/>
        </p:nvPicPr>
        <p:blipFill>
          <a:blip r:embed="rId3"/>
          <a:srcRect/>
          <a:stretch>
            <a:fillRect/>
          </a:stretch>
        </p:blipFill>
        <p:spPr bwMode="auto">
          <a:xfrm>
            <a:off x="8001000" y="113078"/>
            <a:ext cx="990600" cy="9906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7"/>
          <p:cNvSpPr/>
          <p:nvPr/>
        </p:nvSpPr>
        <p:spPr>
          <a:xfrm>
            <a:off x="762692" y="1582340"/>
            <a:ext cx="4420985" cy="3693319"/>
          </a:xfrm>
          <a:prstGeom prst="rect">
            <a:avLst/>
          </a:prstGeom>
        </p:spPr>
        <p:txBody>
          <a:bodyPr wrap="square">
            <a:spAutoFit/>
          </a:bodyPr>
          <a:lstStyle/>
          <a:p>
            <a:pPr marL="91440" marR="0" indent="-285750">
              <a:spcBef>
                <a:spcPts val="0"/>
              </a:spcBef>
              <a:spcAft>
                <a:spcPts val="0"/>
              </a:spcAft>
              <a:buFont typeface="Arial" panose="020B0604020202020204" pitchFamily="34" charset="0"/>
              <a:buChar char="•"/>
            </a:pPr>
            <a:r>
              <a:rPr lang="en-US" b="1" dirty="0">
                <a:solidFill>
                  <a:srgbClr val="002060"/>
                </a:solidFill>
                <a:latin typeface="Times New Roman" pitchFamily="18" charset="0"/>
                <a:cs typeface="Times New Roman" pitchFamily="18" charset="0"/>
              </a:rPr>
              <a:t>Objective of Project</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Literature Survey(In Table)</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Block diagram of Project</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Circuit diagram of Project</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Design steps</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System Specifications </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Selection of components</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Simulation results</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PCB artwork</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Test results</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Application</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Future Scope</a:t>
            </a:r>
          </a:p>
          <a:p>
            <a:pPr marL="91440" indent="-285750">
              <a:buFont typeface="Arial" panose="020B0604020202020204" pitchFamily="34" charset="0"/>
              <a:buChar char="•"/>
            </a:pPr>
            <a:r>
              <a:rPr lang="en-US" b="1" dirty="0">
                <a:solidFill>
                  <a:srgbClr val="002060"/>
                </a:solidFill>
                <a:latin typeface="Times New Roman" pitchFamily="18" charset="0"/>
                <a:cs typeface="Times New Roman" pitchFamily="18" charset="0"/>
              </a:rPr>
              <a:t>References</a:t>
            </a:r>
          </a:p>
        </p:txBody>
      </p:sp>
    </p:spTree>
    <p:extLst>
      <p:ext uri="{BB962C8B-B14F-4D97-AF65-F5344CB8AC3E}">
        <p14:creationId xmlns:p14="http://schemas.microsoft.com/office/powerpoint/2010/main" val="41597290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B606A-5C0B-44D6-BAD3-7B2E8312B3B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TextBox 3">
            <a:extLst>
              <a:ext uri="{FF2B5EF4-FFF2-40B4-BE49-F238E27FC236}">
                <a16:creationId xmlns:a16="http://schemas.microsoft.com/office/drawing/2014/main" id="{B27EE6D2-7C1B-0CE1-78A1-6EE4799BD364}"/>
              </a:ext>
            </a:extLst>
          </p:cNvPr>
          <p:cNvSpPr txBox="1"/>
          <p:nvPr/>
        </p:nvSpPr>
        <p:spPr>
          <a:xfrm>
            <a:off x="381000" y="1181370"/>
            <a:ext cx="6477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2. Detailed Test Results of the Selected Model (Random Forest)</a:t>
            </a:r>
            <a:endParaRPr lang="en-US"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59C796E7-68B8-D6DB-9EEE-923534C34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360" y="1987606"/>
            <a:ext cx="2270760" cy="1447800"/>
          </a:xfrm>
          <a:prstGeom prst="rect">
            <a:avLst/>
          </a:prstGeom>
        </p:spPr>
      </p:pic>
      <p:graphicFrame>
        <p:nvGraphicFramePr>
          <p:cNvPr id="7" name="Table 6">
            <a:extLst>
              <a:ext uri="{FF2B5EF4-FFF2-40B4-BE49-F238E27FC236}">
                <a16:creationId xmlns:a16="http://schemas.microsoft.com/office/drawing/2014/main" id="{17B99E7F-57DC-94D4-6B68-AF8C9094712D}"/>
              </a:ext>
            </a:extLst>
          </p:cNvPr>
          <p:cNvGraphicFramePr>
            <a:graphicFrameLocks noGrp="1"/>
          </p:cNvGraphicFramePr>
          <p:nvPr>
            <p:extLst>
              <p:ext uri="{D42A27DB-BD31-4B8C-83A1-F6EECF244321}">
                <p14:modId xmlns:p14="http://schemas.microsoft.com/office/powerpoint/2010/main" val="75507636"/>
              </p:ext>
            </p:extLst>
          </p:nvPr>
        </p:nvGraphicFramePr>
        <p:xfrm>
          <a:off x="756920" y="4615934"/>
          <a:ext cx="7548880" cy="1447800"/>
        </p:xfrm>
        <a:graphic>
          <a:graphicData uri="http://schemas.openxmlformats.org/drawingml/2006/table">
            <a:tbl>
              <a:tblPr firstRow="1" firstCol="1" bandRow="1">
                <a:tableStyleId>{5C22544A-7EE6-4342-B048-85BDC9FD1C3A}</a:tableStyleId>
              </a:tblPr>
              <a:tblGrid>
                <a:gridCol w="1887220">
                  <a:extLst>
                    <a:ext uri="{9D8B030D-6E8A-4147-A177-3AD203B41FA5}">
                      <a16:colId xmlns:a16="http://schemas.microsoft.com/office/drawing/2014/main" val="3062310156"/>
                    </a:ext>
                  </a:extLst>
                </a:gridCol>
                <a:gridCol w="1887220">
                  <a:extLst>
                    <a:ext uri="{9D8B030D-6E8A-4147-A177-3AD203B41FA5}">
                      <a16:colId xmlns:a16="http://schemas.microsoft.com/office/drawing/2014/main" val="3185697806"/>
                    </a:ext>
                  </a:extLst>
                </a:gridCol>
                <a:gridCol w="1887220">
                  <a:extLst>
                    <a:ext uri="{9D8B030D-6E8A-4147-A177-3AD203B41FA5}">
                      <a16:colId xmlns:a16="http://schemas.microsoft.com/office/drawing/2014/main" val="1014392757"/>
                    </a:ext>
                  </a:extLst>
                </a:gridCol>
                <a:gridCol w="1887220">
                  <a:extLst>
                    <a:ext uri="{9D8B030D-6E8A-4147-A177-3AD203B41FA5}">
                      <a16:colId xmlns:a16="http://schemas.microsoft.com/office/drawing/2014/main" val="420857417"/>
                    </a:ext>
                  </a:extLst>
                </a:gridCol>
              </a:tblGrid>
              <a:tr h="723900">
                <a:tc>
                  <a:txBody>
                    <a:bodyPr/>
                    <a:lstStyle/>
                    <a:p>
                      <a:pPr algn="ctr">
                        <a:lnSpc>
                          <a:spcPct val="150000"/>
                        </a:lnSpc>
                        <a:spcBef>
                          <a:spcPts val="1200"/>
                        </a:spcBef>
                      </a:pPr>
                      <a:r>
                        <a:rPr lang="en-US" sz="1200" dirty="0">
                          <a:effectLst/>
                        </a:rPr>
                        <a:t>Accuracy</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dirty="0">
                          <a:effectLst/>
                        </a:rPr>
                        <a:t>Precision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a:effectLst/>
                        </a:rPr>
                        <a:t>Recall</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a:effectLst/>
                        </a:rPr>
                        <a:t>F1 Score</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82027099"/>
                  </a:ext>
                </a:extLst>
              </a:tr>
              <a:tr h="723900">
                <a:tc>
                  <a:txBody>
                    <a:bodyPr/>
                    <a:lstStyle/>
                    <a:p>
                      <a:pPr algn="ctr">
                        <a:lnSpc>
                          <a:spcPct val="150000"/>
                        </a:lnSpc>
                        <a:spcBef>
                          <a:spcPts val="1200"/>
                        </a:spcBef>
                      </a:pPr>
                      <a:r>
                        <a:rPr lang="en-US" sz="1200">
                          <a:effectLst/>
                        </a:rPr>
                        <a:t>0.870</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dirty="0">
                          <a:effectLst/>
                        </a:rPr>
                        <a:t>0.904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dirty="0">
                          <a:effectLst/>
                        </a:rPr>
                        <a:t>0.791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50000"/>
                        </a:lnSpc>
                        <a:spcBef>
                          <a:spcPts val="1200"/>
                        </a:spcBef>
                      </a:pPr>
                      <a:r>
                        <a:rPr lang="en-US" sz="1200" dirty="0">
                          <a:effectLst/>
                        </a:rPr>
                        <a:t>0.844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8957841"/>
                  </a:ext>
                </a:extLst>
              </a:tr>
            </a:tbl>
          </a:graphicData>
        </a:graphic>
      </p:graphicFrame>
      <p:sp>
        <p:nvSpPr>
          <p:cNvPr id="9" name="TextBox 8">
            <a:extLst>
              <a:ext uri="{FF2B5EF4-FFF2-40B4-BE49-F238E27FC236}">
                <a16:creationId xmlns:a16="http://schemas.microsoft.com/office/drawing/2014/main" id="{10275A99-B10D-D71B-1B6F-F56A87CB3F78}"/>
              </a:ext>
            </a:extLst>
          </p:cNvPr>
          <p:cNvSpPr txBox="1"/>
          <p:nvPr/>
        </p:nvSpPr>
        <p:spPr>
          <a:xfrm>
            <a:off x="381000" y="1802940"/>
            <a:ext cx="23622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Confusion Matrix</a:t>
            </a:r>
            <a:endParaRPr lang="hi-IN" dirty="0"/>
          </a:p>
        </p:txBody>
      </p:sp>
      <p:sp>
        <p:nvSpPr>
          <p:cNvPr id="10" name="TextBox 9">
            <a:extLst>
              <a:ext uri="{FF2B5EF4-FFF2-40B4-BE49-F238E27FC236}">
                <a16:creationId xmlns:a16="http://schemas.microsoft.com/office/drawing/2014/main" id="{B852AACD-C62D-8659-0FFB-77063B092321}"/>
              </a:ext>
            </a:extLst>
          </p:cNvPr>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sp>
        <p:nvSpPr>
          <p:cNvPr id="11" name="TextBox 10">
            <a:extLst>
              <a:ext uri="{FF2B5EF4-FFF2-40B4-BE49-F238E27FC236}">
                <a16:creationId xmlns:a16="http://schemas.microsoft.com/office/drawing/2014/main" id="{B8BDBB68-63E7-7240-5E45-6479B1DE2345}"/>
              </a:ext>
            </a:extLst>
          </p:cNvPr>
          <p:cNvSpPr txBox="1"/>
          <p:nvPr/>
        </p:nvSpPr>
        <p:spPr>
          <a:xfrm>
            <a:off x="419100" y="4083106"/>
            <a:ext cx="2362200" cy="369332"/>
          </a:xfrm>
          <a:prstGeom prst="rect">
            <a:avLst/>
          </a:prstGeom>
          <a:noFill/>
        </p:spPr>
        <p:txBody>
          <a:bodyPr wrap="square">
            <a:spAutoFit/>
          </a:bodyPr>
          <a:lstStyle/>
          <a:p>
            <a:r>
              <a:rPr lang="en-US" dirty="0">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Other Parameters</a:t>
            </a:r>
            <a:endParaRPr lang="hi-IN" b="1" dirty="0"/>
          </a:p>
        </p:txBody>
      </p:sp>
    </p:spTree>
    <p:extLst>
      <p:ext uri="{BB962C8B-B14F-4D97-AF65-F5344CB8AC3E}">
        <p14:creationId xmlns:p14="http://schemas.microsoft.com/office/powerpoint/2010/main" val="4282535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DA02D3-CD6A-4909-96EF-11CA2F05A5BF}"/>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TextBox 3">
            <a:extLst>
              <a:ext uri="{FF2B5EF4-FFF2-40B4-BE49-F238E27FC236}">
                <a16:creationId xmlns:a16="http://schemas.microsoft.com/office/drawing/2014/main" id="{65B0206A-1E4F-BDC7-5118-722513D87822}"/>
              </a:ext>
            </a:extLst>
          </p:cNvPr>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sp>
        <p:nvSpPr>
          <p:cNvPr id="6" name="TextBox 5">
            <a:extLst>
              <a:ext uri="{FF2B5EF4-FFF2-40B4-BE49-F238E27FC236}">
                <a16:creationId xmlns:a16="http://schemas.microsoft.com/office/drawing/2014/main" id="{97082707-E861-4FF6-8EB4-7384BC48939D}"/>
              </a:ext>
            </a:extLst>
          </p:cNvPr>
          <p:cNvSpPr txBox="1"/>
          <p:nvPr/>
        </p:nvSpPr>
        <p:spPr>
          <a:xfrm>
            <a:off x="533400" y="1143000"/>
            <a:ext cx="4572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3. System Testing and Validation:</a:t>
            </a:r>
            <a:endParaRPr lang="en-US"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F916FF0-DCDC-3CB9-57A4-9B31A2CCE298}"/>
              </a:ext>
            </a:extLst>
          </p:cNvPr>
          <p:cNvPicPr>
            <a:picLocks noChangeAspect="1"/>
          </p:cNvPicPr>
          <p:nvPr/>
        </p:nvPicPr>
        <p:blipFill>
          <a:blip r:embed="rId2"/>
          <a:stretch>
            <a:fillRect/>
          </a:stretch>
        </p:blipFill>
        <p:spPr>
          <a:xfrm>
            <a:off x="573709" y="1905000"/>
            <a:ext cx="7996581" cy="430305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57769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680BE-D80B-C1B6-060E-AA955008799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AADCC7-D5BC-6F75-71C3-7076E3604227}"/>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4" name="TextBox 3">
            <a:extLst>
              <a:ext uri="{FF2B5EF4-FFF2-40B4-BE49-F238E27FC236}">
                <a16:creationId xmlns:a16="http://schemas.microsoft.com/office/drawing/2014/main" id="{3E7AA3F2-3A99-44D9-FA33-EFEB059DCDC4}"/>
              </a:ext>
            </a:extLst>
          </p:cNvPr>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sp>
        <p:nvSpPr>
          <p:cNvPr id="6" name="TextBox 5">
            <a:extLst>
              <a:ext uri="{FF2B5EF4-FFF2-40B4-BE49-F238E27FC236}">
                <a16:creationId xmlns:a16="http://schemas.microsoft.com/office/drawing/2014/main" id="{E780DADF-B357-EE30-0425-4514DF2B57B6}"/>
              </a:ext>
            </a:extLst>
          </p:cNvPr>
          <p:cNvSpPr txBox="1"/>
          <p:nvPr/>
        </p:nvSpPr>
        <p:spPr>
          <a:xfrm>
            <a:off x="533400" y="1143000"/>
            <a:ext cx="4572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3. System Testing and Validation:</a:t>
            </a:r>
            <a:endParaRPr lang="en-US"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9962B02-7FA0-B038-6E47-84F043D96F0E}"/>
              </a:ext>
            </a:extLst>
          </p:cNvPr>
          <p:cNvPicPr>
            <a:picLocks noChangeAspect="1"/>
          </p:cNvPicPr>
          <p:nvPr/>
        </p:nvPicPr>
        <p:blipFill>
          <a:blip r:embed="rId2"/>
          <a:stretch>
            <a:fillRect/>
          </a:stretch>
        </p:blipFill>
        <p:spPr>
          <a:xfrm>
            <a:off x="606211" y="1981200"/>
            <a:ext cx="7931578" cy="42672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8441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699FE-572F-A372-0441-7037B050FE0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1F646C-B331-BE31-0FFD-33AAAA6DEA26}"/>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4" name="TextBox 3">
            <a:extLst>
              <a:ext uri="{FF2B5EF4-FFF2-40B4-BE49-F238E27FC236}">
                <a16:creationId xmlns:a16="http://schemas.microsoft.com/office/drawing/2014/main" id="{2013C610-0C91-35A6-75A0-E752B87F3DDE}"/>
              </a:ext>
            </a:extLst>
          </p:cNvPr>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sp>
        <p:nvSpPr>
          <p:cNvPr id="6" name="TextBox 5">
            <a:extLst>
              <a:ext uri="{FF2B5EF4-FFF2-40B4-BE49-F238E27FC236}">
                <a16:creationId xmlns:a16="http://schemas.microsoft.com/office/drawing/2014/main" id="{C133290C-0725-371F-F895-DC869671F982}"/>
              </a:ext>
            </a:extLst>
          </p:cNvPr>
          <p:cNvSpPr txBox="1"/>
          <p:nvPr/>
        </p:nvSpPr>
        <p:spPr>
          <a:xfrm>
            <a:off x="533400" y="1143000"/>
            <a:ext cx="4572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3. System Testing and Validation:</a:t>
            </a:r>
            <a:endParaRPr lang="en-US"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4F93CDA-5F96-7D6E-0EC3-1EA76AF35A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734" y="1885999"/>
            <a:ext cx="8108532" cy="436240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19794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6857F-310E-9C79-842E-9CB5FDD7FC3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36D28B-52EB-4DAA-B5C1-2FD3B558A990}"/>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4" name="TextBox 3">
            <a:extLst>
              <a:ext uri="{FF2B5EF4-FFF2-40B4-BE49-F238E27FC236}">
                <a16:creationId xmlns:a16="http://schemas.microsoft.com/office/drawing/2014/main" id="{AB62B67F-5D97-848A-2FFC-DC8620FDF51D}"/>
              </a:ext>
            </a:extLst>
          </p:cNvPr>
          <p:cNvSpPr txBox="1"/>
          <p:nvPr/>
        </p:nvSpPr>
        <p:spPr>
          <a:xfrm>
            <a:off x="1714500" y="304800"/>
            <a:ext cx="57150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FINAL TEST RESULT</a:t>
            </a:r>
            <a:endParaRPr lang="en-IN" sz="3600" dirty="0">
              <a:latin typeface="Arial Black" panose="020B0A04020102020204" pitchFamily="34" charset="0"/>
            </a:endParaRPr>
          </a:p>
        </p:txBody>
      </p:sp>
      <p:sp>
        <p:nvSpPr>
          <p:cNvPr id="6" name="TextBox 5">
            <a:extLst>
              <a:ext uri="{FF2B5EF4-FFF2-40B4-BE49-F238E27FC236}">
                <a16:creationId xmlns:a16="http://schemas.microsoft.com/office/drawing/2014/main" id="{39AFF30F-7803-CA0D-000B-DAD2E73AA4FA}"/>
              </a:ext>
            </a:extLst>
          </p:cNvPr>
          <p:cNvSpPr txBox="1"/>
          <p:nvPr/>
        </p:nvSpPr>
        <p:spPr>
          <a:xfrm>
            <a:off x="533400" y="1143000"/>
            <a:ext cx="4572000" cy="458074"/>
          </a:xfrm>
          <a:prstGeom prst="rect">
            <a:avLst/>
          </a:prstGeom>
          <a:noFill/>
        </p:spPr>
        <p:txBody>
          <a:bodyPr wrap="square">
            <a:spAutoFit/>
          </a:bodyPr>
          <a:lstStyle/>
          <a:p>
            <a:pPr algn="just">
              <a:lnSpc>
                <a:spcPct val="150000"/>
              </a:lnSpc>
              <a:spcBef>
                <a:spcPts val="1200"/>
              </a:spcBef>
            </a:pPr>
            <a:r>
              <a:rPr lang="en-US" sz="1800" b="1" dirty="0">
                <a:effectLst/>
                <a:latin typeface="Times New Roman" panose="02020603050405020304" pitchFamily="18" charset="0"/>
                <a:ea typeface="Times New Roman" panose="02020603050405020304" pitchFamily="18" charset="0"/>
              </a:rPr>
              <a:t>3. System Testing and Validation:</a:t>
            </a:r>
            <a:endParaRPr lang="en-US"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621B854-70F1-90E3-C6B8-B6E9C6970C73}"/>
              </a:ext>
            </a:extLst>
          </p:cNvPr>
          <p:cNvPicPr>
            <a:picLocks noChangeAspect="1"/>
          </p:cNvPicPr>
          <p:nvPr/>
        </p:nvPicPr>
        <p:blipFill>
          <a:blip r:embed="rId2"/>
          <a:stretch>
            <a:fillRect/>
          </a:stretch>
        </p:blipFill>
        <p:spPr>
          <a:xfrm>
            <a:off x="533400" y="1905000"/>
            <a:ext cx="8033082" cy="430934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67803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FEC168-1067-425B-9563-FF4C9E212696}"/>
              </a:ext>
            </a:extLst>
          </p:cNvPr>
          <p:cNvSpPr txBox="1"/>
          <p:nvPr/>
        </p:nvSpPr>
        <p:spPr>
          <a:xfrm>
            <a:off x="1752600" y="228600"/>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Application</a:t>
            </a:r>
          </a:p>
        </p:txBody>
      </p:sp>
      <p:sp>
        <p:nvSpPr>
          <p:cNvPr id="6" name="Rectangle 1">
            <a:extLst>
              <a:ext uri="{FF2B5EF4-FFF2-40B4-BE49-F238E27FC236}">
                <a16:creationId xmlns:a16="http://schemas.microsoft.com/office/drawing/2014/main" id="{5906FE8C-8730-4B27-A0F3-DDA580803F8C}"/>
              </a:ext>
            </a:extLst>
          </p:cNvPr>
          <p:cNvSpPr>
            <a:spLocks noChangeArrowheads="1"/>
          </p:cNvSpPr>
          <p:nvPr/>
        </p:nvSpPr>
        <p:spPr bwMode="auto">
          <a:xfrm>
            <a:off x="152400" y="997089"/>
            <a:ext cx="8839200" cy="5632311"/>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Systems: </a:t>
            </a:r>
            <a:r>
              <a:rPr kumimoji="0" lang="en-US" altLang="en-US" sz="1800" i="0" u="none" strike="noStrike" cap="none" normalizeH="0" baseline="0" dirty="0">
                <a:ln>
                  <a:noFill/>
                </a:ln>
                <a:solidFill>
                  <a:schemeClr val="tx1"/>
                </a:solidFill>
                <a:effectLst/>
                <a:latin typeface="Arial" panose="020B0604020202020204" pitchFamily="34" charset="0"/>
              </a:rPr>
              <a:t>Doctors and medical staff can use it as a decision-support tool to assess cardiovascular risk based on patients’ health data, aiding in personalized treatment plans and preventive care.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Electronic Health Records (EHR) Integration: </a:t>
            </a:r>
            <a:r>
              <a:rPr kumimoji="0" lang="en-US" altLang="en-US" sz="1800" i="0" u="none" strike="noStrike" cap="none" normalizeH="0" baseline="0" dirty="0">
                <a:ln>
                  <a:noFill/>
                </a:ln>
                <a:solidFill>
                  <a:schemeClr val="tx1"/>
                </a:solidFill>
                <a:effectLst/>
                <a:latin typeface="Arial" panose="020B0604020202020204" pitchFamily="34" charset="0"/>
              </a:rPr>
              <a:t>Hospitals can incorporate it into EHR systems for real-time cardiovascular risk assessment, enabling seamless tracking and monitoring for high-risk patients.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Health and Fitness Apps: </a:t>
            </a:r>
            <a:r>
              <a:rPr kumimoji="0" lang="en-US" altLang="en-US" sz="1800" i="0" u="none" strike="noStrike" cap="none" normalizeH="0" baseline="0" dirty="0">
                <a:ln>
                  <a:noFill/>
                </a:ln>
                <a:solidFill>
                  <a:schemeClr val="tx1"/>
                </a:solidFill>
                <a:effectLst/>
                <a:latin typeface="Arial" panose="020B0604020202020204" pitchFamily="34" charset="0"/>
              </a:rPr>
              <a:t>Integrated into health monitoring apps, it allows users to track cardiovascular risk, receive personalized health insights, and adopt healthier habits based on data trends.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Telemedicine</a:t>
            </a:r>
            <a:r>
              <a:rPr kumimoji="0" lang="en-US" altLang="en-US" sz="1800" u="none" strike="noStrike" cap="none" normalizeH="0" baseline="0" dirty="0">
                <a:ln>
                  <a:noFill/>
                </a:ln>
                <a:solidFill>
                  <a:schemeClr val="tx1"/>
                </a:solidFill>
                <a:effectLst/>
                <a:latin typeface="Arial" panose="020B0604020202020204" pitchFamily="34" charset="0"/>
              </a:rPr>
              <a:t>: During remote consultations, it assists in quickly analyzing patient data for cardiovascular risk, providing doctors with valuable insights without an in-person visit.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Wearable Technology: </a:t>
            </a:r>
            <a:r>
              <a:rPr kumimoji="0" lang="en-US" altLang="en-US" sz="1800" i="0" u="none" strike="noStrike" cap="none" normalizeH="0" baseline="0" dirty="0">
                <a:ln>
                  <a:noFill/>
                </a:ln>
                <a:solidFill>
                  <a:schemeClr val="tx1"/>
                </a:solidFill>
                <a:effectLst/>
                <a:latin typeface="Arial" panose="020B0604020202020204" pitchFamily="34" charset="0"/>
              </a:rPr>
              <a:t>Machine learning models can be embedded in wearable devices to analyze user data continuously, alerting them to potential cardiovascular risk changes over time.</a:t>
            </a: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520773"/>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746553-0F34-4848-ACD4-04D4A0236A13}"/>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5" name="TextBox 4">
            <a:extLst>
              <a:ext uri="{FF2B5EF4-FFF2-40B4-BE49-F238E27FC236}">
                <a16:creationId xmlns:a16="http://schemas.microsoft.com/office/drawing/2014/main" id="{6A8FD162-F8B4-4AC5-A3E4-B233B3600C52}"/>
              </a:ext>
            </a:extLst>
          </p:cNvPr>
          <p:cNvSpPr txBox="1"/>
          <p:nvPr/>
        </p:nvSpPr>
        <p:spPr>
          <a:xfrm>
            <a:off x="1866900" y="354706"/>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Future Scope</a:t>
            </a:r>
          </a:p>
        </p:txBody>
      </p:sp>
      <p:sp>
        <p:nvSpPr>
          <p:cNvPr id="6" name="TextBox 5">
            <a:extLst>
              <a:ext uri="{FF2B5EF4-FFF2-40B4-BE49-F238E27FC236}">
                <a16:creationId xmlns:a16="http://schemas.microsoft.com/office/drawing/2014/main" id="{16B2EB8F-6117-46FB-9659-E9A2CA8B2A2C}"/>
              </a:ext>
            </a:extLst>
          </p:cNvPr>
          <p:cNvSpPr txBox="1"/>
          <p:nvPr/>
        </p:nvSpPr>
        <p:spPr>
          <a:xfrm>
            <a:off x="381000" y="1183600"/>
            <a:ext cx="8496300" cy="535531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Arial" panose="020B0604020202020204" pitchFamily="34" charset="0"/>
              </a:rPr>
              <a:t>Integration of Multimodal Data:</a:t>
            </a:r>
            <a:r>
              <a:rPr lang="en-US" sz="1800" dirty="0">
                <a:effectLst/>
                <a:latin typeface="Arial" panose="020B0604020202020204" pitchFamily="34" charset="0"/>
                <a:ea typeface="Times New Roman" panose="02020603050405020304" pitchFamily="18" charset="0"/>
                <a:cs typeface="Arial" panose="020B0604020202020204" pitchFamily="34" charset="0"/>
              </a:rPr>
              <a:t> Combining data from various sources, such as genetic information, imaging, electronic health records, and lifestyle data, to improve prediction accuracy.</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Arial" panose="020B0604020202020204" pitchFamily="34" charset="0"/>
              </a:rPr>
              <a:t>Personalized Prediction Models:</a:t>
            </a:r>
            <a:r>
              <a:rPr lang="en-US" sz="1800" dirty="0">
                <a:effectLst/>
                <a:latin typeface="Arial" panose="020B0604020202020204" pitchFamily="34" charset="0"/>
                <a:ea typeface="Times New Roman" panose="02020603050405020304" pitchFamily="18" charset="0"/>
                <a:cs typeface="Arial" panose="020B0604020202020204" pitchFamily="34" charset="0"/>
              </a:rPr>
              <a:t> Developing models tailored to individual risk factors, such as age, gender, genetics, and lifestyle, for more precise predictions and personalized treatment plans.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Arial" panose="020B0604020202020204" pitchFamily="34" charset="0"/>
              </a:rPr>
              <a:t>Real-Time Monitoring with IoT:</a:t>
            </a:r>
            <a:r>
              <a:rPr lang="en-US" sz="1800" dirty="0">
                <a:effectLst/>
                <a:latin typeface="Arial" panose="020B0604020202020204" pitchFamily="34" charset="0"/>
                <a:ea typeface="Times New Roman" panose="02020603050405020304" pitchFamily="18" charset="0"/>
                <a:cs typeface="Arial" panose="020B0604020202020204" pitchFamily="34" charset="0"/>
              </a:rPr>
              <a:t> Using IoT devices, like wearable ECGs and blood pressure monitors, to gather continuous data and provide real-time CVD risk assessments.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b="1" dirty="0">
                <a:effectLst/>
                <a:latin typeface="Arial" panose="020B0604020202020204" pitchFamily="34" charset="0"/>
                <a:ea typeface="Times New Roman" panose="02020603050405020304" pitchFamily="18" charset="0"/>
                <a:cs typeface="Arial" panose="020B0604020202020204" pitchFamily="34" charset="0"/>
              </a:rPr>
              <a:t>Explainable AI in CVD Prediction:</a:t>
            </a:r>
            <a:r>
              <a:rPr lang="en-US" sz="1800" dirty="0">
                <a:effectLst/>
                <a:latin typeface="Arial" panose="020B0604020202020204" pitchFamily="34" charset="0"/>
                <a:ea typeface="Times New Roman" panose="02020603050405020304" pitchFamily="18" charset="0"/>
                <a:cs typeface="Arial" panose="020B0604020202020204" pitchFamily="34" charset="0"/>
              </a:rPr>
              <a:t> Focusing on explainable AI methods to help healthcare providers and patients understand the decision-making process behind model predictions, increasing trust and transparency in AI.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178034730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A45A-4954-230D-9536-FAD23ABF29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4A2626-B2F0-E439-A743-E1529204F7C6}"/>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a:extLst>
              <a:ext uri="{FF2B5EF4-FFF2-40B4-BE49-F238E27FC236}">
                <a16:creationId xmlns:a16="http://schemas.microsoft.com/office/drawing/2014/main" id="{B82CDA20-B59A-59D5-0F4A-666EA75D214D}"/>
              </a:ext>
            </a:extLst>
          </p:cNvPr>
          <p:cNvSpPr txBox="1"/>
          <p:nvPr/>
        </p:nvSpPr>
        <p:spPr>
          <a:xfrm>
            <a:off x="1866900" y="210997"/>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REFERENCES</a:t>
            </a:r>
          </a:p>
        </p:txBody>
      </p:sp>
      <p:sp>
        <p:nvSpPr>
          <p:cNvPr id="6" name="TextBox 5">
            <a:extLst>
              <a:ext uri="{FF2B5EF4-FFF2-40B4-BE49-F238E27FC236}">
                <a16:creationId xmlns:a16="http://schemas.microsoft.com/office/drawing/2014/main" id="{0C8EF500-3701-69F1-673C-2BA5E3051F1D}"/>
              </a:ext>
            </a:extLst>
          </p:cNvPr>
          <p:cNvSpPr txBox="1"/>
          <p:nvPr/>
        </p:nvSpPr>
        <p:spPr>
          <a:xfrm>
            <a:off x="419100" y="1034032"/>
            <a:ext cx="8305800" cy="535531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sz="1800" b="0" i="0" u="none" strike="noStrike" baseline="0" dirty="0">
                <a:solidFill>
                  <a:srgbClr val="000000"/>
                </a:solidFill>
                <a:latin typeface="CIDFont+F2"/>
              </a:rPr>
              <a:t>[1] </a:t>
            </a:r>
            <a:r>
              <a:rPr lang="en-US" sz="1800" b="0" i="0" u="none" strike="noStrike" baseline="0" dirty="0" err="1">
                <a:solidFill>
                  <a:srgbClr val="000000"/>
                </a:solidFill>
                <a:latin typeface="CIDFont+F2"/>
              </a:rPr>
              <a:t>Hazra</a:t>
            </a:r>
            <a:r>
              <a:rPr lang="en-US" sz="1800" b="0" i="0" u="none" strike="noStrike" baseline="0" dirty="0">
                <a:solidFill>
                  <a:srgbClr val="000000"/>
                </a:solidFill>
                <a:latin typeface="CIDFont+F2"/>
              </a:rPr>
              <a:t>, A., Mandal, S., Gupta, A. and Mukherjee, A. (2017) Heart Disease Diagnosis</a:t>
            </a:r>
          </a:p>
          <a:p>
            <a:pPr algn="l"/>
            <a:r>
              <a:rPr lang="en-US" sz="1800" b="0" i="0" u="none" strike="noStrike" baseline="0" dirty="0">
                <a:solidFill>
                  <a:srgbClr val="000000"/>
                </a:solidFill>
                <a:latin typeface="CIDFont+F2"/>
              </a:rPr>
              <a:t>and Prediction Using Machine Learning and Data Mining Techniques: A Review. Advances in</a:t>
            </a:r>
          </a:p>
          <a:p>
            <a:pPr algn="l"/>
            <a:r>
              <a:rPr lang="en-US" sz="1800" b="0" i="0" u="none" strike="noStrike" baseline="0" dirty="0">
                <a:solidFill>
                  <a:srgbClr val="000000"/>
                </a:solidFill>
                <a:latin typeface="CIDFont+F2"/>
              </a:rPr>
              <a:t>Computational Sciences and Technology, 10, 2137-2159.</a:t>
            </a:r>
          </a:p>
          <a:p>
            <a:pPr algn="l"/>
            <a:r>
              <a:rPr lang="en-US" sz="1800" b="0" i="0" u="none" strike="noStrike" baseline="0" dirty="0">
                <a:solidFill>
                  <a:srgbClr val="000000"/>
                </a:solidFill>
                <a:latin typeface="CIDFont+F2"/>
              </a:rPr>
              <a:t>[2] Patel, J., Upadhyay, P. and Patel, D. (2016) Heart Disease Prediction Using Machine</a:t>
            </a:r>
          </a:p>
          <a:p>
            <a:pPr algn="l"/>
            <a:r>
              <a:rPr lang="en-US" sz="1800" b="0" i="0" u="none" strike="noStrike" baseline="0" dirty="0">
                <a:solidFill>
                  <a:srgbClr val="000000"/>
                </a:solidFill>
                <a:latin typeface="CIDFont+F2"/>
              </a:rPr>
              <a:t>learning and Data Mining Technique. Journals of Computer Science &amp; Electronics, 7, 129-137.</a:t>
            </a:r>
          </a:p>
          <a:p>
            <a:pPr algn="l"/>
            <a:r>
              <a:rPr lang="en-US" sz="1800" b="0" i="0" u="none" strike="noStrike" baseline="0" dirty="0">
                <a:solidFill>
                  <a:srgbClr val="000000"/>
                </a:solidFill>
                <a:latin typeface="CIDFont+F2"/>
              </a:rPr>
              <a:t>[3] Chavan Patil, A.B. and </a:t>
            </a:r>
            <a:r>
              <a:rPr lang="en-US" sz="1800" b="0" i="0" u="none" strike="noStrike" baseline="0" dirty="0" err="1">
                <a:solidFill>
                  <a:srgbClr val="000000"/>
                </a:solidFill>
                <a:latin typeface="CIDFont+F2"/>
              </a:rPr>
              <a:t>Sonawane</a:t>
            </a:r>
            <a:r>
              <a:rPr lang="en-US" sz="1800" b="0" i="0" u="none" strike="noStrike" baseline="0" dirty="0">
                <a:solidFill>
                  <a:srgbClr val="000000"/>
                </a:solidFill>
                <a:latin typeface="CIDFont+F2"/>
              </a:rPr>
              <a:t>, P. (2017) To Predict Heart Disease Risk and</a:t>
            </a:r>
          </a:p>
          <a:p>
            <a:pPr algn="l"/>
            <a:r>
              <a:rPr lang="en-US" sz="1800" b="0" i="0" u="none" strike="noStrike" baseline="0" dirty="0">
                <a:solidFill>
                  <a:srgbClr val="000000"/>
                </a:solidFill>
                <a:latin typeface="CIDFont+F2"/>
              </a:rPr>
              <a:t>Medications Using Data Mining Techniques with an IoT Based Monitoring System for Post-</a:t>
            </a:r>
          </a:p>
          <a:p>
            <a:pPr algn="l"/>
            <a:r>
              <a:rPr lang="en-US" sz="1800" b="0" i="0" u="none" strike="noStrike" baseline="0" dirty="0">
                <a:solidFill>
                  <a:srgbClr val="000000"/>
                </a:solidFill>
                <a:latin typeface="CIDFont+F2"/>
              </a:rPr>
              <a:t>Operative Heart Disease Patients. International Journal on Emerging Trends in Technology</a:t>
            </a:r>
          </a:p>
          <a:p>
            <a:pPr algn="l"/>
            <a:r>
              <a:rPr lang="en-IN" sz="1800" b="0" i="0" u="none" strike="noStrike" baseline="0" dirty="0">
                <a:solidFill>
                  <a:srgbClr val="000000"/>
                </a:solidFill>
                <a:latin typeface="CIDFont+F2"/>
              </a:rPr>
              <a:t>(IJETT), 4, 8274-8281.</a:t>
            </a:r>
          </a:p>
          <a:p>
            <a:pPr algn="l"/>
            <a:r>
              <a:rPr lang="en-IN" sz="1800" b="0" i="0" u="none" strike="noStrike" baseline="0" dirty="0">
                <a:solidFill>
                  <a:srgbClr val="000000"/>
                </a:solidFill>
                <a:latin typeface="CIDFont+F2"/>
              </a:rPr>
              <a:t>[4] Weng, S.F., Reps, J., Kai, J., Garibaldi, J.M. and Qureshi, N. (2017) Can Machine-</a:t>
            </a:r>
          </a:p>
          <a:p>
            <a:pPr algn="l"/>
            <a:r>
              <a:rPr lang="en-US" sz="1800" b="0" i="0" u="none" strike="noStrike" baseline="0" dirty="0">
                <a:solidFill>
                  <a:srgbClr val="000000"/>
                </a:solidFill>
                <a:latin typeface="CIDFont+F2"/>
              </a:rPr>
              <a:t>Learning Improve Cardiovascular Risk Prediction Using Routine Clinical Data? </a:t>
            </a:r>
            <a:r>
              <a:rPr lang="en-US" sz="1800" b="0" i="0" u="none" strike="noStrike" baseline="0" dirty="0" err="1">
                <a:solidFill>
                  <a:srgbClr val="000000"/>
                </a:solidFill>
                <a:latin typeface="CIDFont+F2"/>
              </a:rPr>
              <a:t>PLoS</a:t>
            </a:r>
            <a:r>
              <a:rPr lang="en-US" sz="1800" b="0" i="0" u="none" strike="noStrike" baseline="0" dirty="0">
                <a:solidFill>
                  <a:srgbClr val="000000"/>
                </a:solidFill>
                <a:latin typeface="CIDFont+F2"/>
              </a:rPr>
              <a:t> ONE,</a:t>
            </a:r>
          </a:p>
          <a:p>
            <a:pPr algn="l"/>
            <a:r>
              <a:rPr lang="en-IN" sz="1800" b="0" i="0" u="none" strike="noStrike" baseline="0" dirty="0">
                <a:solidFill>
                  <a:srgbClr val="000000"/>
                </a:solidFill>
                <a:latin typeface="CIDFont+F2"/>
              </a:rPr>
              <a:t>12, e0174944. </a:t>
            </a:r>
            <a:r>
              <a:rPr lang="en-IN" sz="1800" b="0" i="0" u="none" strike="noStrike" baseline="0" dirty="0">
                <a:solidFill>
                  <a:srgbClr val="0000FF"/>
                </a:solidFill>
                <a:latin typeface="CIDFont+F2"/>
              </a:rPr>
              <a:t>https://doi.org/10.1371/journal.pone.0174944</a:t>
            </a:r>
          </a:p>
          <a:p>
            <a:pPr algn="l"/>
            <a:r>
              <a:rPr lang="en-US" sz="1800" b="0" i="0" u="none" strike="noStrike" baseline="0" dirty="0">
                <a:solidFill>
                  <a:srgbClr val="000000"/>
                </a:solidFill>
                <a:latin typeface="CIDFont+F2"/>
              </a:rPr>
              <a:t>[5] Zhao, W., Wang, C. and </a:t>
            </a:r>
            <a:r>
              <a:rPr lang="en-US" sz="1800" b="0" i="0" u="none" strike="noStrike" baseline="0" dirty="0" err="1">
                <a:solidFill>
                  <a:srgbClr val="000000"/>
                </a:solidFill>
                <a:latin typeface="CIDFont+F2"/>
              </a:rPr>
              <a:t>Nakahira</a:t>
            </a:r>
            <a:r>
              <a:rPr lang="en-US" sz="1800" b="0" i="0" u="none" strike="noStrike" baseline="0" dirty="0">
                <a:solidFill>
                  <a:srgbClr val="000000"/>
                </a:solidFill>
                <a:latin typeface="CIDFont+F2"/>
              </a:rPr>
              <a:t>, Y. (2011) Medical Application on Internet of</a:t>
            </a:r>
          </a:p>
          <a:p>
            <a:pPr algn="l"/>
            <a:r>
              <a:rPr lang="en-US" sz="1800" b="0" i="0" u="none" strike="noStrike" baseline="0" dirty="0">
                <a:solidFill>
                  <a:srgbClr val="000000"/>
                </a:solidFill>
                <a:latin typeface="CIDFont+F2"/>
              </a:rPr>
              <a:t>Things. IET International Conference on Communication Technology and Application</a:t>
            </a:r>
          </a:p>
          <a:p>
            <a:pPr algn="l"/>
            <a:r>
              <a:rPr lang="en-IN" sz="1800" b="0" i="0" u="none" strike="noStrike" baseline="0" dirty="0">
                <a:solidFill>
                  <a:srgbClr val="000000"/>
                </a:solidFill>
                <a:latin typeface="CIDFont+F2"/>
              </a:rPr>
              <a:t>(ICCTA 2011), Beijing, 14-16 October 2011, 660-665</a:t>
            </a:r>
            <a:endParaRPr lang="en-US" dirty="0"/>
          </a:p>
        </p:txBody>
      </p:sp>
    </p:spTree>
    <p:extLst>
      <p:ext uri="{BB962C8B-B14F-4D97-AF65-F5344CB8AC3E}">
        <p14:creationId xmlns:p14="http://schemas.microsoft.com/office/powerpoint/2010/main" val="131773412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E7A74-3BBA-0ED5-579A-C24D586A631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63699E-667B-53C6-16F8-DFAA387CAB4F}"/>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Box 4">
            <a:extLst>
              <a:ext uri="{FF2B5EF4-FFF2-40B4-BE49-F238E27FC236}">
                <a16:creationId xmlns:a16="http://schemas.microsoft.com/office/drawing/2014/main" id="{0251A026-48D3-A3CE-6EF3-45E1CFAFF9BA}"/>
              </a:ext>
            </a:extLst>
          </p:cNvPr>
          <p:cNvSpPr txBox="1"/>
          <p:nvPr/>
        </p:nvSpPr>
        <p:spPr>
          <a:xfrm>
            <a:off x="1866900" y="228600"/>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REFERENCES</a:t>
            </a:r>
          </a:p>
        </p:txBody>
      </p:sp>
      <p:sp>
        <p:nvSpPr>
          <p:cNvPr id="6" name="TextBox 5">
            <a:extLst>
              <a:ext uri="{FF2B5EF4-FFF2-40B4-BE49-F238E27FC236}">
                <a16:creationId xmlns:a16="http://schemas.microsoft.com/office/drawing/2014/main" id="{44194271-3783-B582-4B5D-753E368D244E}"/>
              </a:ext>
            </a:extLst>
          </p:cNvPr>
          <p:cNvSpPr txBox="1"/>
          <p:nvPr/>
        </p:nvSpPr>
        <p:spPr>
          <a:xfrm>
            <a:off x="419100" y="997089"/>
            <a:ext cx="8305800" cy="563231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en-US" sz="1800" b="0" i="0" u="none" strike="noStrike" baseline="0" dirty="0">
                <a:latin typeface="CIDFont+F2"/>
              </a:rPr>
              <a:t>[6] </a:t>
            </a:r>
            <a:r>
              <a:rPr lang="en-US" sz="1800" b="0" i="0" u="none" strike="noStrike" baseline="0" dirty="0" err="1">
                <a:latin typeface="CIDFont+F2"/>
              </a:rPr>
              <a:t>Chiuchisan</a:t>
            </a:r>
            <a:r>
              <a:rPr lang="en-US" sz="1800" b="0" i="0" u="none" strike="noStrike" baseline="0" dirty="0">
                <a:latin typeface="CIDFont+F2"/>
              </a:rPr>
              <a:t>, I. and </a:t>
            </a:r>
            <a:r>
              <a:rPr lang="en-US" sz="1800" b="0" i="0" u="none" strike="noStrike" baseline="0" dirty="0" err="1">
                <a:latin typeface="CIDFont+F2"/>
              </a:rPr>
              <a:t>Geman</a:t>
            </a:r>
            <a:r>
              <a:rPr lang="en-US" sz="1800" b="0" i="0" u="none" strike="noStrike" baseline="0" dirty="0">
                <a:latin typeface="CIDFont+F2"/>
              </a:rPr>
              <a:t>, O. (2014) An Approach of a Decision Support and Home</a:t>
            </a:r>
          </a:p>
          <a:p>
            <a:pPr algn="l"/>
            <a:r>
              <a:rPr lang="en-US" sz="1800" b="0" i="0" u="none" strike="noStrike" baseline="0" dirty="0">
                <a:latin typeface="CIDFont+F2"/>
              </a:rPr>
              <a:t>Monitoring System for Patients with Neurological Disorders Using Internet of Things</a:t>
            </a:r>
          </a:p>
          <a:p>
            <a:pPr algn="l"/>
            <a:r>
              <a:rPr lang="en-US" sz="1800" b="0" i="0" u="none" strike="noStrike" baseline="0" dirty="0">
                <a:latin typeface="CIDFont+F2"/>
              </a:rPr>
              <a:t>Concepts. WSEAS Transactions on Systems, 13, 460-469.</a:t>
            </a:r>
          </a:p>
          <a:p>
            <a:pPr algn="l"/>
            <a:r>
              <a:rPr lang="en-US" sz="1800" b="0" i="0" u="none" strike="noStrike" baseline="0" dirty="0">
                <a:latin typeface="CIDFont+F2"/>
              </a:rPr>
              <a:t>[7] </a:t>
            </a:r>
            <a:r>
              <a:rPr lang="en-US" sz="1800" b="0" i="0" u="none" strike="noStrike" baseline="0" dirty="0" err="1">
                <a:latin typeface="CIDFont+F2"/>
              </a:rPr>
              <a:t>Soni</a:t>
            </a:r>
            <a:r>
              <a:rPr lang="en-US" sz="1800" b="0" i="0" u="none" strike="noStrike" baseline="0" dirty="0">
                <a:latin typeface="CIDFont+F2"/>
              </a:rPr>
              <a:t>, J., Ansari, U. and Sharma, D. (2011) Intelligent and Effective Heart Disease</a:t>
            </a:r>
          </a:p>
          <a:p>
            <a:pPr algn="l"/>
            <a:r>
              <a:rPr lang="en-US" sz="1800" b="0" i="0" u="none" strike="noStrike" baseline="0" dirty="0">
                <a:latin typeface="CIDFont+F2"/>
              </a:rPr>
              <a:t>Prediction System Using Weighted Associative Classifiers. International Journal on Computer</a:t>
            </a:r>
          </a:p>
          <a:p>
            <a:pPr algn="l"/>
            <a:r>
              <a:rPr lang="en-US" sz="1800" b="0" i="0" u="none" strike="noStrike" baseline="0" dirty="0">
                <a:latin typeface="CIDFont+F2"/>
              </a:rPr>
              <a:t>Science and Engineering (IJCSE), 3, 2385-2392.</a:t>
            </a:r>
          </a:p>
          <a:p>
            <a:pPr algn="l"/>
            <a:r>
              <a:rPr lang="en-US" sz="1800" b="0" i="0" u="none" strike="noStrike" baseline="0" dirty="0">
                <a:latin typeface="CIDFont+F2"/>
              </a:rPr>
              <a:t>[8] </a:t>
            </a:r>
            <a:r>
              <a:rPr lang="en-US" sz="1800" b="0" i="0" u="none" strike="noStrike" baseline="0" dirty="0" err="1">
                <a:latin typeface="CIDFont+F2"/>
              </a:rPr>
              <a:t>Yuce</a:t>
            </a:r>
            <a:r>
              <a:rPr lang="en-US" sz="1800" b="0" i="0" u="none" strike="noStrike" baseline="0" dirty="0">
                <a:latin typeface="CIDFont+F2"/>
              </a:rPr>
              <a:t>, M.R. (2010) Implementation of Wireless Body Area Networks for Healthcare</a:t>
            </a:r>
          </a:p>
          <a:p>
            <a:pPr algn="l"/>
            <a:r>
              <a:rPr lang="en-US" sz="1800" b="0" i="0" u="none" strike="noStrike" baseline="0" dirty="0">
                <a:latin typeface="CIDFont+F2"/>
              </a:rPr>
              <a:t>Systems. Sensor and Actuators A: Physical, 162, 116-129.</a:t>
            </a:r>
          </a:p>
          <a:p>
            <a:pPr algn="l"/>
            <a:r>
              <a:rPr lang="en-IN" sz="1800" b="0" i="0" u="none" strike="noStrike" baseline="0" dirty="0">
                <a:latin typeface="CIDFont+F2"/>
                <a:hlinkClick r:id="rId2"/>
              </a:rPr>
              <a:t>https://doi.org/10.1016/j.sna.2010.06.004</a:t>
            </a:r>
            <a:endParaRPr lang="en-IN" sz="1800" b="0" i="0" u="none" strike="noStrike" baseline="0" dirty="0">
              <a:latin typeface="CIDFont+F2"/>
            </a:endParaRPr>
          </a:p>
          <a:p>
            <a:pPr algn="l"/>
            <a:r>
              <a:rPr lang="en-US" sz="1800" b="0" i="0" u="none" strike="noStrike" baseline="0" dirty="0">
                <a:solidFill>
                  <a:srgbClr val="000000"/>
                </a:solidFill>
                <a:latin typeface="CIDFont+F2"/>
              </a:rPr>
              <a:t>[9] Singh, M., Martins, L.M., </a:t>
            </a:r>
            <a:r>
              <a:rPr lang="en-US" sz="1800" b="0" i="0" u="none" strike="noStrike" baseline="0" dirty="0" err="1">
                <a:solidFill>
                  <a:srgbClr val="000000"/>
                </a:solidFill>
                <a:latin typeface="CIDFont+F2"/>
              </a:rPr>
              <a:t>Joanis</a:t>
            </a:r>
            <a:r>
              <a:rPr lang="en-US" sz="1800" b="0" i="0" u="none" strike="noStrike" baseline="0" dirty="0">
                <a:solidFill>
                  <a:srgbClr val="000000"/>
                </a:solidFill>
                <a:latin typeface="CIDFont+F2"/>
              </a:rPr>
              <a:t>, P. and Mago, V.K. (2016) Building a Cardiovascular</a:t>
            </a:r>
          </a:p>
          <a:p>
            <a:pPr algn="l"/>
            <a:r>
              <a:rPr lang="en-US" sz="1800" b="0" i="0" u="none" strike="noStrike" baseline="0" dirty="0">
                <a:solidFill>
                  <a:srgbClr val="000000"/>
                </a:solidFill>
                <a:latin typeface="CIDFont+F2"/>
              </a:rPr>
              <a:t>Disease Predictive Model Using Structural Equation Model and Fuzzy Cognitive Map. IEEE</a:t>
            </a:r>
          </a:p>
          <a:p>
            <a:pPr algn="l"/>
            <a:r>
              <a:rPr lang="en-IN" sz="1800" b="0" i="0" u="none" strike="noStrike" baseline="0" dirty="0">
                <a:solidFill>
                  <a:srgbClr val="000000"/>
                </a:solidFill>
                <a:latin typeface="CIDFont+F2"/>
              </a:rPr>
              <a:t>International Conference on Fuzzy Systems (FUZZ), Vancouver, 24-29 July 2016, 1377-1382.</a:t>
            </a:r>
          </a:p>
          <a:p>
            <a:pPr algn="l"/>
            <a:r>
              <a:rPr lang="en-IN" sz="1800" b="0" i="0" u="none" strike="noStrike" baseline="0" dirty="0">
                <a:solidFill>
                  <a:srgbClr val="0000FF"/>
                </a:solidFill>
                <a:latin typeface="CIDFont+F2"/>
              </a:rPr>
              <a:t>https://doi.org/10.1109/FUZZ-IEEE.2016.7737850</a:t>
            </a:r>
          </a:p>
          <a:p>
            <a:pPr algn="l"/>
            <a:r>
              <a:rPr lang="en-IN" sz="1800" b="0" i="0" u="none" strike="noStrike" baseline="0" dirty="0">
                <a:solidFill>
                  <a:srgbClr val="000000"/>
                </a:solidFill>
                <a:latin typeface="CIDFont+F2"/>
              </a:rPr>
              <a:t>[10] Ghadge, P., </a:t>
            </a:r>
            <a:r>
              <a:rPr lang="en-IN" sz="1800" b="0" i="0" u="none" strike="noStrike" baseline="0" dirty="0" err="1">
                <a:solidFill>
                  <a:srgbClr val="000000"/>
                </a:solidFill>
                <a:latin typeface="CIDFont+F2"/>
              </a:rPr>
              <a:t>Girme</a:t>
            </a:r>
            <a:r>
              <a:rPr lang="en-IN" sz="1800" b="0" i="0" u="none" strike="noStrike" baseline="0" dirty="0">
                <a:solidFill>
                  <a:srgbClr val="000000"/>
                </a:solidFill>
                <a:latin typeface="CIDFont+F2"/>
              </a:rPr>
              <a:t>, V., </a:t>
            </a:r>
            <a:r>
              <a:rPr lang="en-IN" sz="1800" b="0" i="0" u="none" strike="noStrike" baseline="0" dirty="0" err="1">
                <a:solidFill>
                  <a:srgbClr val="000000"/>
                </a:solidFill>
                <a:latin typeface="CIDFont+F2"/>
              </a:rPr>
              <a:t>Kokane</a:t>
            </a:r>
            <a:r>
              <a:rPr lang="en-IN" sz="1800" b="0" i="0" u="none" strike="noStrike" baseline="0" dirty="0">
                <a:solidFill>
                  <a:srgbClr val="000000"/>
                </a:solidFill>
                <a:latin typeface="CIDFont+F2"/>
              </a:rPr>
              <a:t>, K. and Deshmukh, P. (2016) Intelligent Heart Attack</a:t>
            </a:r>
          </a:p>
          <a:p>
            <a:pPr algn="l"/>
            <a:r>
              <a:rPr lang="en-US" sz="1800" b="0" i="0" u="none" strike="noStrike" baseline="0" dirty="0">
                <a:solidFill>
                  <a:srgbClr val="000000"/>
                </a:solidFill>
                <a:latin typeface="CIDFont+F2"/>
              </a:rPr>
              <a:t>Prediction System Using Big Data. International Journal of Recent Research in Mathematics</a:t>
            </a:r>
          </a:p>
          <a:p>
            <a:pPr algn="l"/>
            <a:r>
              <a:rPr lang="en-IN" sz="1800" b="0" i="0" u="none" strike="noStrike" baseline="0" dirty="0">
                <a:solidFill>
                  <a:srgbClr val="000000"/>
                </a:solidFill>
                <a:latin typeface="CIDFont+F2"/>
              </a:rPr>
              <a:t>Computer Science and Information Technology, 2, 73-77.</a:t>
            </a:r>
            <a:endParaRPr lang="en-US" dirty="0"/>
          </a:p>
        </p:txBody>
      </p:sp>
    </p:spTree>
    <p:extLst>
      <p:ext uri="{BB962C8B-B14F-4D97-AF65-F5344CB8AC3E}">
        <p14:creationId xmlns:p14="http://schemas.microsoft.com/office/powerpoint/2010/main" val="101907058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305800" cy="3886200"/>
          </a:xfrm>
        </p:spPr>
        <p:txBody>
          <a:bodyPr>
            <a:normAutofit/>
          </a:bodyPr>
          <a:lstStyle/>
          <a:p>
            <a:pPr algn="ctr">
              <a:lnSpc>
                <a:spcPct val="150000"/>
              </a:lnSpc>
              <a:buNone/>
            </a:pPr>
            <a:r>
              <a:rPr lang="en-US" sz="6600" b="1" dirty="0">
                <a:solidFill>
                  <a:srgbClr val="C00000"/>
                </a:solidFill>
                <a:latin typeface="Times New Roman" pitchFamily="18" charset="0"/>
                <a:cs typeface="Times New Roman" pitchFamily="18" charset="0"/>
              </a:rPr>
              <a:t>Thank You</a:t>
            </a:r>
          </a:p>
          <a:p>
            <a:pPr algn="ctr">
              <a:lnSpc>
                <a:spcPct val="150000"/>
              </a:lnSpc>
              <a:buNone/>
            </a:pPr>
            <a:r>
              <a:rPr lang="en-US" sz="6600" b="1" dirty="0">
                <a:solidFill>
                  <a:srgbClr val="C00000"/>
                </a:solidFill>
                <a:latin typeface="Times New Roman" pitchFamily="18" charset="0"/>
                <a:cs typeface="Times New Roman" pitchFamily="18" charset="0"/>
              </a:rPr>
              <a:t>😊</a:t>
            </a:r>
          </a:p>
        </p:txBody>
      </p:sp>
      <p:pic>
        <p:nvPicPr>
          <p:cNvPr id="2" name="Picture 1" descr="C:\Users\student_2\Desktop\logo.jpg">
            <a:extLst>
              <a:ext uri="{FF2B5EF4-FFF2-40B4-BE49-F238E27FC236}">
                <a16:creationId xmlns:a16="http://schemas.microsoft.com/office/drawing/2014/main" id="{53E73DC9-C269-713E-52A3-35AB7848602F}"/>
              </a:ext>
            </a:extLst>
          </p:cNvPr>
          <p:cNvPicPr>
            <a:picLocks noChangeAspect="1" noChangeArrowheads="1"/>
          </p:cNvPicPr>
          <p:nvPr/>
        </p:nvPicPr>
        <p:blipFill>
          <a:blip r:embed="rId2"/>
          <a:srcRect/>
          <a:stretch>
            <a:fillRect/>
          </a:stretch>
        </p:blipFill>
        <p:spPr bwMode="auto">
          <a:xfrm>
            <a:off x="8534400" y="0"/>
            <a:ext cx="609600" cy="6096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60676B-90FE-4E80-8DB4-1E2E84FB714F}"/>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TextBox 3">
            <a:extLst>
              <a:ext uri="{FF2B5EF4-FFF2-40B4-BE49-F238E27FC236}">
                <a16:creationId xmlns:a16="http://schemas.microsoft.com/office/drawing/2014/main" id="{79580D87-CE07-47FC-B9BE-821BEC38DD0A}"/>
              </a:ext>
            </a:extLst>
          </p:cNvPr>
          <p:cNvSpPr txBox="1"/>
          <p:nvPr/>
        </p:nvSpPr>
        <p:spPr>
          <a:xfrm>
            <a:off x="1866900" y="219173"/>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Introduction</a:t>
            </a:r>
            <a:endParaRPr lang="en-IN" sz="3600" dirty="0">
              <a:latin typeface="Arial Black" panose="020B0A04020102020204" pitchFamily="34" charset="0"/>
            </a:endParaRPr>
          </a:p>
        </p:txBody>
      </p:sp>
      <p:sp>
        <p:nvSpPr>
          <p:cNvPr id="5" name="TextBox 4">
            <a:extLst>
              <a:ext uri="{FF2B5EF4-FFF2-40B4-BE49-F238E27FC236}">
                <a16:creationId xmlns:a16="http://schemas.microsoft.com/office/drawing/2014/main" id="{681E2AD1-7BF1-4BE9-A916-07F3F1954B00}"/>
              </a:ext>
            </a:extLst>
          </p:cNvPr>
          <p:cNvSpPr txBox="1"/>
          <p:nvPr/>
        </p:nvSpPr>
        <p:spPr>
          <a:xfrm>
            <a:off x="152400" y="1066800"/>
            <a:ext cx="8839200" cy="2585323"/>
          </a:xfrm>
          <a:prstGeom prst="rect">
            <a:avLst/>
          </a:prstGeom>
          <a:noFill/>
        </p:spPr>
        <p:txBody>
          <a:bodyPr wrap="square" rtlCol="0">
            <a:spAutoFit/>
          </a:bodyPr>
          <a:lstStyle/>
          <a:p>
            <a:pPr algn="just"/>
            <a:r>
              <a:rPr lang="en-US" dirty="0"/>
              <a:t>Cardiovascular diseases (CVDs) are the leading cause of death globally, responsible for around 17.9 million deaths annually. Traditional diagnosis methods rely on clinical examinations and risk factors like age, blood pressure, and cholesterol levels. However, these methods often fail to account for complex interactions between risk factors, leading to misclassifications or delayed diagnoses. This project, "Cardiovascular Diseases Prediction using Machine Learning," aims to improve the accuracy and timeliness of CVD diagnosis. By utilizing machine learning algorithms, it will analyze large datasets, including lifestyle choices, physiological data, and genetics, to offer more precise, personalized early diagnoses, improving treatment plans and reducing healthcare costs.</a:t>
            </a:r>
            <a:endParaRPr lang="en-IN" dirty="0"/>
          </a:p>
        </p:txBody>
      </p:sp>
      <p:pic>
        <p:nvPicPr>
          <p:cNvPr id="7" name="Picture 6">
            <a:extLst>
              <a:ext uri="{FF2B5EF4-FFF2-40B4-BE49-F238E27FC236}">
                <a16:creationId xmlns:a16="http://schemas.microsoft.com/office/drawing/2014/main" id="{E61F66E3-C709-4BA4-9945-656E912A4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3777755"/>
            <a:ext cx="7505700" cy="2861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4331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54769-1CD5-4AB2-9AC9-6ACDCB2CA544}"/>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TextBox 2">
            <a:extLst>
              <a:ext uri="{FF2B5EF4-FFF2-40B4-BE49-F238E27FC236}">
                <a16:creationId xmlns:a16="http://schemas.microsoft.com/office/drawing/2014/main" id="{7331A83B-F77C-4EB9-9F8F-32A3A1CBF715}"/>
              </a:ext>
            </a:extLst>
          </p:cNvPr>
          <p:cNvSpPr txBox="1"/>
          <p:nvPr/>
        </p:nvSpPr>
        <p:spPr>
          <a:xfrm>
            <a:off x="1866900" y="228600"/>
            <a:ext cx="54102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Objective of Project</a:t>
            </a:r>
            <a:endParaRPr lang="en-IN" sz="3600" dirty="0">
              <a:latin typeface="Arial Black" panose="020B0A04020102020204" pitchFamily="34" charset="0"/>
            </a:endParaRPr>
          </a:p>
        </p:txBody>
      </p:sp>
      <p:sp>
        <p:nvSpPr>
          <p:cNvPr id="6" name="TextBox 5">
            <a:extLst>
              <a:ext uri="{FF2B5EF4-FFF2-40B4-BE49-F238E27FC236}">
                <a16:creationId xmlns:a16="http://schemas.microsoft.com/office/drawing/2014/main" id="{5ED786C3-D970-4118-8855-4262345BB027}"/>
              </a:ext>
            </a:extLst>
          </p:cNvPr>
          <p:cNvSpPr txBox="1"/>
          <p:nvPr/>
        </p:nvSpPr>
        <p:spPr>
          <a:xfrm>
            <a:off x="152400" y="1090035"/>
            <a:ext cx="8839200" cy="54440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algn="just">
              <a:lnSpc>
                <a:spcPct val="150000"/>
              </a:lnSpc>
            </a:pPr>
            <a:r>
              <a:rPr lang="en-US" dirty="0">
                <a:effectLst/>
                <a:latin typeface="Times New Roman" panose="02020603050405020304" pitchFamily="18" charset="0"/>
                <a:ea typeface="Times New Roman" panose="02020603050405020304" pitchFamily="18" charset="0"/>
              </a:rPr>
              <a:t>The aim of this model to predict cardiovascular disease (CVD) risk in individuals at an early stage, enabling timely intervention and treatment and provide personalized prediction by considering various factors such as age, gender, cholesterol levels, and lifestyle habits to better assess the risks of developing cardiovascular diseases. And by using machine learning algorithms to enhance the accuracy and reliability of cardiovascular disease prediction.</a:t>
            </a:r>
            <a:endParaRPr lang="en-IN" dirty="0">
              <a:latin typeface="Times New Roman" panose="02020603050405020304" pitchFamily="18" charset="0"/>
              <a:ea typeface="Times New Roman" panose="02020603050405020304" pitchFamily="18" charset="0"/>
            </a:endParaRPr>
          </a:p>
          <a:p>
            <a:pPr marL="457200" algn="just">
              <a:lnSpc>
                <a:spcPct val="150000"/>
              </a:lnSpc>
            </a:pPr>
            <a:r>
              <a:rPr lang="en-US" dirty="0">
                <a:effectLst/>
                <a:latin typeface="Times New Roman" panose="02020603050405020304" pitchFamily="18" charset="0"/>
                <a:ea typeface="Times New Roman" panose="02020603050405020304" pitchFamily="18" charset="0"/>
              </a:rPr>
              <a:t>The system aims to achieve the following:</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b="1" dirty="0">
                <a:effectLst/>
                <a:latin typeface="Times New Roman" panose="02020603050405020304" pitchFamily="18" charset="0"/>
                <a:ea typeface="Times New Roman" panose="02020603050405020304" pitchFamily="18" charset="0"/>
              </a:rPr>
              <a:t>Early Detection of Cardiovascular Risk:</a:t>
            </a:r>
            <a:r>
              <a:rPr lang="en-US" dirty="0">
                <a:effectLst/>
                <a:latin typeface="Times New Roman" panose="02020603050405020304" pitchFamily="18" charset="0"/>
                <a:ea typeface="Times New Roman" panose="02020603050405020304" pitchFamily="18" charset="0"/>
              </a:rPr>
              <a:t> The model can help identify individuals at high risk of cardiovascular diseases (CVD) even before symptoms appear, allowing for early intervention and preventive measures.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b="1" dirty="0">
                <a:effectLst/>
                <a:latin typeface="Times New Roman" panose="02020603050405020304" pitchFamily="18" charset="0"/>
                <a:ea typeface="Times New Roman" panose="02020603050405020304" pitchFamily="18" charset="0"/>
              </a:rPr>
              <a:t>Improved Accuracy in Diagnosis:</a:t>
            </a:r>
            <a:r>
              <a:rPr lang="en-US" dirty="0">
                <a:effectLst/>
                <a:latin typeface="Times New Roman" panose="02020603050405020304" pitchFamily="18" charset="0"/>
                <a:ea typeface="Times New Roman" panose="02020603050405020304" pitchFamily="18" charset="0"/>
              </a:rPr>
              <a:t> By analyzing vast amounts of patient data, the model can provide more accurate predictions than traditional methods, reducing the chances of misdiagnosis or delayed diagnosis of CVD.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2401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153236-890F-FFC2-28B1-47E8A005F4E0}"/>
              </a:ext>
            </a:extLst>
          </p:cNvPr>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5" name="Table 5">
            <a:extLst>
              <a:ext uri="{FF2B5EF4-FFF2-40B4-BE49-F238E27FC236}">
                <a16:creationId xmlns:a16="http://schemas.microsoft.com/office/drawing/2014/main" id="{0FC123A1-5075-4856-8C34-70138CB51811}"/>
              </a:ext>
            </a:extLst>
          </p:cNvPr>
          <p:cNvGraphicFramePr>
            <a:graphicFrameLocks noGrp="1"/>
          </p:cNvGraphicFramePr>
          <p:nvPr>
            <p:extLst>
              <p:ext uri="{D42A27DB-BD31-4B8C-83A1-F6EECF244321}">
                <p14:modId xmlns:p14="http://schemas.microsoft.com/office/powerpoint/2010/main" val="3241965469"/>
              </p:ext>
            </p:extLst>
          </p:nvPr>
        </p:nvGraphicFramePr>
        <p:xfrm>
          <a:off x="190500" y="943473"/>
          <a:ext cx="8763000" cy="5760720"/>
        </p:xfrm>
        <a:graphic>
          <a:graphicData uri="http://schemas.openxmlformats.org/drawingml/2006/table">
            <a:tbl>
              <a:tblPr firstRow="1" bandRow="1">
                <a:tableStyleId>{5940675A-B579-460E-94D1-54222C63F5DA}</a:tableStyleId>
              </a:tblPr>
              <a:tblGrid>
                <a:gridCol w="582833">
                  <a:extLst>
                    <a:ext uri="{9D8B030D-6E8A-4147-A177-3AD203B41FA5}">
                      <a16:colId xmlns:a16="http://schemas.microsoft.com/office/drawing/2014/main" val="311931457"/>
                    </a:ext>
                  </a:extLst>
                </a:gridCol>
                <a:gridCol w="1935005">
                  <a:extLst>
                    <a:ext uri="{9D8B030D-6E8A-4147-A177-3AD203B41FA5}">
                      <a16:colId xmlns:a16="http://schemas.microsoft.com/office/drawing/2014/main" val="1617924082"/>
                    </a:ext>
                  </a:extLst>
                </a:gridCol>
                <a:gridCol w="1292162">
                  <a:extLst>
                    <a:ext uri="{9D8B030D-6E8A-4147-A177-3AD203B41FA5}">
                      <a16:colId xmlns:a16="http://schemas.microsoft.com/office/drawing/2014/main" val="1779254253"/>
                    </a:ext>
                  </a:extLst>
                </a:gridCol>
                <a:gridCol w="1901762">
                  <a:extLst>
                    <a:ext uri="{9D8B030D-6E8A-4147-A177-3AD203B41FA5}">
                      <a16:colId xmlns:a16="http://schemas.microsoft.com/office/drawing/2014/main" val="325307421"/>
                    </a:ext>
                  </a:extLst>
                </a:gridCol>
                <a:gridCol w="1258919">
                  <a:extLst>
                    <a:ext uri="{9D8B030D-6E8A-4147-A177-3AD203B41FA5}">
                      <a16:colId xmlns:a16="http://schemas.microsoft.com/office/drawing/2014/main" val="381132306"/>
                    </a:ext>
                  </a:extLst>
                </a:gridCol>
                <a:gridCol w="1792319">
                  <a:extLst>
                    <a:ext uri="{9D8B030D-6E8A-4147-A177-3AD203B41FA5}">
                      <a16:colId xmlns:a16="http://schemas.microsoft.com/office/drawing/2014/main" val="1411004466"/>
                    </a:ext>
                  </a:extLst>
                </a:gridCol>
              </a:tblGrid>
              <a:tr h="375981">
                <a:tc>
                  <a:txBody>
                    <a:bodyPr/>
                    <a:lstStyle/>
                    <a:p>
                      <a:pPr algn="ctr"/>
                      <a:r>
                        <a:rPr lang="en-US" b="1" dirty="0" err="1"/>
                        <a:t>Sr.No</a:t>
                      </a:r>
                      <a:endParaRPr lang="en-IN" b="1" dirty="0"/>
                    </a:p>
                  </a:txBody>
                  <a:tcPr/>
                </a:tc>
                <a:tc>
                  <a:txBody>
                    <a:bodyPr/>
                    <a:lstStyle/>
                    <a:p>
                      <a:pPr algn="ctr"/>
                      <a:r>
                        <a:rPr lang="en-US" b="1" dirty="0"/>
                        <a:t>Author And Year</a:t>
                      </a:r>
                      <a:endParaRPr lang="en-IN" b="1" dirty="0"/>
                    </a:p>
                  </a:txBody>
                  <a:tcPr/>
                </a:tc>
                <a:tc>
                  <a:txBody>
                    <a:bodyPr/>
                    <a:lstStyle/>
                    <a:p>
                      <a:pPr algn="ctr"/>
                      <a:r>
                        <a:rPr lang="en-US" b="1" dirty="0"/>
                        <a:t>Journal / Conference</a:t>
                      </a:r>
                      <a:endParaRPr lang="en-IN" b="1" dirty="0"/>
                    </a:p>
                  </a:txBody>
                  <a:tcPr/>
                </a:tc>
                <a:tc>
                  <a:txBody>
                    <a:bodyPr/>
                    <a:lstStyle/>
                    <a:p>
                      <a:pPr algn="ctr"/>
                      <a:r>
                        <a:rPr lang="en-US" b="1" dirty="0"/>
                        <a:t>Paper Title</a:t>
                      </a:r>
                      <a:endParaRPr lang="en-IN" b="1" dirty="0"/>
                    </a:p>
                  </a:txBody>
                  <a:tcPr/>
                </a:tc>
                <a:tc>
                  <a:txBody>
                    <a:bodyPr/>
                    <a:lstStyle/>
                    <a:p>
                      <a:pPr algn="ctr"/>
                      <a:r>
                        <a:rPr lang="en-US" b="1" dirty="0"/>
                        <a:t>Method  Use</a:t>
                      </a:r>
                      <a:endParaRPr lang="en-IN" b="1" dirty="0"/>
                    </a:p>
                  </a:txBody>
                  <a:tcPr/>
                </a:tc>
                <a:tc>
                  <a:txBody>
                    <a:bodyPr/>
                    <a:lstStyle/>
                    <a:p>
                      <a:pPr algn="ctr"/>
                      <a:r>
                        <a:rPr lang="en-US" b="1" dirty="0"/>
                        <a:t>Remark and Performance</a:t>
                      </a:r>
                      <a:endParaRPr lang="en-IN" b="1" dirty="0"/>
                    </a:p>
                  </a:txBody>
                  <a:tcPr/>
                </a:tc>
                <a:extLst>
                  <a:ext uri="{0D108BD9-81ED-4DB2-BD59-A6C34878D82A}">
                    <a16:rowId xmlns:a16="http://schemas.microsoft.com/office/drawing/2014/main" val="2626206764"/>
                  </a:ext>
                </a:extLst>
              </a:tr>
              <a:tr h="2013351">
                <a:tc>
                  <a:txBody>
                    <a:bodyPr/>
                    <a:lstStyle/>
                    <a:p>
                      <a:pPr algn="ctr"/>
                      <a:r>
                        <a:rPr lang="en-US" dirty="0"/>
                        <a:t>1</a:t>
                      </a:r>
                      <a:endParaRPr lang="en-IN" dirty="0"/>
                    </a:p>
                  </a:txBody>
                  <a:tcPr/>
                </a:tc>
                <a:tc>
                  <a:txBody>
                    <a:bodyPr/>
                    <a:lstStyle/>
                    <a:p>
                      <a:pPr algn="ctr"/>
                      <a:r>
                        <a:rPr lang="en-US" dirty="0"/>
                        <a:t>Ahmad </a:t>
                      </a:r>
                      <a:r>
                        <a:rPr lang="en-US" dirty="0" err="1"/>
                        <a:t>Ayid</a:t>
                      </a:r>
                      <a:r>
                        <a:rPr lang="en-US" dirty="0"/>
                        <a:t> Ahmad  and </a:t>
                      </a:r>
                      <a:r>
                        <a:rPr lang="en-US" dirty="0" err="1"/>
                        <a:t>Huseyin</a:t>
                      </a:r>
                      <a:r>
                        <a:rPr lang="en-US" dirty="0"/>
                        <a:t> </a:t>
                      </a:r>
                      <a:r>
                        <a:rPr lang="en-US" dirty="0" err="1"/>
                        <a:t>Polat</a:t>
                      </a:r>
                      <a:endParaRPr lang="en-US" dirty="0"/>
                    </a:p>
                    <a:p>
                      <a:pPr algn="ctr"/>
                      <a:r>
                        <a:rPr lang="en-IN" dirty="0"/>
                        <a:t>Published: 17 </a:t>
                      </a:r>
                      <a:r>
                        <a:rPr lang="en-IN" dirty="0" err="1"/>
                        <a:t>Juy</a:t>
                      </a:r>
                      <a:r>
                        <a:rPr lang="en-IN" dirty="0"/>
                        <a:t> 2023</a:t>
                      </a:r>
                    </a:p>
                  </a:txBody>
                  <a:tcPr/>
                </a:tc>
                <a:tc>
                  <a:txBody>
                    <a:bodyPr/>
                    <a:lstStyle/>
                    <a:p>
                      <a:pPr algn="ctr"/>
                      <a:r>
                        <a:rPr lang="en-US" dirty="0"/>
                        <a:t>IEEE</a:t>
                      </a:r>
                      <a:endParaRPr lang="en-IN" dirty="0"/>
                    </a:p>
                  </a:txBody>
                  <a:tcPr/>
                </a:tc>
                <a:tc>
                  <a:txBody>
                    <a:bodyPr/>
                    <a:lstStyle/>
                    <a:p>
                      <a:pPr algn="ctr"/>
                      <a:r>
                        <a:rPr lang="en-US" dirty="0"/>
                        <a:t>Prediction of Heart Disease Based on Machine Learning</a:t>
                      </a:r>
                      <a:endParaRPr lang="en-IN" dirty="0"/>
                    </a:p>
                  </a:txBody>
                  <a:tcPr/>
                </a:tc>
                <a:tc>
                  <a:txBody>
                    <a:bodyPr/>
                    <a:lstStyle/>
                    <a:p>
                      <a:pPr algn="ctr"/>
                      <a:r>
                        <a:rPr lang="en-US" dirty="0"/>
                        <a:t>Jellyfish Optimization Algorithm</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It aims to enhance prediction accuracy through this nature-inspired metaheuristic algorithm.</a:t>
                      </a:r>
                      <a:endParaRPr lang="en-IN" dirty="0"/>
                    </a:p>
                  </a:txBody>
                  <a:tcPr/>
                </a:tc>
                <a:extLst>
                  <a:ext uri="{0D108BD9-81ED-4DB2-BD59-A6C34878D82A}">
                    <a16:rowId xmlns:a16="http://schemas.microsoft.com/office/drawing/2014/main" val="1630624047"/>
                  </a:ext>
                </a:extLst>
              </a:tr>
              <a:tr h="921114">
                <a:tc>
                  <a:txBody>
                    <a:bodyPr/>
                    <a:lstStyle/>
                    <a:p>
                      <a:pPr algn="ctr"/>
                      <a:r>
                        <a:rPr lang="en-US"/>
                        <a:t>2</a:t>
                      </a:r>
                      <a:endParaRPr lang="en-IN" dirty="0"/>
                    </a:p>
                  </a:txBody>
                  <a:tcPr/>
                </a:tc>
                <a:tc>
                  <a:txBody>
                    <a:bodyPr/>
                    <a:lstStyle/>
                    <a:p>
                      <a:pPr algn="ctr"/>
                      <a:r>
                        <a:rPr lang="en-IN" dirty="0"/>
                        <a:t>Mohammad Hasan Imam , Md. </a:t>
                      </a:r>
                      <a:r>
                        <a:rPr lang="en-IN" dirty="0" err="1"/>
                        <a:t>Rasedul</a:t>
                      </a:r>
                      <a:r>
                        <a:rPr lang="en-IN" dirty="0"/>
                        <a:t> Islam, </a:t>
                      </a:r>
                      <a:r>
                        <a:rPr lang="en-IN" dirty="0" err="1"/>
                        <a:t>Shadman</a:t>
                      </a:r>
                      <a:r>
                        <a:rPr lang="en-IN" dirty="0"/>
                        <a:t> </a:t>
                      </a:r>
                      <a:r>
                        <a:rPr lang="en-IN" dirty="0" err="1"/>
                        <a:t>Nashif</a:t>
                      </a:r>
                      <a:endParaRPr lang="en-IN" dirty="0"/>
                    </a:p>
                    <a:p>
                      <a:pPr algn="ctr"/>
                      <a:r>
                        <a:rPr lang="en-IN" dirty="0"/>
                        <a:t>Published: November 22, 2018</a:t>
                      </a:r>
                    </a:p>
                  </a:txBody>
                  <a:tcPr/>
                </a:tc>
                <a:tc>
                  <a:txBody>
                    <a:bodyPr/>
                    <a:lstStyle/>
                    <a:p>
                      <a:pPr algn="ctr"/>
                      <a:r>
                        <a:rPr lang="en-US" dirty="0"/>
                        <a:t>IEEE</a:t>
                      </a:r>
                      <a:endParaRPr lang="en-IN" dirty="0"/>
                    </a:p>
                  </a:txBody>
                  <a:tcPr/>
                </a:tc>
                <a:tc>
                  <a:txBody>
                    <a:bodyPr/>
                    <a:lstStyle/>
                    <a:p>
                      <a:pPr algn="ctr"/>
                      <a:r>
                        <a:rPr lang="en-US" dirty="0"/>
                        <a:t>Heart Disease Detection by Using Machine Learning Algorithms and a Real-Time Cardiovascular Health Monitoring System</a:t>
                      </a:r>
                      <a:endParaRPr lang="en-IN" dirty="0"/>
                    </a:p>
                  </a:txBody>
                  <a:tcPr/>
                </a:tc>
                <a:tc>
                  <a:txBody>
                    <a:bodyPr/>
                    <a:lstStyle/>
                    <a:p>
                      <a:pPr algn="ctr"/>
                      <a:r>
                        <a:rPr lang="en-US" dirty="0"/>
                        <a:t>Random Forest</a:t>
                      </a:r>
                    </a:p>
                    <a:p>
                      <a:pPr algn="ctr"/>
                      <a:r>
                        <a:rPr lang="en-US" dirty="0"/>
                        <a:t> Algorithm</a:t>
                      </a:r>
                      <a:endParaRPr lang="en-IN" dirty="0"/>
                    </a:p>
                  </a:txBody>
                  <a:tcPr/>
                </a:tc>
                <a:tc>
                  <a:txBody>
                    <a:bodyPr/>
                    <a:lstStyle/>
                    <a:p>
                      <a:pPr algn="ctr"/>
                      <a:r>
                        <a:rPr lang="en-US" sz="1800" dirty="0"/>
                        <a:t>By using machine learning algorithms to enhance the accuracy and reliability of cardiovascular disease prediction .</a:t>
                      </a:r>
                      <a:endParaRPr lang="en-IN" dirty="0"/>
                    </a:p>
                  </a:txBody>
                  <a:tcPr/>
                </a:tc>
                <a:extLst>
                  <a:ext uri="{0D108BD9-81ED-4DB2-BD59-A6C34878D82A}">
                    <a16:rowId xmlns:a16="http://schemas.microsoft.com/office/drawing/2014/main" val="2777240205"/>
                  </a:ext>
                </a:extLst>
              </a:tr>
            </a:tbl>
          </a:graphicData>
        </a:graphic>
      </p:graphicFrame>
      <p:sp>
        <p:nvSpPr>
          <p:cNvPr id="7" name="TextBox 6">
            <a:extLst>
              <a:ext uri="{FF2B5EF4-FFF2-40B4-BE49-F238E27FC236}">
                <a16:creationId xmlns:a16="http://schemas.microsoft.com/office/drawing/2014/main" id="{14480F8E-12C6-4442-80A1-A88B03EA4544}"/>
              </a:ext>
            </a:extLst>
          </p:cNvPr>
          <p:cNvSpPr txBox="1"/>
          <p:nvPr/>
        </p:nvSpPr>
        <p:spPr>
          <a:xfrm>
            <a:off x="1132742" y="113079"/>
            <a:ext cx="681990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600" dirty="0">
                <a:latin typeface="Arial Black" panose="020B0A04020102020204" pitchFamily="34" charset="0"/>
              </a:rPr>
              <a:t>Literature Survey</a:t>
            </a:r>
            <a:endParaRPr lang="en-IN" sz="3600" dirty="0">
              <a:latin typeface="Arial Black" panose="020B0A04020102020204" pitchFamily="34" charset="0"/>
            </a:endParaRPr>
          </a:p>
        </p:txBody>
      </p:sp>
    </p:spTree>
    <p:extLst>
      <p:ext uri="{BB962C8B-B14F-4D97-AF65-F5344CB8AC3E}">
        <p14:creationId xmlns:p14="http://schemas.microsoft.com/office/powerpoint/2010/main" val="19166010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CE0368-AEEC-4738-A222-E826349CB945}"/>
              </a:ext>
            </a:extLst>
          </p:cNvPr>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4" name="Table 5">
            <a:extLst>
              <a:ext uri="{FF2B5EF4-FFF2-40B4-BE49-F238E27FC236}">
                <a16:creationId xmlns:a16="http://schemas.microsoft.com/office/drawing/2014/main" id="{5DDB5AFD-F017-4BDB-A418-D6DFFE88C79C}"/>
              </a:ext>
            </a:extLst>
          </p:cNvPr>
          <p:cNvGraphicFramePr>
            <a:graphicFrameLocks noGrp="1"/>
          </p:cNvGraphicFramePr>
          <p:nvPr>
            <p:extLst>
              <p:ext uri="{D42A27DB-BD31-4B8C-83A1-F6EECF244321}">
                <p14:modId xmlns:p14="http://schemas.microsoft.com/office/powerpoint/2010/main" val="2104743169"/>
              </p:ext>
            </p:extLst>
          </p:nvPr>
        </p:nvGraphicFramePr>
        <p:xfrm>
          <a:off x="381000" y="105833"/>
          <a:ext cx="8381999" cy="6646333"/>
        </p:xfrm>
        <a:graphic>
          <a:graphicData uri="http://schemas.openxmlformats.org/drawingml/2006/table">
            <a:tbl>
              <a:tblPr firstRow="1" bandRow="1">
                <a:tableStyleId>{5940675A-B579-460E-94D1-54222C63F5DA}</a:tableStyleId>
              </a:tblPr>
              <a:tblGrid>
                <a:gridCol w="790353">
                  <a:extLst>
                    <a:ext uri="{9D8B030D-6E8A-4147-A177-3AD203B41FA5}">
                      <a16:colId xmlns:a16="http://schemas.microsoft.com/office/drawing/2014/main" val="311931457"/>
                    </a:ext>
                  </a:extLst>
                </a:gridCol>
                <a:gridCol w="1339702">
                  <a:extLst>
                    <a:ext uri="{9D8B030D-6E8A-4147-A177-3AD203B41FA5}">
                      <a16:colId xmlns:a16="http://schemas.microsoft.com/office/drawing/2014/main" val="1617924082"/>
                    </a:ext>
                  </a:extLst>
                </a:gridCol>
                <a:gridCol w="1339702">
                  <a:extLst>
                    <a:ext uri="{9D8B030D-6E8A-4147-A177-3AD203B41FA5}">
                      <a16:colId xmlns:a16="http://schemas.microsoft.com/office/drawing/2014/main" val="2291469610"/>
                    </a:ext>
                  </a:extLst>
                </a:gridCol>
                <a:gridCol w="1212112">
                  <a:extLst>
                    <a:ext uri="{9D8B030D-6E8A-4147-A177-3AD203B41FA5}">
                      <a16:colId xmlns:a16="http://schemas.microsoft.com/office/drawing/2014/main" val="325307421"/>
                    </a:ext>
                  </a:extLst>
                </a:gridCol>
                <a:gridCol w="1148316">
                  <a:extLst>
                    <a:ext uri="{9D8B030D-6E8A-4147-A177-3AD203B41FA5}">
                      <a16:colId xmlns:a16="http://schemas.microsoft.com/office/drawing/2014/main" val="381132306"/>
                    </a:ext>
                  </a:extLst>
                </a:gridCol>
                <a:gridCol w="2551814">
                  <a:extLst>
                    <a:ext uri="{9D8B030D-6E8A-4147-A177-3AD203B41FA5}">
                      <a16:colId xmlns:a16="http://schemas.microsoft.com/office/drawing/2014/main" val="1411004466"/>
                    </a:ext>
                  </a:extLst>
                </a:gridCol>
              </a:tblGrid>
              <a:tr h="702733">
                <a:tc>
                  <a:txBody>
                    <a:bodyPr/>
                    <a:lstStyle/>
                    <a:p>
                      <a:pPr algn="ctr"/>
                      <a:r>
                        <a:rPr lang="en-US" b="1" dirty="0" err="1"/>
                        <a:t>Sr.No</a:t>
                      </a:r>
                      <a:endParaRPr lang="en-IN" b="1" dirty="0"/>
                    </a:p>
                  </a:txBody>
                  <a:tcPr/>
                </a:tc>
                <a:tc>
                  <a:txBody>
                    <a:bodyPr/>
                    <a:lstStyle/>
                    <a:p>
                      <a:pPr algn="ctr"/>
                      <a:r>
                        <a:rPr lang="en-US" b="1" dirty="0"/>
                        <a:t>Author And Year</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Journal / Conference</a:t>
                      </a:r>
                      <a:endParaRPr lang="en-IN" b="1" dirty="0"/>
                    </a:p>
                  </a:txBody>
                  <a:tcPr/>
                </a:tc>
                <a:tc>
                  <a:txBody>
                    <a:bodyPr/>
                    <a:lstStyle/>
                    <a:p>
                      <a:pPr algn="ctr"/>
                      <a:r>
                        <a:rPr lang="en-US" b="1" dirty="0"/>
                        <a:t>Paper Title</a:t>
                      </a:r>
                      <a:endParaRPr lang="en-IN" b="1" dirty="0"/>
                    </a:p>
                  </a:txBody>
                  <a:tcPr/>
                </a:tc>
                <a:tc>
                  <a:txBody>
                    <a:bodyPr/>
                    <a:lstStyle/>
                    <a:p>
                      <a:pPr algn="ctr"/>
                      <a:r>
                        <a:rPr lang="en-US" b="1" dirty="0"/>
                        <a:t>Method  Use</a:t>
                      </a:r>
                      <a:endParaRPr lang="en-IN" b="1" dirty="0"/>
                    </a:p>
                  </a:txBody>
                  <a:tcPr/>
                </a:tc>
                <a:tc>
                  <a:txBody>
                    <a:bodyPr/>
                    <a:lstStyle/>
                    <a:p>
                      <a:pPr algn="ctr" rtl="0" eaLnBrk="1" latinLnBrk="0" hangingPunct="1"/>
                      <a:r>
                        <a:rPr lang="en-US" sz="1800" b="1" kern="1200" dirty="0">
                          <a:solidFill>
                            <a:schemeClr val="tx1"/>
                          </a:solidFill>
                          <a:effectLst/>
                          <a:latin typeface="+mn-lt"/>
                          <a:ea typeface="+mn-ea"/>
                          <a:cs typeface="+mn-cs"/>
                        </a:rPr>
                        <a:t>Remark and Performance</a:t>
                      </a:r>
                      <a:endParaRPr lang="en-IN" dirty="0">
                        <a:effectLst/>
                      </a:endParaRPr>
                    </a:p>
                  </a:txBody>
                  <a:tcPr/>
                </a:tc>
                <a:extLst>
                  <a:ext uri="{0D108BD9-81ED-4DB2-BD59-A6C34878D82A}">
                    <a16:rowId xmlns:a16="http://schemas.microsoft.com/office/drawing/2014/main" val="2626206764"/>
                  </a:ext>
                </a:extLst>
              </a:tr>
              <a:tr h="2509762">
                <a:tc>
                  <a:txBody>
                    <a:bodyPr/>
                    <a:lstStyle/>
                    <a:p>
                      <a:pPr algn="ctr"/>
                      <a:r>
                        <a:rPr lang="en-US" dirty="0"/>
                        <a:t>3</a:t>
                      </a:r>
                      <a:endParaRPr lang="en-IN" dirty="0"/>
                    </a:p>
                  </a:txBody>
                  <a:tcPr/>
                </a:tc>
                <a:tc>
                  <a:txBody>
                    <a:bodyPr/>
                    <a:lstStyle/>
                    <a:p>
                      <a:pPr marL="0" indent="0" algn="ctr">
                        <a:buNone/>
                      </a:pPr>
                      <a:r>
                        <a:rPr lang="en-US" sz="1800" kern="1200" dirty="0">
                          <a:solidFill>
                            <a:schemeClr val="tx1"/>
                          </a:solidFill>
                          <a:effectLst/>
                          <a:latin typeface="+mn-lt"/>
                          <a:ea typeface="+mn-ea"/>
                          <a:cs typeface="+mn-cs"/>
                        </a:rPr>
                        <a:t>S.K Gupta , A. </a:t>
                      </a:r>
                      <a:r>
                        <a:rPr lang="en-US" sz="1800" kern="1200" dirty="0" err="1">
                          <a:solidFill>
                            <a:schemeClr val="tx1"/>
                          </a:solidFill>
                          <a:effectLst/>
                          <a:latin typeface="+mn-lt"/>
                          <a:ea typeface="+mn-ea"/>
                          <a:cs typeface="+mn-cs"/>
                        </a:rPr>
                        <a:t>Aggrarwal</a:t>
                      </a:r>
                      <a:r>
                        <a:rPr lang="en-US" sz="1800" kern="1200" dirty="0">
                          <a:solidFill>
                            <a:schemeClr val="tx1"/>
                          </a:solidFill>
                          <a:effectLst/>
                          <a:latin typeface="+mn-lt"/>
                          <a:ea typeface="+mn-ea"/>
                          <a:cs typeface="+mn-cs"/>
                        </a:rPr>
                        <a:t>, N. Verma </a:t>
                      </a:r>
                      <a:endParaRPr lang="en-IN" dirty="0"/>
                    </a:p>
                  </a:txBody>
                  <a:tcPr/>
                </a:tc>
                <a:tc>
                  <a:txBody>
                    <a:bodyPr/>
                    <a:lstStyle/>
                    <a:p>
                      <a:pPr marL="0" indent="0" algn="ctr">
                        <a:buNone/>
                      </a:pPr>
                      <a:r>
                        <a:rPr lang="en-US" dirty="0"/>
                        <a:t>IEEE</a:t>
                      </a:r>
                      <a:endParaRPr lang="en-IN" dirty="0"/>
                    </a:p>
                  </a:txBody>
                  <a:tcPr/>
                </a:tc>
                <a:tc>
                  <a:txBody>
                    <a:bodyPr/>
                    <a:lstStyle/>
                    <a:p>
                      <a:pPr algn="ctr"/>
                      <a:r>
                        <a:rPr lang="en-US" sz="1800" kern="1200" dirty="0">
                          <a:solidFill>
                            <a:schemeClr val="tx1"/>
                          </a:solidFill>
                          <a:effectLst/>
                          <a:latin typeface="+mn-lt"/>
                          <a:ea typeface="+mn-ea"/>
                          <a:cs typeface="+mn-cs"/>
                        </a:rPr>
                        <a:t>Deep learning-based model for predicting cardiovascular disease risk</a:t>
                      </a:r>
                      <a:endParaRPr lang="en-IN" dirty="0"/>
                    </a:p>
                  </a:txBody>
                  <a:tcPr/>
                </a:tc>
                <a:tc>
                  <a:txBody>
                    <a:bodyPr/>
                    <a:lstStyle/>
                    <a:p>
                      <a:pPr algn="ctr"/>
                      <a:r>
                        <a:rPr lang="en-US" dirty="0"/>
                        <a:t>Deep Learning Algorithm</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sz="1800" kern="1200" dirty="0">
                          <a:solidFill>
                            <a:schemeClr val="tx1"/>
                          </a:solidFill>
                          <a:effectLst/>
                          <a:latin typeface="+mn-lt"/>
                          <a:ea typeface="+mn-ea"/>
                          <a:cs typeface="+mn-cs"/>
                        </a:rPr>
                        <a:t>This study demonstrates the effectiveness of deep learning in identifying cardiovascular risk factors and suggests its potential for application in large-scale health data analysis.</a:t>
                      </a:r>
                      <a:endParaRPr lang="en-IN" sz="180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630624047"/>
                  </a:ext>
                </a:extLst>
              </a:tr>
              <a:tr h="3112105">
                <a:tc>
                  <a:txBody>
                    <a:bodyPr/>
                    <a:lstStyle/>
                    <a:p>
                      <a:pPr algn="ctr"/>
                      <a:r>
                        <a:rPr lang="en-US" dirty="0"/>
                        <a:t>4</a:t>
                      </a:r>
                      <a:endParaRPr lang="en-IN" dirty="0"/>
                    </a:p>
                  </a:txBody>
                  <a:tcPr/>
                </a:tc>
                <a:tc>
                  <a:txBody>
                    <a:bodyPr/>
                    <a:lstStyle/>
                    <a:p>
                      <a:pPr algn="ctr"/>
                      <a:r>
                        <a:rPr lang="en-US" sz="1800" kern="1200" dirty="0">
                          <a:solidFill>
                            <a:schemeClr val="tx1"/>
                          </a:solidFill>
                          <a:effectLst/>
                          <a:latin typeface="+mn-lt"/>
                          <a:ea typeface="+mn-ea"/>
                          <a:cs typeface="+mn-cs"/>
                        </a:rPr>
                        <a:t>Ranjan and Srinivas </a:t>
                      </a:r>
                      <a:endParaRPr lang="en-IN" dirty="0"/>
                    </a:p>
                  </a:txBody>
                  <a:tcPr/>
                </a:tc>
                <a:tc>
                  <a:txBody>
                    <a:bodyPr/>
                    <a:lstStyle/>
                    <a:p>
                      <a:pPr algn="ctr"/>
                      <a:r>
                        <a:rPr lang="en-US" dirty="0"/>
                        <a:t>Springer</a:t>
                      </a:r>
                      <a:endParaRPr lang="en-IN" dirty="0"/>
                    </a:p>
                  </a:txBody>
                  <a:tcPr/>
                </a:tc>
                <a:tc>
                  <a:txBody>
                    <a:bodyPr/>
                    <a:lstStyle/>
                    <a:p>
                      <a:pPr algn="ctr"/>
                      <a:r>
                        <a:rPr lang="en-US" sz="1800" kern="1200" dirty="0">
                          <a:solidFill>
                            <a:schemeClr val="tx1"/>
                          </a:solidFill>
                          <a:effectLst/>
                          <a:latin typeface="+mn-lt"/>
                          <a:ea typeface="+mn-ea"/>
                          <a:cs typeface="+mn-cs"/>
                        </a:rPr>
                        <a:t>comparative study on predicting cardiovascular disease using various machine learning algorithms</a:t>
                      </a:r>
                      <a:endParaRPr lang="en-IN" dirty="0"/>
                    </a:p>
                  </a:txBody>
                  <a:tcPr/>
                </a:tc>
                <a:tc>
                  <a:txBody>
                    <a:bodyPr/>
                    <a:lstStyle/>
                    <a:p>
                      <a:pPr algn="ctr"/>
                      <a:r>
                        <a:rPr lang="en-US" sz="1800" kern="1200" dirty="0">
                          <a:solidFill>
                            <a:schemeClr val="tx1"/>
                          </a:solidFill>
                          <a:effectLst/>
                          <a:latin typeface="+mn-lt"/>
                          <a:ea typeface="+mn-ea"/>
                          <a:cs typeface="+mn-cs"/>
                        </a:rPr>
                        <a:t>Logistic Regression, Random Forest, Support Vector Machine (SVM), and Neural Networks. </a:t>
                      </a:r>
                      <a:endParaRPr lang="en-IN" dirty="0"/>
                    </a:p>
                  </a:txBody>
                  <a:tcPr/>
                </a:tc>
                <a:tc>
                  <a:txBody>
                    <a:bodyPr/>
                    <a:lstStyle/>
                    <a:p>
                      <a:pPr algn="ctr"/>
                      <a:r>
                        <a:rPr lang="en-US" sz="1800" dirty="0"/>
                        <a:t> </a:t>
                      </a:r>
                      <a:r>
                        <a:rPr lang="en-US" sz="1800" kern="1200" dirty="0">
                          <a:solidFill>
                            <a:schemeClr val="tx1"/>
                          </a:solidFill>
                          <a:effectLst/>
                          <a:latin typeface="+mn-lt"/>
                          <a:ea typeface="+mn-ea"/>
                          <a:cs typeface="+mn-cs"/>
                        </a:rPr>
                        <a:t>They applied these models to datasets that included patient medical history, lifestyle factors, and clinical measurements</a:t>
                      </a:r>
                      <a:endParaRPr lang="en-IN" dirty="0"/>
                    </a:p>
                  </a:txBody>
                  <a:tcPr/>
                </a:tc>
                <a:extLst>
                  <a:ext uri="{0D108BD9-81ED-4DB2-BD59-A6C34878D82A}">
                    <a16:rowId xmlns:a16="http://schemas.microsoft.com/office/drawing/2014/main" val="2777240205"/>
                  </a:ext>
                </a:extLst>
              </a:tr>
            </a:tbl>
          </a:graphicData>
        </a:graphic>
      </p:graphicFrame>
    </p:spTree>
    <p:extLst>
      <p:ext uri="{BB962C8B-B14F-4D97-AF65-F5344CB8AC3E}">
        <p14:creationId xmlns:p14="http://schemas.microsoft.com/office/powerpoint/2010/main" val="10355053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594995-663F-4C6D-B02D-6E6EF9715310}"/>
              </a:ext>
            </a:extLst>
          </p:cNvPr>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5" name="Table 5">
            <a:extLst>
              <a:ext uri="{FF2B5EF4-FFF2-40B4-BE49-F238E27FC236}">
                <a16:creationId xmlns:a16="http://schemas.microsoft.com/office/drawing/2014/main" id="{74E80FFF-F144-4E61-A474-5E87AF02E65F}"/>
              </a:ext>
            </a:extLst>
          </p:cNvPr>
          <p:cNvGraphicFramePr>
            <a:graphicFrameLocks noGrp="1"/>
          </p:cNvGraphicFramePr>
          <p:nvPr>
            <p:extLst>
              <p:ext uri="{D42A27DB-BD31-4B8C-83A1-F6EECF244321}">
                <p14:modId xmlns:p14="http://schemas.microsoft.com/office/powerpoint/2010/main" val="4107754278"/>
              </p:ext>
            </p:extLst>
          </p:nvPr>
        </p:nvGraphicFramePr>
        <p:xfrm>
          <a:off x="245983" y="228600"/>
          <a:ext cx="8652033" cy="6583680"/>
        </p:xfrm>
        <a:graphic>
          <a:graphicData uri="http://schemas.openxmlformats.org/drawingml/2006/table">
            <a:tbl>
              <a:tblPr firstRow="1" bandRow="1">
                <a:tableStyleId>{5940675A-B579-460E-94D1-54222C63F5DA}</a:tableStyleId>
              </a:tblPr>
              <a:tblGrid>
                <a:gridCol w="744617">
                  <a:extLst>
                    <a:ext uri="{9D8B030D-6E8A-4147-A177-3AD203B41FA5}">
                      <a16:colId xmlns:a16="http://schemas.microsoft.com/office/drawing/2014/main" val="3704744794"/>
                    </a:ext>
                  </a:extLst>
                </a:gridCol>
                <a:gridCol w="990600">
                  <a:extLst>
                    <a:ext uri="{9D8B030D-6E8A-4147-A177-3AD203B41FA5}">
                      <a16:colId xmlns:a16="http://schemas.microsoft.com/office/drawing/2014/main" val="2722147397"/>
                    </a:ext>
                  </a:extLst>
                </a:gridCol>
                <a:gridCol w="1600200">
                  <a:extLst>
                    <a:ext uri="{9D8B030D-6E8A-4147-A177-3AD203B41FA5}">
                      <a16:colId xmlns:a16="http://schemas.microsoft.com/office/drawing/2014/main" val="3420568112"/>
                    </a:ext>
                  </a:extLst>
                </a:gridCol>
                <a:gridCol w="1752600">
                  <a:extLst>
                    <a:ext uri="{9D8B030D-6E8A-4147-A177-3AD203B41FA5}">
                      <a16:colId xmlns:a16="http://schemas.microsoft.com/office/drawing/2014/main" val="1099771257"/>
                    </a:ext>
                  </a:extLst>
                </a:gridCol>
                <a:gridCol w="1676400">
                  <a:extLst>
                    <a:ext uri="{9D8B030D-6E8A-4147-A177-3AD203B41FA5}">
                      <a16:colId xmlns:a16="http://schemas.microsoft.com/office/drawing/2014/main" val="3572053079"/>
                    </a:ext>
                  </a:extLst>
                </a:gridCol>
                <a:gridCol w="1887616">
                  <a:extLst>
                    <a:ext uri="{9D8B030D-6E8A-4147-A177-3AD203B41FA5}">
                      <a16:colId xmlns:a16="http://schemas.microsoft.com/office/drawing/2014/main" val="529200414"/>
                    </a:ext>
                  </a:extLst>
                </a:gridCol>
              </a:tblGrid>
              <a:tr h="391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t>Sr.No</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Author And Year</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Journal / Conference</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Paper Title</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Method  Use</a:t>
                      </a:r>
                      <a:endParaRPr lang="en-IN" b="1" dirty="0"/>
                    </a:p>
                  </a:txBody>
                  <a:tcPr/>
                </a:tc>
                <a:tc>
                  <a:txBody>
                    <a:bodyPr/>
                    <a:lstStyle/>
                    <a:p>
                      <a:pPr algn="ctr"/>
                      <a:r>
                        <a:rPr lang="en-US" b="1" dirty="0"/>
                        <a:t>Remark and Performance</a:t>
                      </a:r>
                      <a:endParaRPr lang="en-IN" b="1" dirty="0"/>
                    </a:p>
                  </a:txBody>
                  <a:tcPr/>
                </a:tc>
                <a:extLst>
                  <a:ext uri="{0D108BD9-81ED-4DB2-BD59-A6C34878D82A}">
                    <a16:rowId xmlns:a16="http://schemas.microsoft.com/office/drawing/2014/main" val="2514597690"/>
                  </a:ext>
                </a:extLst>
              </a:tr>
              <a:tr h="1872957">
                <a:tc>
                  <a:txBody>
                    <a:bodyPr/>
                    <a:lstStyle/>
                    <a:p>
                      <a:pPr algn="ctr"/>
                      <a:r>
                        <a:rPr lang="en-US" dirty="0"/>
                        <a:t>5</a:t>
                      </a:r>
                      <a:endParaRPr lang="en-IN" dirty="0"/>
                    </a:p>
                  </a:txBody>
                  <a:tcPr/>
                </a:tc>
                <a:tc>
                  <a:txBody>
                    <a:bodyPr/>
                    <a:lstStyle/>
                    <a:p>
                      <a:pPr algn="ctr"/>
                      <a:r>
                        <a:rPr lang="en-US" sz="1800" kern="1200" dirty="0">
                          <a:solidFill>
                            <a:schemeClr val="tx1"/>
                          </a:solidFill>
                          <a:effectLst/>
                          <a:latin typeface="+mn-lt"/>
                          <a:ea typeface="+mn-ea"/>
                          <a:cs typeface="+mn-cs"/>
                        </a:rPr>
                        <a:t>Kumar et al</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Springer</a:t>
                      </a:r>
                      <a:endParaRPr lang="en-IN" dirty="0"/>
                    </a:p>
                    <a:p>
                      <a:pPr algn="ctr"/>
                      <a:endParaRPr lang="en-IN" dirty="0"/>
                    </a:p>
                  </a:txBody>
                  <a:tcPr/>
                </a:tc>
                <a:tc>
                  <a:txBody>
                    <a:bodyPr/>
                    <a:lstStyle/>
                    <a:p>
                      <a:pPr algn="ctr"/>
                      <a:r>
                        <a:rPr lang="en-US" dirty="0"/>
                        <a:t>proposed a machine learning-based framework for predicting cardiovascular disease risk</a:t>
                      </a:r>
                      <a:endParaRPr lang="en-IN" dirty="0"/>
                    </a:p>
                  </a:txBody>
                  <a:tcPr/>
                </a:tc>
                <a:tc>
                  <a:txBody>
                    <a:bodyPr/>
                    <a:lstStyle/>
                    <a:p>
                      <a:pPr algn="ctr"/>
                      <a:r>
                        <a:rPr lang="en-US" sz="1800" kern="1200" dirty="0">
                          <a:solidFill>
                            <a:schemeClr val="tx1"/>
                          </a:solidFill>
                          <a:effectLst/>
                          <a:latin typeface="+mn-lt"/>
                          <a:ea typeface="+mn-ea"/>
                          <a:cs typeface="+mn-cs"/>
                        </a:rPr>
                        <a:t>Decision Trees, Random Forest, Gradient Boosting Machines, and K-Nearest Neighbors (KNN). </a:t>
                      </a:r>
                      <a:endParaRPr lang="en-IN" dirty="0"/>
                    </a:p>
                  </a:txBody>
                  <a:tcPr/>
                </a:tc>
                <a:tc>
                  <a:txBody>
                    <a:bodyPr/>
                    <a:lstStyle/>
                    <a:p>
                      <a:pPr algn="ctr"/>
                      <a:r>
                        <a:rPr lang="en-US" sz="1800" kern="1200" dirty="0">
                          <a:solidFill>
                            <a:schemeClr val="tx1"/>
                          </a:solidFill>
                          <a:effectLst/>
                          <a:latin typeface="+mn-lt"/>
                          <a:ea typeface="+mn-ea"/>
                          <a:cs typeface="+mn-cs"/>
                        </a:rPr>
                        <a:t>They applied models to a dataset with factors like age, gender, cholesterol, blood pressure, smoking, and physical activity.</a:t>
                      </a:r>
                      <a:endParaRPr lang="en-IN" dirty="0"/>
                    </a:p>
                  </a:txBody>
                  <a:tcPr/>
                </a:tc>
                <a:extLst>
                  <a:ext uri="{0D108BD9-81ED-4DB2-BD59-A6C34878D82A}">
                    <a16:rowId xmlns:a16="http://schemas.microsoft.com/office/drawing/2014/main" val="3426449354"/>
                  </a:ext>
                </a:extLst>
              </a:tr>
              <a:tr h="1872957">
                <a:tc>
                  <a:txBody>
                    <a:bodyPr/>
                    <a:lstStyle/>
                    <a:p>
                      <a:pPr algn="ctr"/>
                      <a:r>
                        <a:rPr lang="en-US" dirty="0"/>
                        <a:t>6</a:t>
                      </a:r>
                      <a:endParaRPr lang="en-IN" dirty="0"/>
                    </a:p>
                  </a:txBody>
                  <a:tcPr/>
                </a:tc>
                <a:tc>
                  <a:txBody>
                    <a:bodyPr/>
                    <a:lstStyle/>
                    <a:p>
                      <a:pPr algn="ctr"/>
                      <a:r>
                        <a:rPr lang="en-US" sz="1800" kern="1200" dirty="0">
                          <a:solidFill>
                            <a:schemeClr val="tx1"/>
                          </a:solidFill>
                          <a:effectLst/>
                          <a:latin typeface="+mn-lt"/>
                          <a:ea typeface="+mn-ea"/>
                          <a:cs typeface="+mn-cs"/>
                        </a:rPr>
                        <a:t>Khan and Yadav </a:t>
                      </a:r>
                      <a:endParaRPr lang="en-IN" dirty="0"/>
                    </a:p>
                  </a:txBody>
                  <a:tcPr/>
                </a:tc>
                <a:tc>
                  <a:txBody>
                    <a:bodyPr/>
                    <a:lstStyle/>
                    <a:p>
                      <a:pPr algn="ctr"/>
                      <a:r>
                        <a:rPr lang="en-US" dirty="0"/>
                        <a:t>IEEE</a:t>
                      </a:r>
                      <a:endParaRPr lang="en-IN" dirty="0"/>
                    </a:p>
                  </a:txBody>
                  <a:tcPr/>
                </a:tc>
                <a:tc>
                  <a:txBody>
                    <a:bodyPr/>
                    <a:lstStyle/>
                    <a:p>
                      <a:pPr algn="ctr"/>
                      <a:r>
                        <a:rPr lang="en-US" sz="1800" kern="1200" dirty="0">
                          <a:solidFill>
                            <a:schemeClr val="tx1"/>
                          </a:solidFill>
                          <a:effectLst/>
                          <a:latin typeface="+mn-lt"/>
                          <a:ea typeface="+mn-ea"/>
                          <a:cs typeface="+mn-cs"/>
                        </a:rPr>
                        <a:t>Predicting cardiovascular disease using machine learning algorithms, focusing on the strengths and limitations of various approaches. </a:t>
                      </a:r>
                      <a:endParaRPr lang="en-IN" dirty="0"/>
                    </a:p>
                  </a:txBody>
                  <a:tcPr/>
                </a:tc>
                <a:tc>
                  <a:txBody>
                    <a:bodyPr/>
                    <a:lstStyle/>
                    <a:p>
                      <a:pPr algn="ctr"/>
                      <a:r>
                        <a:rPr lang="en-US" sz="1800" kern="1200" dirty="0">
                          <a:solidFill>
                            <a:schemeClr val="tx1"/>
                          </a:solidFill>
                          <a:effectLst/>
                          <a:latin typeface="+mn-lt"/>
                          <a:ea typeface="+mn-ea"/>
                          <a:cs typeface="+mn-cs"/>
                        </a:rPr>
                        <a:t>Machine learning algorithms</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They reviewed datasets, features, and metrics in cardiovascular disease prediction, noting challenges and machine learning techniques' effectiveness.</a:t>
                      </a:r>
                      <a:endParaRPr lang="en-IN" dirty="0"/>
                    </a:p>
                  </a:txBody>
                  <a:tcPr/>
                </a:tc>
                <a:extLst>
                  <a:ext uri="{0D108BD9-81ED-4DB2-BD59-A6C34878D82A}">
                    <a16:rowId xmlns:a16="http://schemas.microsoft.com/office/drawing/2014/main" val="1339998210"/>
                  </a:ext>
                </a:extLst>
              </a:tr>
            </a:tbl>
          </a:graphicData>
        </a:graphic>
      </p:graphicFrame>
    </p:spTree>
    <p:extLst>
      <p:ext uri="{BB962C8B-B14F-4D97-AF65-F5344CB8AC3E}">
        <p14:creationId xmlns:p14="http://schemas.microsoft.com/office/powerpoint/2010/main" val="5567799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448D73-3CF3-491C-9C16-60EBC92BD1C7}"/>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3" name="Table 5">
            <a:extLst>
              <a:ext uri="{FF2B5EF4-FFF2-40B4-BE49-F238E27FC236}">
                <a16:creationId xmlns:a16="http://schemas.microsoft.com/office/drawing/2014/main" id="{0B871F0C-1196-420B-9F19-F69490DE70C8}"/>
              </a:ext>
            </a:extLst>
          </p:cNvPr>
          <p:cNvGraphicFramePr>
            <a:graphicFrameLocks noGrp="1"/>
          </p:cNvGraphicFramePr>
          <p:nvPr>
            <p:extLst>
              <p:ext uri="{D42A27DB-BD31-4B8C-83A1-F6EECF244321}">
                <p14:modId xmlns:p14="http://schemas.microsoft.com/office/powerpoint/2010/main" val="1291511609"/>
              </p:ext>
            </p:extLst>
          </p:nvPr>
        </p:nvGraphicFramePr>
        <p:xfrm>
          <a:off x="381000" y="304800"/>
          <a:ext cx="8276492" cy="6051550"/>
        </p:xfrm>
        <a:graphic>
          <a:graphicData uri="http://schemas.openxmlformats.org/drawingml/2006/table">
            <a:tbl>
              <a:tblPr firstRow="1" bandRow="1">
                <a:tableStyleId>{5940675A-B579-460E-94D1-54222C63F5DA}</a:tableStyleId>
              </a:tblPr>
              <a:tblGrid>
                <a:gridCol w="708383">
                  <a:extLst>
                    <a:ext uri="{9D8B030D-6E8A-4147-A177-3AD203B41FA5}">
                      <a16:colId xmlns:a16="http://schemas.microsoft.com/office/drawing/2014/main" val="311931457"/>
                    </a:ext>
                  </a:extLst>
                </a:gridCol>
                <a:gridCol w="1140262">
                  <a:extLst>
                    <a:ext uri="{9D8B030D-6E8A-4147-A177-3AD203B41FA5}">
                      <a16:colId xmlns:a16="http://schemas.microsoft.com/office/drawing/2014/main" val="1617924082"/>
                    </a:ext>
                  </a:extLst>
                </a:gridCol>
                <a:gridCol w="1351755">
                  <a:extLst>
                    <a:ext uri="{9D8B030D-6E8A-4147-A177-3AD203B41FA5}">
                      <a16:colId xmlns:a16="http://schemas.microsoft.com/office/drawing/2014/main" val="4189629149"/>
                    </a:ext>
                  </a:extLst>
                </a:gridCol>
                <a:gridCol w="1524000">
                  <a:extLst>
                    <a:ext uri="{9D8B030D-6E8A-4147-A177-3AD203B41FA5}">
                      <a16:colId xmlns:a16="http://schemas.microsoft.com/office/drawing/2014/main" val="325307421"/>
                    </a:ext>
                  </a:extLst>
                </a:gridCol>
                <a:gridCol w="1143000">
                  <a:extLst>
                    <a:ext uri="{9D8B030D-6E8A-4147-A177-3AD203B41FA5}">
                      <a16:colId xmlns:a16="http://schemas.microsoft.com/office/drawing/2014/main" val="381132306"/>
                    </a:ext>
                  </a:extLst>
                </a:gridCol>
                <a:gridCol w="2409092">
                  <a:extLst>
                    <a:ext uri="{9D8B030D-6E8A-4147-A177-3AD203B41FA5}">
                      <a16:colId xmlns:a16="http://schemas.microsoft.com/office/drawing/2014/main" val="1411004466"/>
                    </a:ext>
                  </a:extLst>
                </a:gridCol>
              </a:tblGrid>
              <a:tr h="784195">
                <a:tc>
                  <a:txBody>
                    <a:bodyPr/>
                    <a:lstStyle/>
                    <a:p>
                      <a:pPr algn="ctr"/>
                      <a:r>
                        <a:rPr lang="en-US" b="1" dirty="0" err="1"/>
                        <a:t>Sr.No</a:t>
                      </a:r>
                      <a:endParaRPr lang="en-IN" b="1" dirty="0"/>
                    </a:p>
                  </a:txBody>
                  <a:tcPr/>
                </a:tc>
                <a:tc>
                  <a:txBody>
                    <a:bodyPr/>
                    <a:lstStyle/>
                    <a:p>
                      <a:pPr algn="ctr"/>
                      <a:r>
                        <a:rPr lang="en-US" b="1" dirty="0"/>
                        <a:t>Author And Year</a:t>
                      </a: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Journal / Conference</a:t>
                      </a:r>
                      <a:endParaRPr lang="en-IN" dirty="0">
                        <a:effectLst/>
                      </a:endParaRPr>
                    </a:p>
                  </a:txBody>
                  <a:tcPr/>
                </a:tc>
                <a:tc>
                  <a:txBody>
                    <a:bodyPr/>
                    <a:lstStyle/>
                    <a:p>
                      <a:pPr algn="ctr"/>
                      <a:r>
                        <a:rPr lang="en-US" b="1" dirty="0"/>
                        <a:t>Paper Title</a:t>
                      </a:r>
                      <a:endParaRPr lang="en-IN" b="1" dirty="0"/>
                    </a:p>
                  </a:txBody>
                  <a:tcPr/>
                </a:tc>
                <a:tc>
                  <a:txBody>
                    <a:bodyPr/>
                    <a:lstStyle/>
                    <a:p>
                      <a:pPr algn="ctr"/>
                      <a:r>
                        <a:rPr lang="en-US" b="1" dirty="0"/>
                        <a:t>Method  Use</a:t>
                      </a:r>
                      <a:endParaRPr lang="en-IN" b="1" dirty="0"/>
                    </a:p>
                  </a:txBody>
                  <a:tcPr/>
                </a:tc>
                <a:tc>
                  <a:txBody>
                    <a:bodyPr/>
                    <a:lstStyle/>
                    <a:p>
                      <a:pPr algn="ctr"/>
                      <a:r>
                        <a:rPr lang="en-US" b="1" dirty="0"/>
                        <a:t>Remark and Performance</a:t>
                      </a:r>
                      <a:endParaRPr lang="en-IN" b="1" dirty="0"/>
                    </a:p>
                  </a:txBody>
                  <a:tcPr/>
                </a:tc>
                <a:extLst>
                  <a:ext uri="{0D108BD9-81ED-4DB2-BD59-A6C34878D82A}">
                    <a16:rowId xmlns:a16="http://schemas.microsoft.com/office/drawing/2014/main" val="2626206764"/>
                  </a:ext>
                </a:extLst>
              </a:tr>
              <a:tr h="2466659">
                <a:tc>
                  <a:txBody>
                    <a:bodyPr/>
                    <a:lstStyle/>
                    <a:p>
                      <a:pPr algn="ctr"/>
                      <a:r>
                        <a:rPr lang="en-US" dirty="0"/>
                        <a:t>7</a:t>
                      </a:r>
                      <a:endParaRPr lang="en-IN" dirty="0"/>
                    </a:p>
                  </a:txBody>
                  <a:tcPr/>
                </a:tc>
                <a:tc>
                  <a:txBody>
                    <a:bodyPr/>
                    <a:lstStyle/>
                    <a:p>
                      <a:pPr marL="0" indent="0" algn="ctr">
                        <a:buNone/>
                      </a:pPr>
                      <a:r>
                        <a:rPr lang="en-US" sz="1800" kern="1200" dirty="0">
                          <a:solidFill>
                            <a:schemeClr val="tx1"/>
                          </a:solidFill>
                          <a:effectLst/>
                          <a:latin typeface="+mn-lt"/>
                          <a:ea typeface="+mn-ea"/>
                          <a:cs typeface="+mn-cs"/>
                        </a:rPr>
                        <a:t>Dinesh and Bhatt </a:t>
                      </a:r>
                      <a:endParaRPr lang="en-IN" dirty="0"/>
                    </a:p>
                  </a:txBody>
                  <a:tcPr/>
                </a:tc>
                <a:tc>
                  <a:txBody>
                    <a:bodyPr/>
                    <a:lstStyle/>
                    <a:p>
                      <a:pPr marL="0" indent="0" algn="ctr">
                        <a:buNone/>
                      </a:pPr>
                      <a:r>
                        <a:rPr lang="en-US" dirty="0"/>
                        <a:t>IEEE</a:t>
                      </a:r>
                      <a:endParaRPr lang="en-IN" dirty="0"/>
                    </a:p>
                  </a:txBody>
                  <a:tcPr/>
                </a:tc>
                <a:tc>
                  <a:txBody>
                    <a:bodyPr/>
                    <a:lstStyle/>
                    <a:p>
                      <a:pPr algn="ctr"/>
                      <a:r>
                        <a:rPr lang="en-US" sz="1800" kern="1200" dirty="0">
                          <a:solidFill>
                            <a:schemeClr val="tx1"/>
                          </a:solidFill>
                          <a:effectLst/>
                          <a:latin typeface="+mn-lt"/>
                          <a:ea typeface="+mn-ea"/>
                          <a:cs typeface="+mn-cs"/>
                        </a:rPr>
                        <a:t>Comparative study on heart disease prediction</a:t>
                      </a:r>
                      <a:endParaRPr lang="en-IN" dirty="0"/>
                    </a:p>
                  </a:txBody>
                  <a:tcPr/>
                </a:tc>
                <a:tc>
                  <a:txBody>
                    <a:bodyPr/>
                    <a:lstStyle/>
                    <a:p>
                      <a:pPr algn="ctr"/>
                      <a:r>
                        <a:rPr lang="en-US" sz="1800" kern="1200" dirty="0">
                          <a:solidFill>
                            <a:schemeClr val="tx1"/>
                          </a:solidFill>
                          <a:effectLst/>
                          <a:latin typeface="+mn-lt"/>
                          <a:ea typeface="+mn-ea"/>
                          <a:cs typeface="+mn-cs"/>
                        </a:rPr>
                        <a:t>Support Vector Machine (SVM) and Random Forest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sz="1800" kern="1200" dirty="0">
                          <a:solidFill>
                            <a:schemeClr val="tx1"/>
                          </a:solidFill>
                          <a:effectLst/>
                          <a:latin typeface="+mn-lt"/>
                          <a:ea typeface="+mn-ea"/>
                          <a:cs typeface="+mn-cs"/>
                        </a:rPr>
                        <a:t>The study emphasizes feature selection and dataset balancing to tackle class imbalances, showing their impact on heart disease prediction accuracy.</a:t>
                      </a:r>
                      <a:endParaRPr lang="en-IN" dirty="0"/>
                    </a:p>
                  </a:txBody>
                  <a:tcPr/>
                </a:tc>
                <a:extLst>
                  <a:ext uri="{0D108BD9-81ED-4DB2-BD59-A6C34878D82A}">
                    <a16:rowId xmlns:a16="http://schemas.microsoft.com/office/drawing/2014/main" val="1630624047"/>
                  </a:ext>
                </a:extLst>
              </a:tr>
              <a:tr h="2800696">
                <a:tc>
                  <a:txBody>
                    <a:bodyPr/>
                    <a:lstStyle/>
                    <a:p>
                      <a:pPr algn="ctr"/>
                      <a:r>
                        <a:rPr lang="en-US" dirty="0"/>
                        <a:t>8</a:t>
                      </a:r>
                      <a:endParaRPr lang="en-IN" dirty="0"/>
                    </a:p>
                  </a:txBody>
                  <a:tcPr/>
                </a:tc>
                <a:tc>
                  <a:txBody>
                    <a:bodyPr/>
                    <a:lstStyle/>
                    <a:p>
                      <a:pPr algn="ctr"/>
                      <a:r>
                        <a:rPr lang="en-US" sz="1800" kern="1200" dirty="0" err="1">
                          <a:solidFill>
                            <a:schemeClr val="tx1"/>
                          </a:solidFill>
                          <a:effectLst/>
                          <a:latin typeface="+mn-lt"/>
                          <a:ea typeface="+mn-ea"/>
                          <a:cs typeface="+mn-cs"/>
                        </a:rPr>
                        <a:t>Polaraju</a:t>
                      </a:r>
                      <a:r>
                        <a:rPr lang="en-US" sz="1800" kern="1200" dirty="0">
                          <a:solidFill>
                            <a:schemeClr val="tx1"/>
                          </a:solidFill>
                          <a:effectLst/>
                          <a:latin typeface="+mn-lt"/>
                          <a:ea typeface="+mn-ea"/>
                          <a:cs typeface="+mn-cs"/>
                        </a:rPr>
                        <a:t> </a:t>
                      </a:r>
                      <a:endParaRPr lang="en-IN" dirty="0"/>
                    </a:p>
                  </a:txBody>
                  <a:tcPr/>
                </a:tc>
                <a:tc>
                  <a:txBody>
                    <a:bodyPr/>
                    <a:lstStyle/>
                    <a:p>
                      <a:pPr algn="ctr"/>
                      <a:r>
                        <a:rPr lang="en-US" dirty="0"/>
                        <a:t>IEEE</a:t>
                      </a:r>
                      <a:endParaRPr lang="en-IN" dirty="0"/>
                    </a:p>
                  </a:txBody>
                  <a:tcPr/>
                </a:tc>
                <a:tc>
                  <a:txBody>
                    <a:bodyPr/>
                    <a:lstStyle/>
                    <a:p>
                      <a:pPr algn="ctr"/>
                      <a:r>
                        <a:rPr lang="en-US" sz="1800" kern="1200" dirty="0">
                          <a:solidFill>
                            <a:schemeClr val="tx1"/>
                          </a:solidFill>
                          <a:effectLst/>
                          <a:latin typeface="+mn-lt"/>
                          <a:ea typeface="+mn-ea"/>
                          <a:cs typeface="+mn-cs"/>
                        </a:rPr>
                        <a:t>Demonstrated that Multiple Linear Regression is an effective method for predicting heart disease</a:t>
                      </a:r>
                      <a:endParaRPr lang="en-IN" dirty="0"/>
                    </a:p>
                  </a:txBody>
                  <a:tcPr/>
                </a:tc>
                <a:tc>
                  <a:txBody>
                    <a:bodyPr/>
                    <a:lstStyle/>
                    <a:p>
                      <a:pPr algn="ctr"/>
                      <a:r>
                        <a:rPr lang="en-US" sz="1800" kern="1200" dirty="0">
                          <a:solidFill>
                            <a:schemeClr val="tx1"/>
                          </a:solidFill>
                          <a:effectLst/>
                          <a:latin typeface="+mn-lt"/>
                          <a:ea typeface="+mn-ea"/>
                          <a:cs typeface="+mn-cs"/>
                        </a:rPr>
                        <a:t>Linear Regression  </a:t>
                      </a:r>
                      <a:endParaRPr lang="en-IN" dirty="0"/>
                    </a:p>
                  </a:txBody>
                  <a:tcPr/>
                </a:tc>
                <a:tc>
                  <a:txBody>
                    <a:bodyPr/>
                    <a:lstStyle/>
                    <a:p>
                      <a:pPr algn="ctr"/>
                      <a:r>
                        <a:rPr lang="en-US" sz="1800" dirty="0"/>
                        <a:t> </a:t>
                      </a:r>
                      <a:r>
                        <a:rPr lang="en-US" sz="1800" kern="1200" dirty="0">
                          <a:solidFill>
                            <a:schemeClr val="tx1"/>
                          </a:solidFill>
                          <a:effectLst/>
                          <a:latin typeface="+mn-lt"/>
                          <a:ea typeface="+mn-ea"/>
                          <a:cs typeface="+mn-cs"/>
                        </a:rPr>
                        <a:t>The study shows this regression model is effective for predicting cardiovascular risk, confirming its suitability for heart disease prediction in machine learning.</a:t>
                      </a:r>
                      <a:endParaRPr lang="en-IN" dirty="0"/>
                    </a:p>
                  </a:txBody>
                  <a:tcPr/>
                </a:tc>
                <a:extLst>
                  <a:ext uri="{0D108BD9-81ED-4DB2-BD59-A6C34878D82A}">
                    <a16:rowId xmlns:a16="http://schemas.microsoft.com/office/drawing/2014/main" val="2777240205"/>
                  </a:ext>
                </a:extLst>
              </a:tr>
            </a:tbl>
          </a:graphicData>
        </a:graphic>
      </p:graphicFrame>
    </p:spTree>
    <p:extLst>
      <p:ext uri="{BB962C8B-B14F-4D97-AF65-F5344CB8AC3E}">
        <p14:creationId xmlns:p14="http://schemas.microsoft.com/office/powerpoint/2010/main" val="31025112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50411-CFCA-463C-8964-88483D5BF965}"/>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3" name="Table 2">
            <a:extLst>
              <a:ext uri="{FF2B5EF4-FFF2-40B4-BE49-F238E27FC236}">
                <a16:creationId xmlns:a16="http://schemas.microsoft.com/office/drawing/2014/main" id="{921FC102-BD1E-439E-BCCA-6CF20530BCD9}"/>
              </a:ext>
            </a:extLst>
          </p:cNvPr>
          <p:cNvGraphicFramePr>
            <a:graphicFrameLocks noGrp="1"/>
          </p:cNvGraphicFramePr>
          <p:nvPr>
            <p:extLst>
              <p:ext uri="{D42A27DB-BD31-4B8C-83A1-F6EECF244321}">
                <p14:modId xmlns:p14="http://schemas.microsoft.com/office/powerpoint/2010/main" val="2243225940"/>
              </p:ext>
            </p:extLst>
          </p:nvPr>
        </p:nvGraphicFramePr>
        <p:xfrm>
          <a:off x="152400" y="304800"/>
          <a:ext cx="8686800" cy="5943600"/>
        </p:xfrm>
        <a:graphic>
          <a:graphicData uri="http://schemas.openxmlformats.org/drawingml/2006/table">
            <a:tbl>
              <a:tblPr firstRow="1" bandRow="1">
                <a:tableStyleId>{5940675A-B579-460E-94D1-54222C63F5DA}</a:tableStyleId>
              </a:tblPr>
              <a:tblGrid>
                <a:gridCol w="725606">
                  <a:extLst>
                    <a:ext uri="{9D8B030D-6E8A-4147-A177-3AD203B41FA5}">
                      <a16:colId xmlns:a16="http://schemas.microsoft.com/office/drawing/2014/main" val="1156932878"/>
                    </a:ext>
                  </a:extLst>
                </a:gridCol>
                <a:gridCol w="1528549">
                  <a:extLst>
                    <a:ext uri="{9D8B030D-6E8A-4147-A177-3AD203B41FA5}">
                      <a16:colId xmlns:a16="http://schemas.microsoft.com/office/drawing/2014/main" val="4086476732"/>
                    </a:ext>
                  </a:extLst>
                </a:gridCol>
                <a:gridCol w="1528549">
                  <a:extLst>
                    <a:ext uri="{9D8B030D-6E8A-4147-A177-3AD203B41FA5}">
                      <a16:colId xmlns:a16="http://schemas.microsoft.com/office/drawing/2014/main" val="737527334"/>
                    </a:ext>
                  </a:extLst>
                </a:gridCol>
                <a:gridCol w="1210102">
                  <a:extLst>
                    <a:ext uri="{9D8B030D-6E8A-4147-A177-3AD203B41FA5}">
                      <a16:colId xmlns:a16="http://schemas.microsoft.com/office/drawing/2014/main" val="1769996492"/>
                    </a:ext>
                  </a:extLst>
                </a:gridCol>
                <a:gridCol w="1146412">
                  <a:extLst>
                    <a:ext uri="{9D8B030D-6E8A-4147-A177-3AD203B41FA5}">
                      <a16:colId xmlns:a16="http://schemas.microsoft.com/office/drawing/2014/main" val="1086803490"/>
                    </a:ext>
                  </a:extLst>
                </a:gridCol>
                <a:gridCol w="2547582">
                  <a:extLst>
                    <a:ext uri="{9D8B030D-6E8A-4147-A177-3AD203B41FA5}">
                      <a16:colId xmlns:a16="http://schemas.microsoft.com/office/drawing/2014/main" val="231242435"/>
                    </a:ext>
                  </a:extLst>
                </a:gridCol>
              </a:tblGrid>
              <a:tr h="381000">
                <a:tc>
                  <a:txBody>
                    <a:bodyPr/>
                    <a:lstStyle/>
                    <a:p>
                      <a:pPr marL="0" algn="ctr" rtl="0" eaLnBrk="1" fontAlgn="t" latinLnBrk="0" hangingPunct="1">
                        <a:spcBef>
                          <a:spcPts val="0"/>
                        </a:spcBef>
                        <a:spcAft>
                          <a:spcPts val="0"/>
                        </a:spcAft>
                      </a:pPr>
                      <a:r>
                        <a:rPr lang="en-US" sz="1800" b="1" u="none" strike="noStrike" kern="1200" dirty="0" err="1">
                          <a:solidFill>
                            <a:srgbClr val="000000"/>
                          </a:solidFill>
                          <a:effectLst/>
                        </a:rPr>
                        <a:t>Sr.No</a:t>
                      </a:r>
                      <a:endParaRPr lang="en-US" sz="1800" b="1"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b="1" u="none" strike="noStrike" kern="1200" dirty="0">
                          <a:solidFill>
                            <a:srgbClr val="000000"/>
                          </a:solidFill>
                          <a:effectLst/>
                        </a:rPr>
                        <a:t>Author And Year</a:t>
                      </a:r>
                      <a:endParaRPr lang="en-US" sz="1800" b="1" i="0" u="none" strike="noStrike" dirty="0">
                        <a:effectLst/>
                        <a:latin typeface="Arial" panose="020B0604020202020204" pitchFamily="34" charset="0"/>
                      </a:endParaRPr>
                    </a:p>
                  </a:txBody>
                  <a:tcPr marL="75410" marR="75410" marT="37705" marB="37705"/>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Journal / Conference</a:t>
                      </a:r>
                      <a:endParaRPr lang="en-IN" dirty="0">
                        <a:effectLst/>
                      </a:endParaRPr>
                    </a:p>
                  </a:txBody>
                  <a:tcPr marL="75410" marR="75410" marT="37705" marB="37705"/>
                </a:tc>
                <a:tc>
                  <a:txBody>
                    <a:bodyPr/>
                    <a:lstStyle/>
                    <a:p>
                      <a:pPr marL="0" algn="ctr" rtl="0" eaLnBrk="1" fontAlgn="t" latinLnBrk="0" hangingPunct="1">
                        <a:spcBef>
                          <a:spcPts val="0"/>
                        </a:spcBef>
                        <a:spcAft>
                          <a:spcPts val="0"/>
                        </a:spcAft>
                      </a:pPr>
                      <a:r>
                        <a:rPr lang="en-US" sz="1800" b="1" u="none" strike="noStrike" kern="1200" dirty="0">
                          <a:solidFill>
                            <a:srgbClr val="000000"/>
                          </a:solidFill>
                          <a:effectLst/>
                        </a:rPr>
                        <a:t>Paper Title</a:t>
                      </a:r>
                      <a:endParaRPr lang="en-US" sz="1800" b="1"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b="1" u="none" strike="noStrike" kern="1200" dirty="0">
                          <a:solidFill>
                            <a:srgbClr val="000000"/>
                          </a:solidFill>
                          <a:effectLst/>
                        </a:rPr>
                        <a:t>Method  Use</a:t>
                      </a:r>
                      <a:endParaRPr lang="en-US" sz="1800" b="1" i="0" u="none" strike="noStrike" dirty="0">
                        <a:effectLst/>
                        <a:latin typeface="Arial" panose="020B0604020202020204" pitchFamily="34" charset="0"/>
                      </a:endParaRPr>
                    </a:p>
                  </a:txBody>
                  <a:tcPr marL="75410" marR="75410" marT="37705" marB="37705"/>
                </a:tc>
                <a:tc>
                  <a:txBody>
                    <a:bodyPr/>
                    <a:lstStyle/>
                    <a:p>
                      <a:pPr algn="ctr"/>
                      <a:r>
                        <a:rPr lang="en-US" b="1" dirty="0"/>
                        <a:t>Remark and Performance</a:t>
                      </a:r>
                      <a:endParaRPr lang="en-IN" b="1" dirty="0"/>
                    </a:p>
                  </a:txBody>
                  <a:tcPr marL="75410" marR="75410" marT="37705" marB="37705"/>
                </a:tc>
                <a:extLst>
                  <a:ext uri="{0D108BD9-81ED-4DB2-BD59-A6C34878D82A}">
                    <a16:rowId xmlns:a16="http://schemas.microsoft.com/office/drawing/2014/main" val="229215760"/>
                  </a:ext>
                </a:extLst>
              </a:tr>
              <a:tr h="2263247">
                <a:tc>
                  <a:txBody>
                    <a:bodyPr/>
                    <a:lstStyle/>
                    <a:p>
                      <a:pPr marL="0" algn="ctr" rtl="0" eaLnBrk="1" fontAlgn="t" latinLnBrk="0" hangingPunct="1">
                        <a:spcBef>
                          <a:spcPts val="0"/>
                        </a:spcBef>
                        <a:spcAft>
                          <a:spcPts val="0"/>
                        </a:spcAft>
                      </a:pPr>
                      <a:r>
                        <a:rPr lang="en-US" sz="1800" b="0" u="none" strike="noStrike" kern="1200" dirty="0">
                          <a:solidFill>
                            <a:srgbClr val="000000"/>
                          </a:solidFill>
                          <a:effectLst/>
                        </a:rPr>
                        <a:t>9</a:t>
                      </a:r>
                      <a:endParaRPr lang="en-US" sz="1800" b="0" i="0" u="none" strike="noStrike" dirty="0">
                        <a:effectLst/>
                        <a:latin typeface="Arial" panose="020B0604020202020204" pitchFamily="34" charset="0"/>
                      </a:endParaRPr>
                    </a:p>
                  </a:txBody>
                  <a:tcPr marL="75410" marR="75410" marT="37705" marB="37705"/>
                </a:tc>
                <a:tc>
                  <a:txBody>
                    <a:bodyPr/>
                    <a:lstStyle/>
                    <a:p>
                      <a:pPr marL="0" indent="0" algn="ctr" rtl="0" eaLnBrk="1" fontAlgn="t" latinLnBrk="0" hangingPunct="1">
                        <a:spcBef>
                          <a:spcPts val="0"/>
                        </a:spcBef>
                        <a:spcAft>
                          <a:spcPts val="0"/>
                        </a:spcAft>
                      </a:pPr>
                      <a:r>
                        <a:rPr lang="en-US" sz="1800" kern="1200" dirty="0">
                          <a:solidFill>
                            <a:schemeClr val="tx1"/>
                          </a:solidFill>
                          <a:effectLst/>
                        </a:rPr>
                        <a:t>Ali et al</a:t>
                      </a:r>
                      <a:endParaRPr lang="it-IT" sz="1800" b="0" i="0" u="none" strike="noStrike" dirty="0">
                        <a:effectLst/>
                        <a:latin typeface="Arial" panose="020B0604020202020204" pitchFamily="34" charset="0"/>
                      </a:endParaRPr>
                    </a:p>
                  </a:txBody>
                  <a:tcPr marL="75410" marR="75410" marT="37705" marB="37705"/>
                </a:tc>
                <a:tc>
                  <a:txBody>
                    <a:bodyPr/>
                    <a:lstStyle/>
                    <a:p>
                      <a:pPr marL="0" indent="0" algn="ctr" rtl="0" eaLnBrk="1" fontAlgn="t" latinLnBrk="0" hangingPunct="1">
                        <a:spcBef>
                          <a:spcPts val="0"/>
                        </a:spcBef>
                        <a:spcAft>
                          <a:spcPts val="0"/>
                        </a:spcAft>
                      </a:pPr>
                      <a:r>
                        <a:rPr lang="it-IT" sz="1800" b="0" i="0" u="none" strike="noStrike" dirty="0">
                          <a:effectLst/>
                          <a:latin typeface="Arial" panose="020B0604020202020204" pitchFamily="34" charset="0"/>
                        </a:rPr>
                        <a:t>IEEE</a:t>
                      </a:r>
                    </a:p>
                  </a:txBody>
                  <a:tcPr marL="75410" marR="75410" marT="37705" marB="37705"/>
                </a:tc>
                <a:tc>
                  <a:txBody>
                    <a:bodyPr/>
                    <a:lstStyle/>
                    <a:p>
                      <a:pPr marL="0" algn="ctr" rtl="0" eaLnBrk="1" fontAlgn="t" latinLnBrk="0" hangingPunct="1">
                        <a:spcBef>
                          <a:spcPts val="0"/>
                        </a:spcBef>
                        <a:spcAft>
                          <a:spcPts val="0"/>
                        </a:spcAft>
                      </a:pPr>
                      <a:r>
                        <a:rPr lang="en-US" sz="1800" kern="1200" dirty="0">
                          <a:solidFill>
                            <a:schemeClr val="tx1"/>
                          </a:solidFill>
                          <a:effectLst/>
                        </a:rPr>
                        <a:t>Evolved a model with two SVM to diagnose heart disease effectively</a:t>
                      </a:r>
                      <a:endParaRPr lang="en-US" sz="1800" b="0"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kern="1200" dirty="0">
                          <a:solidFill>
                            <a:schemeClr val="tx1"/>
                          </a:solidFill>
                          <a:effectLst/>
                        </a:rPr>
                        <a:t>Hybrid gird search algorithm (HGSA) , SVM </a:t>
                      </a:r>
                      <a:endParaRPr lang="en-US" sz="1800" b="0" i="0" u="none" strike="noStrike" dirty="0">
                        <a:effectLst/>
                        <a:latin typeface="Arial" panose="020B0604020202020204" pitchFamily="34" charset="0"/>
                      </a:endParaRPr>
                    </a:p>
                  </a:txBody>
                  <a:tcPr marL="75410" marR="75410" marT="37705" marB="37705"/>
                </a:tc>
                <a:tc>
                  <a:txBody>
                    <a:bodyPr/>
                    <a:lstStyle/>
                    <a:p>
                      <a:pPr marL="0" marR="0" indent="0" algn="ctr" rtl="0" eaLnBrk="1" fontAlgn="auto" latinLnBrk="0" hangingPunct="1">
                        <a:spcBef>
                          <a:spcPts val="0"/>
                        </a:spcBef>
                        <a:spcAft>
                          <a:spcPts val="0"/>
                        </a:spcAft>
                      </a:pPr>
                      <a:r>
                        <a:rPr lang="en-US" sz="1800" b="0" u="none" strike="noStrike" kern="1200" dirty="0">
                          <a:solidFill>
                            <a:srgbClr val="000000"/>
                          </a:solidFill>
                          <a:effectLst/>
                        </a:rPr>
                        <a:t> Unnecessary features were eliminated with the first SVM, and prediction was done with the second. The hybrid grid search algorithm (HGSA) improved accuracy by 3.3% over the traditional SVM model.</a:t>
                      </a:r>
                      <a:endParaRPr lang="en-US" sz="1800" b="0" i="0" u="none" strike="noStrike" dirty="0">
                        <a:effectLst/>
                        <a:latin typeface="Arial" panose="020B0604020202020204" pitchFamily="34" charset="0"/>
                      </a:endParaRPr>
                    </a:p>
                  </a:txBody>
                  <a:tcPr marL="75410" marR="75410" marT="37705" marB="37705"/>
                </a:tc>
                <a:extLst>
                  <a:ext uri="{0D108BD9-81ED-4DB2-BD59-A6C34878D82A}">
                    <a16:rowId xmlns:a16="http://schemas.microsoft.com/office/drawing/2014/main" val="4028584299"/>
                  </a:ext>
                </a:extLst>
              </a:tr>
              <a:tr h="2775260">
                <a:tc>
                  <a:txBody>
                    <a:bodyPr/>
                    <a:lstStyle/>
                    <a:p>
                      <a:pPr marL="0" algn="ctr" rtl="0" eaLnBrk="1" fontAlgn="t" latinLnBrk="0" hangingPunct="1">
                        <a:spcBef>
                          <a:spcPts val="0"/>
                        </a:spcBef>
                        <a:spcAft>
                          <a:spcPts val="0"/>
                        </a:spcAft>
                      </a:pPr>
                      <a:r>
                        <a:rPr lang="en-US" sz="1800" b="0" u="none" strike="noStrike" kern="1200" dirty="0">
                          <a:solidFill>
                            <a:srgbClr val="000000"/>
                          </a:solidFill>
                          <a:effectLst/>
                        </a:rPr>
                        <a:t>10</a:t>
                      </a:r>
                      <a:endParaRPr lang="en-US" sz="1800" b="0"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kern="1200" dirty="0" err="1">
                          <a:solidFill>
                            <a:schemeClr val="tx1"/>
                          </a:solidFill>
                          <a:effectLst/>
                        </a:rPr>
                        <a:t>Santhana</a:t>
                      </a:r>
                      <a:r>
                        <a:rPr lang="en-US" sz="1800" kern="1200" dirty="0">
                          <a:solidFill>
                            <a:schemeClr val="tx1"/>
                          </a:solidFill>
                          <a:effectLst/>
                        </a:rPr>
                        <a:t> Krishnan. J</a:t>
                      </a:r>
                      <a:endParaRPr lang="en-US" sz="1800" b="0"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b="0" i="0" u="none" strike="noStrike" dirty="0">
                          <a:effectLst/>
                          <a:latin typeface="Arial" panose="020B0604020202020204" pitchFamily="34" charset="0"/>
                        </a:rPr>
                        <a:t>IEEE</a:t>
                      </a:r>
                    </a:p>
                  </a:txBody>
                  <a:tcPr marL="75410" marR="75410" marT="37705" marB="37705"/>
                </a:tc>
                <a:tc>
                  <a:txBody>
                    <a:bodyPr/>
                    <a:lstStyle/>
                    <a:p>
                      <a:pPr marL="0" algn="ctr" rtl="0" eaLnBrk="1" fontAlgn="t" latinLnBrk="0" hangingPunct="1">
                        <a:spcBef>
                          <a:spcPts val="0"/>
                        </a:spcBef>
                        <a:spcAft>
                          <a:spcPts val="0"/>
                        </a:spcAft>
                      </a:pPr>
                      <a:r>
                        <a:rPr lang="en-US" sz="1800" kern="1200" dirty="0">
                          <a:solidFill>
                            <a:schemeClr val="tx1"/>
                          </a:solidFill>
                          <a:effectLst/>
                        </a:rPr>
                        <a:t>Decision trees and Nave Bayes machine learning algorithms, to predict heart attacks</a:t>
                      </a:r>
                      <a:endParaRPr lang="en-US" sz="1800" b="0"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kern="1200" dirty="0">
                          <a:solidFill>
                            <a:schemeClr val="tx1"/>
                          </a:solidFill>
                          <a:effectLst/>
                        </a:rPr>
                        <a:t>Nave Bayes, Decision Tree Model </a:t>
                      </a:r>
                      <a:r>
                        <a:rPr lang="en-US" sz="1800" b="0" u="none" strike="noStrike" kern="1200" dirty="0">
                          <a:solidFill>
                            <a:srgbClr val="000000"/>
                          </a:solidFill>
                          <a:effectLst/>
                        </a:rPr>
                        <a:t> </a:t>
                      </a:r>
                      <a:endParaRPr lang="en-US" sz="1800" b="0" i="0" u="none" strike="noStrike" dirty="0">
                        <a:effectLst/>
                        <a:latin typeface="Arial" panose="020B0604020202020204" pitchFamily="34" charset="0"/>
                      </a:endParaRPr>
                    </a:p>
                  </a:txBody>
                  <a:tcPr marL="75410" marR="75410" marT="37705" marB="37705"/>
                </a:tc>
                <a:tc>
                  <a:txBody>
                    <a:bodyPr/>
                    <a:lstStyle/>
                    <a:p>
                      <a:pPr marL="0" algn="ctr" rtl="0" eaLnBrk="1" fontAlgn="t" latinLnBrk="0" hangingPunct="1">
                        <a:spcBef>
                          <a:spcPts val="0"/>
                        </a:spcBef>
                        <a:spcAft>
                          <a:spcPts val="0"/>
                        </a:spcAft>
                      </a:pPr>
                      <a:r>
                        <a:rPr lang="en-US" sz="1800" b="0" u="none" strike="noStrike" kern="1200" dirty="0">
                          <a:solidFill>
                            <a:srgbClr val="000000"/>
                          </a:solidFill>
                          <a:effectLst/>
                        </a:rPr>
                        <a:t>The Decision Tree model achieved 91% precision, while Naive Bayes reached 87% accuracy. They concluded that the Decision Tree was the best algorithm for handling datasets.</a:t>
                      </a:r>
                      <a:endParaRPr lang="en-US" sz="1800" b="0" i="0" u="none" strike="noStrike" dirty="0">
                        <a:effectLst/>
                        <a:latin typeface="Arial" panose="020B0604020202020204" pitchFamily="34" charset="0"/>
                      </a:endParaRPr>
                    </a:p>
                  </a:txBody>
                  <a:tcPr marL="75410" marR="75410" marT="37705" marB="37705"/>
                </a:tc>
                <a:extLst>
                  <a:ext uri="{0D108BD9-81ED-4DB2-BD59-A6C34878D82A}">
                    <a16:rowId xmlns:a16="http://schemas.microsoft.com/office/drawing/2014/main" val="2133057009"/>
                  </a:ext>
                </a:extLst>
              </a:tr>
            </a:tbl>
          </a:graphicData>
        </a:graphic>
      </p:graphicFrame>
    </p:spTree>
    <p:extLst>
      <p:ext uri="{BB962C8B-B14F-4D97-AF65-F5344CB8AC3E}">
        <p14:creationId xmlns:p14="http://schemas.microsoft.com/office/powerpoint/2010/main" val="162983572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AAD8266-1F3A-4D82-B2CD-614CB74ACD1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3817</TotalTime>
  <Words>2323</Words>
  <Application>Microsoft Office PowerPoint</Application>
  <PresentationFormat>On-screen Show (4:3)</PresentationFormat>
  <Paragraphs>318</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CIDFont+F2</vt:lpstr>
      <vt:lpstr>HelveticaNeue Regular</vt:lpstr>
      <vt:lpstr>Symbol</vt:lpstr>
      <vt:lpstr>Times New Roman</vt:lpstr>
      <vt:lpstr>Office Theme</vt:lpstr>
      <vt:lpstr>Cardiovascular Disease Prediction Using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paper presentation on   “Design of 3:2 Compressor using Quantum Dot Cellular Automata”  at ICIS 2022 Conference</dc:title>
  <dc:creator>student</dc:creator>
  <cp:lastModifiedBy>Aman Jee</cp:lastModifiedBy>
  <cp:revision>347</cp:revision>
  <dcterms:created xsi:type="dcterms:W3CDTF">2006-08-16T00:00:00Z</dcterms:created>
  <dcterms:modified xsi:type="dcterms:W3CDTF">2024-11-14T08:18:35Z</dcterms:modified>
</cp:coreProperties>
</file>