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2" r:id="rId10"/>
    <p:sldId id="264" r:id="rId11"/>
    <p:sldId id="267" r:id="rId12"/>
    <p:sldId id="266" r:id="rId13"/>
    <p:sldId id="268" r:id="rId14"/>
    <p:sldId id="269" r:id="rId15"/>
    <p:sldId id="270" r:id="rId16"/>
    <p:sldId id="271"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D16D231-4A0C-4BF7-B5F9-CA4FD88D46E0}" type="datetimeFigureOut">
              <a:rPr lang="en-IN" smtClean="0"/>
              <a:t>16-04-2018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0B83FF-D6F1-45FB-9E86-12D66E336AD2}" type="slidenum">
              <a:rPr lang="en-IN" smtClean="0"/>
              <a:t>‹#›</a:t>
            </a:fld>
            <a:endParaRPr lang="en-IN"/>
          </a:p>
        </p:txBody>
      </p:sp>
    </p:spTree>
    <p:extLst>
      <p:ext uri="{BB962C8B-B14F-4D97-AF65-F5344CB8AC3E}">
        <p14:creationId xmlns:p14="http://schemas.microsoft.com/office/powerpoint/2010/main" val="811976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D16D231-4A0C-4BF7-B5F9-CA4FD88D46E0}" type="datetimeFigureOut">
              <a:rPr lang="en-IN" smtClean="0"/>
              <a:t>16-04-2018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0B83FF-D6F1-45FB-9E86-12D66E336AD2}" type="slidenum">
              <a:rPr lang="en-IN" smtClean="0"/>
              <a:t>‹#›</a:t>
            </a:fld>
            <a:endParaRPr lang="en-IN"/>
          </a:p>
        </p:txBody>
      </p:sp>
    </p:spTree>
    <p:extLst>
      <p:ext uri="{BB962C8B-B14F-4D97-AF65-F5344CB8AC3E}">
        <p14:creationId xmlns:p14="http://schemas.microsoft.com/office/powerpoint/2010/main" val="1148669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D16D231-4A0C-4BF7-B5F9-CA4FD88D46E0}" type="datetimeFigureOut">
              <a:rPr lang="en-IN" smtClean="0"/>
              <a:t>16-04-2018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0B83FF-D6F1-45FB-9E86-12D66E336AD2}" type="slidenum">
              <a:rPr lang="en-IN" smtClean="0"/>
              <a:t>‹#›</a:t>
            </a:fld>
            <a:endParaRPr lang="en-IN"/>
          </a:p>
        </p:txBody>
      </p:sp>
    </p:spTree>
    <p:extLst>
      <p:ext uri="{BB962C8B-B14F-4D97-AF65-F5344CB8AC3E}">
        <p14:creationId xmlns:p14="http://schemas.microsoft.com/office/powerpoint/2010/main" val="3692519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D16D231-4A0C-4BF7-B5F9-CA4FD88D46E0}" type="datetimeFigureOut">
              <a:rPr lang="en-IN" smtClean="0"/>
              <a:t>16-04-2018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0B83FF-D6F1-45FB-9E86-12D66E336AD2}" type="slidenum">
              <a:rPr lang="en-IN" smtClean="0"/>
              <a:t>‹#›</a:t>
            </a:fld>
            <a:endParaRPr lang="en-IN"/>
          </a:p>
        </p:txBody>
      </p:sp>
    </p:spTree>
    <p:extLst>
      <p:ext uri="{BB962C8B-B14F-4D97-AF65-F5344CB8AC3E}">
        <p14:creationId xmlns:p14="http://schemas.microsoft.com/office/powerpoint/2010/main" val="2391855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16D231-4A0C-4BF7-B5F9-CA4FD88D46E0}" type="datetimeFigureOut">
              <a:rPr lang="en-IN" smtClean="0"/>
              <a:t>16-04-2018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0B83FF-D6F1-45FB-9E86-12D66E336AD2}" type="slidenum">
              <a:rPr lang="en-IN" smtClean="0"/>
              <a:t>‹#›</a:t>
            </a:fld>
            <a:endParaRPr lang="en-IN"/>
          </a:p>
        </p:txBody>
      </p:sp>
    </p:spTree>
    <p:extLst>
      <p:ext uri="{BB962C8B-B14F-4D97-AF65-F5344CB8AC3E}">
        <p14:creationId xmlns:p14="http://schemas.microsoft.com/office/powerpoint/2010/main" val="1214816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D16D231-4A0C-4BF7-B5F9-CA4FD88D46E0}" type="datetimeFigureOut">
              <a:rPr lang="en-IN" smtClean="0"/>
              <a:t>16-04-2018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0B83FF-D6F1-45FB-9E86-12D66E336AD2}" type="slidenum">
              <a:rPr lang="en-IN" smtClean="0"/>
              <a:t>‹#›</a:t>
            </a:fld>
            <a:endParaRPr lang="en-IN"/>
          </a:p>
        </p:txBody>
      </p:sp>
    </p:spTree>
    <p:extLst>
      <p:ext uri="{BB962C8B-B14F-4D97-AF65-F5344CB8AC3E}">
        <p14:creationId xmlns:p14="http://schemas.microsoft.com/office/powerpoint/2010/main" val="3979143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D16D231-4A0C-4BF7-B5F9-CA4FD88D46E0}" type="datetimeFigureOut">
              <a:rPr lang="en-IN" smtClean="0"/>
              <a:t>16-04-2018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0B83FF-D6F1-45FB-9E86-12D66E336AD2}" type="slidenum">
              <a:rPr lang="en-IN" smtClean="0"/>
              <a:t>‹#›</a:t>
            </a:fld>
            <a:endParaRPr lang="en-IN"/>
          </a:p>
        </p:txBody>
      </p:sp>
    </p:spTree>
    <p:extLst>
      <p:ext uri="{BB962C8B-B14F-4D97-AF65-F5344CB8AC3E}">
        <p14:creationId xmlns:p14="http://schemas.microsoft.com/office/powerpoint/2010/main" val="1031856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D16D231-4A0C-4BF7-B5F9-CA4FD88D46E0}" type="datetimeFigureOut">
              <a:rPr lang="en-IN" smtClean="0"/>
              <a:t>16-04-2018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0B83FF-D6F1-45FB-9E86-12D66E336AD2}" type="slidenum">
              <a:rPr lang="en-IN" smtClean="0"/>
              <a:t>‹#›</a:t>
            </a:fld>
            <a:endParaRPr lang="en-IN"/>
          </a:p>
        </p:txBody>
      </p:sp>
    </p:spTree>
    <p:extLst>
      <p:ext uri="{BB962C8B-B14F-4D97-AF65-F5344CB8AC3E}">
        <p14:creationId xmlns:p14="http://schemas.microsoft.com/office/powerpoint/2010/main" val="491067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6D231-4A0C-4BF7-B5F9-CA4FD88D46E0}" type="datetimeFigureOut">
              <a:rPr lang="en-IN" smtClean="0"/>
              <a:t>16-04-2018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0B83FF-D6F1-45FB-9E86-12D66E336AD2}" type="slidenum">
              <a:rPr lang="en-IN" smtClean="0"/>
              <a:t>‹#›</a:t>
            </a:fld>
            <a:endParaRPr lang="en-IN"/>
          </a:p>
        </p:txBody>
      </p:sp>
    </p:spTree>
    <p:extLst>
      <p:ext uri="{BB962C8B-B14F-4D97-AF65-F5344CB8AC3E}">
        <p14:creationId xmlns:p14="http://schemas.microsoft.com/office/powerpoint/2010/main" val="743149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16D231-4A0C-4BF7-B5F9-CA4FD88D46E0}" type="datetimeFigureOut">
              <a:rPr lang="en-IN" smtClean="0"/>
              <a:t>16-04-2018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0B83FF-D6F1-45FB-9E86-12D66E336AD2}" type="slidenum">
              <a:rPr lang="en-IN" smtClean="0"/>
              <a:t>‹#›</a:t>
            </a:fld>
            <a:endParaRPr lang="en-IN"/>
          </a:p>
        </p:txBody>
      </p:sp>
    </p:spTree>
    <p:extLst>
      <p:ext uri="{BB962C8B-B14F-4D97-AF65-F5344CB8AC3E}">
        <p14:creationId xmlns:p14="http://schemas.microsoft.com/office/powerpoint/2010/main" val="144489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16D231-4A0C-4BF7-B5F9-CA4FD88D46E0}" type="datetimeFigureOut">
              <a:rPr lang="en-IN" smtClean="0"/>
              <a:t>16-04-2018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0B83FF-D6F1-45FB-9E86-12D66E336AD2}" type="slidenum">
              <a:rPr lang="en-IN" smtClean="0"/>
              <a:t>‹#›</a:t>
            </a:fld>
            <a:endParaRPr lang="en-IN"/>
          </a:p>
        </p:txBody>
      </p:sp>
    </p:spTree>
    <p:extLst>
      <p:ext uri="{BB962C8B-B14F-4D97-AF65-F5344CB8AC3E}">
        <p14:creationId xmlns:p14="http://schemas.microsoft.com/office/powerpoint/2010/main" val="2043058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16D231-4A0C-4BF7-B5F9-CA4FD88D46E0}" type="datetimeFigureOut">
              <a:rPr lang="en-IN" smtClean="0"/>
              <a:t>16-04-2018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0B83FF-D6F1-45FB-9E86-12D66E336AD2}" type="slidenum">
              <a:rPr lang="en-IN" smtClean="0"/>
              <a:t>‹#›</a:t>
            </a:fld>
            <a:endParaRPr lang="en-IN"/>
          </a:p>
        </p:txBody>
      </p:sp>
    </p:spTree>
    <p:extLst>
      <p:ext uri="{BB962C8B-B14F-4D97-AF65-F5344CB8AC3E}">
        <p14:creationId xmlns:p14="http://schemas.microsoft.com/office/powerpoint/2010/main" val="243285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1800" b="1" dirty="0"/>
              <a:t>A</a:t>
            </a:r>
            <a:r>
              <a:rPr lang="en-IN" sz="1800" b="1" dirty="0"/>
              <a:t/>
            </a:r>
            <a:br>
              <a:rPr lang="en-IN" sz="1800" b="1" dirty="0"/>
            </a:br>
            <a:r>
              <a:rPr lang="en-US" sz="1800" b="1" dirty="0" smtClean="0"/>
              <a:t>PROJECT</a:t>
            </a:r>
            <a:r>
              <a:rPr lang="en-IN" sz="1800" dirty="0"/>
              <a:t/>
            </a:r>
            <a:br>
              <a:rPr lang="en-IN" sz="1800" dirty="0"/>
            </a:br>
            <a:r>
              <a:rPr lang="en-US" sz="1800" b="1" dirty="0"/>
              <a:t>ON</a:t>
            </a:r>
            <a:r>
              <a:rPr lang="en-IN" sz="1800" dirty="0"/>
              <a:t/>
            </a:r>
            <a:br>
              <a:rPr lang="en-IN" sz="1800" dirty="0"/>
            </a:br>
            <a:r>
              <a:rPr lang="en-US" sz="1800" b="1" dirty="0"/>
              <a:t>FACE IDENTIFICATION </a:t>
            </a:r>
            <a:r>
              <a:rPr lang="en-US" sz="1800" b="1" dirty="0" smtClean="0"/>
              <a:t>SYSTEM</a:t>
            </a:r>
            <a:r>
              <a:rPr lang="en-US" sz="1800" b="1" dirty="0"/>
              <a:t> </a:t>
            </a:r>
            <a:r>
              <a:rPr lang="en-IN" sz="1800" dirty="0"/>
              <a:t/>
            </a:r>
            <a:br>
              <a:rPr lang="en-IN" sz="1800" dirty="0"/>
            </a:br>
            <a:r>
              <a:rPr lang="en-US" sz="1800" b="1" dirty="0"/>
              <a:t>By</a:t>
            </a:r>
            <a:r>
              <a:rPr lang="en-IN" sz="1800" dirty="0"/>
              <a:t/>
            </a:r>
            <a:br>
              <a:rPr lang="en-IN" sz="1800" dirty="0"/>
            </a:br>
            <a:r>
              <a:rPr lang="en-US" sz="1800" b="1" dirty="0"/>
              <a:t> </a:t>
            </a:r>
            <a:r>
              <a:rPr lang="en-IN" sz="1800" dirty="0" smtClean="0"/>
              <a:t/>
            </a:r>
            <a:br>
              <a:rPr lang="en-IN" sz="1800" dirty="0" smtClean="0"/>
            </a:br>
            <a:r>
              <a:rPr lang="en-US" sz="1800" b="1" dirty="0" smtClean="0"/>
              <a:t> </a:t>
            </a:r>
            <a:r>
              <a:rPr lang="en-US" sz="1800" b="1" dirty="0" err="1"/>
              <a:t>Hardik</a:t>
            </a:r>
            <a:r>
              <a:rPr lang="en-US" sz="1800" b="1" dirty="0"/>
              <a:t> P. </a:t>
            </a:r>
            <a:r>
              <a:rPr lang="en-US" sz="1800" b="1" dirty="0" err="1"/>
              <a:t>Runwal</a:t>
            </a:r>
            <a:r>
              <a:rPr lang="en-US" sz="1800" b="1" dirty="0"/>
              <a:t>                (</a:t>
            </a:r>
            <a:r>
              <a:rPr lang="en-US" sz="1800" b="1" dirty="0" err="1"/>
              <a:t>Rollno</a:t>
            </a:r>
            <a:r>
              <a:rPr lang="en-US" sz="1800" b="1" dirty="0"/>
              <a:t> 01)      (Seat No: 21942 )</a:t>
            </a:r>
            <a:r>
              <a:rPr lang="en-IN" sz="1800" dirty="0"/>
              <a:t/>
            </a:r>
            <a:br>
              <a:rPr lang="en-IN" sz="1800" dirty="0"/>
            </a:br>
            <a:r>
              <a:rPr lang="en-US" sz="1800" b="1" dirty="0"/>
              <a:t>     </a:t>
            </a:r>
            <a:r>
              <a:rPr lang="en-US" sz="1800" b="1" dirty="0" err="1"/>
              <a:t>Rajal</a:t>
            </a:r>
            <a:r>
              <a:rPr lang="en-US" sz="1800" b="1" dirty="0"/>
              <a:t> A. </a:t>
            </a:r>
            <a:r>
              <a:rPr lang="en-US" sz="1800" b="1" dirty="0" err="1"/>
              <a:t>Patil</a:t>
            </a:r>
            <a:r>
              <a:rPr lang="en-US" sz="1800" b="1" dirty="0"/>
              <a:t>                        (</a:t>
            </a:r>
            <a:r>
              <a:rPr lang="en-US" sz="1800" b="1" dirty="0" err="1"/>
              <a:t>Rollno</a:t>
            </a:r>
            <a:r>
              <a:rPr lang="en-US" sz="1800" b="1" dirty="0"/>
              <a:t> 02)      (Seat No: 21928)</a:t>
            </a:r>
            <a:r>
              <a:rPr lang="en-IN" sz="1800" dirty="0"/>
              <a:t/>
            </a:r>
            <a:br>
              <a:rPr lang="en-IN" sz="1800" dirty="0"/>
            </a:br>
            <a:r>
              <a:rPr lang="en-US" sz="1800" b="1" dirty="0"/>
              <a:t>    Samiksha S. </a:t>
            </a:r>
            <a:r>
              <a:rPr lang="en-US" sz="1800" b="1" dirty="0" err="1"/>
              <a:t>Gaikwad</a:t>
            </a:r>
            <a:r>
              <a:rPr lang="en-US" sz="1800" b="1" dirty="0"/>
              <a:t>           (</a:t>
            </a:r>
            <a:r>
              <a:rPr lang="en-US" sz="1800" b="1" dirty="0" err="1"/>
              <a:t>Rollno</a:t>
            </a:r>
            <a:r>
              <a:rPr lang="en-US" sz="1800" b="1" dirty="0"/>
              <a:t> 03)      (Seat No:21884</a:t>
            </a:r>
            <a:r>
              <a:rPr lang="en-US" sz="1800" b="1" dirty="0" smtClean="0"/>
              <a:t>)</a:t>
            </a:r>
            <a:r>
              <a:rPr lang="en-US" sz="1800" b="1" dirty="0"/>
              <a:t> </a:t>
            </a:r>
            <a:r>
              <a:rPr lang="en-IN" sz="1800" dirty="0"/>
              <a:t/>
            </a:r>
            <a:br>
              <a:rPr lang="en-IN" sz="1800" dirty="0"/>
            </a:br>
            <a:r>
              <a:rPr lang="en-US" sz="1800" b="1" dirty="0"/>
              <a:t> </a:t>
            </a:r>
            <a:r>
              <a:rPr lang="en-IN" sz="1800" dirty="0" smtClean="0"/>
              <a:t/>
            </a:r>
            <a:br>
              <a:rPr lang="en-IN" sz="1800" dirty="0" smtClean="0"/>
            </a:br>
            <a:r>
              <a:rPr lang="en-US" sz="1800" b="1" dirty="0"/>
              <a:t> </a:t>
            </a:r>
            <a:r>
              <a:rPr lang="en-IN" sz="1800" dirty="0"/>
              <a:t/>
            </a:r>
            <a:br>
              <a:rPr lang="en-IN" sz="1800" dirty="0"/>
            </a:br>
            <a:r>
              <a:rPr lang="en-US" sz="1800" b="1" dirty="0"/>
              <a:t>UNDER THE GUIDANCE OF</a:t>
            </a:r>
            <a:r>
              <a:rPr lang="en-IN" sz="1800" dirty="0"/>
              <a:t/>
            </a:r>
            <a:br>
              <a:rPr lang="en-IN" sz="1800" dirty="0"/>
            </a:br>
            <a:r>
              <a:rPr lang="en-US" sz="1800" b="1" dirty="0"/>
              <a:t> </a:t>
            </a:r>
            <a:r>
              <a:rPr lang="en-US" sz="1800" b="1" dirty="0" err="1" smtClean="0"/>
              <a:t>Dr</a:t>
            </a:r>
            <a:r>
              <a:rPr lang="en-US" sz="1800" b="1" dirty="0" smtClean="0"/>
              <a:t> </a:t>
            </a:r>
            <a:r>
              <a:rPr lang="en-US" sz="1800" b="1" dirty="0"/>
              <a:t>N D </a:t>
            </a:r>
            <a:r>
              <a:rPr lang="en-US" sz="1800" b="1" dirty="0" err="1"/>
              <a:t>Karande</a:t>
            </a:r>
            <a:r>
              <a:rPr lang="en-IN" sz="1800" dirty="0"/>
              <a:t/>
            </a:r>
            <a:br>
              <a:rPr lang="en-IN" sz="1800" dirty="0"/>
            </a:br>
            <a:endParaRPr lang="en-IN" sz="1800" dirty="0"/>
          </a:p>
        </p:txBody>
      </p:sp>
      <p:sp>
        <p:nvSpPr>
          <p:cNvPr id="3" name="Subtitle 2"/>
          <p:cNvSpPr>
            <a:spLocks noGrp="1"/>
          </p:cNvSpPr>
          <p:nvPr>
            <p:ph type="subTitle" idx="1"/>
          </p:nvPr>
        </p:nvSpPr>
        <p:spPr>
          <a:xfrm>
            <a:off x="1403648" y="5589240"/>
            <a:ext cx="6400800" cy="1728192"/>
          </a:xfrm>
        </p:spPr>
        <p:txBody>
          <a:bodyPr>
            <a:normAutofit fontScale="40000" lnSpcReduction="20000"/>
          </a:bodyPr>
          <a:lstStyle/>
          <a:p>
            <a:r>
              <a:rPr lang="en-US" sz="3400" dirty="0">
                <a:solidFill>
                  <a:schemeClr val="tx1"/>
                </a:solidFill>
                <a:latin typeface="Times New Roman" pitchFamily="18" charset="0"/>
                <a:cs typeface="Times New Roman" pitchFamily="18" charset="0"/>
              </a:rPr>
              <a:t> </a:t>
            </a:r>
            <a:endParaRPr lang="en-IN" sz="3400" dirty="0">
              <a:solidFill>
                <a:schemeClr val="tx1"/>
              </a:solidFill>
              <a:latin typeface="Times New Roman" pitchFamily="18" charset="0"/>
              <a:cs typeface="Times New Roman" pitchFamily="18" charset="0"/>
            </a:endParaRPr>
          </a:p>
          <a:p>
            <a:r>
              <a:rPr lang="en-US" sz="3400" b="1" dirty="0">
                <a:solidFill>
                  <a:schemeClr val="tx1"/>
                </a:solidFill>
                <a:latin typeface="Times New Roman" pitchFamily="18" charset="0"/>
                <a:cs typeface="Times New Roman" pitchFamily="18" charset="0"/>
              </a:rPr>
              <a:t>DEPARTMENT OF COMPUTER SCIENCE AND ENGINEERING</a:t>
            </a:r>
            <a:endParaRPr lang="en-IN" sz="3400" dirty="0">
              <a:solidFill>
                <a:schemeClr val="tx1"/>
              </a:solidFill>
              <a:latin typeface="Times New Roman" pitchFamily="18" charset="0"/>
              <a:cs typeface="Times New Roman" pitchFamily="18" charset="0"/>
            </a:endParaRPr>
          </a:p>
          <a:p>
            <a:r>
              <a:rPr lang="en-US" sz="3400" b="1" dirty="0" err="1">
                <a:solidFill>
                  <a:schemeClr val="tx1"/>
                </a:solidFill>
                <a:latin typeface="Times New Roman" pitchFamily="18" charset="0"/>
                <a:cs typeface="Times New Roman" pitchFamily="18" charset="0"/>
              </a:rPr>
              <a:t>Sou.Sushila</a:t>
            </a:r>
            <a:r>
              <a:rPr lang="en-US" sz="3400" b="1" dirty="0">
                <a:solidFill>
                  <a:schemeClr val="tx1"/>
                </a:solidFill>
                <a:latin typeface="Times New Roman" pitchFamily="18" charset="0"/>
                <a:cs typeface="Times New Roman" pitchFamily="18" charset="0"/>
              </a:rPr>
              <a:t> </a:t>
            </a:r>
            <a:r>
              <a:rPr lang="en-US" sz="3400" b="1" dirty="0" err="1">
                <a:solidFill>
                  <a:schemeClr val="tx1"/>
                </a:solidFill>
                <a:latin typeface="Times New Roman" pitchFamily="18" charset="0"/>
                <a:cs typeface="Times New Roman" pitchFamily="18" charset="0"/>
              </a:rPr>
              <a:t>Danchand</a:t>
            </a:r>
            <a:r>
              <a:rPr lang="en-US" sz="3400" b="1" dirty="0">
                <a:solidFill>
                  <a:schemeClr val="tx1"/>
                </a:solidFill>
                <a:latin typeface="Times New Roman" pitchFamily="18" charset="0"/>
                <a:cs typeface="Times New Roman" pitchFamily="18" charset="0"/>
              </a:rPr>
              <a:t> </a:t>
            </a:r>
            <a:r>
              <a:rPr lang="en-US" sz="3400" b="1" dirty="0" err="1">
                <a:solidFill>
                  <a:schemeClr val="tx1"/>
                </a:solidFill>
                <a:latin typeface="Times New Roman" pitchFamily="18" charset="0"/>
                <a:cs typeface="Times New Roman" pitchFamily="18" charset="0"/>
              </a:rPr>
              <a:t>Ghodawat</a:t>
            </a:r>
            <a:r>
              <a:rPr lang="en-US" sz="3400" b="1" dirty="0">
                <a:solidFill>
                  <a:schemeClr val="tx1"/>
                </a:solidFill>
                <a:latin typeface="Times New Roman" pitchFamily="18" charset="0"/>
                <a:cs typeface="Times New Roman" pitchFamily="18" charset="0"/>
              </a:rPr>
              <a:t> charitable Trust’s,</a:t>
            </a:r>
            <a:endParaRPr lang="en-IN" sz="3400" dirty="0">
              <a:solidFill>
                <a:schemeClr val="tx1"/>
              </a:solidFill>
              <a:latin typeface="Times New Roman" pitchFamily="18" charset="0"/>
              <a:cs typeface="Times New Roman" pitchFamily="18" charset="0"/>
            </a:endParaRPr>
          </a:p>
          <a:p>
            <a:r>
              <a:rPr lang="en-US" sz="3400" b="1" dirty="0">
                <a:solidFill>
                  <a:schemeClr val="tx1"/>
                </a:solidFill>
                <a:latin typeface="Times New Roman" pitchFamily="18" charset="0"/>
                <a:cs typeface="Times New Roman" pitchFamily="18" charset="0"/>
              </a:rPr>
              <a:t>SANJAY GHODAWAT GROUP OF INSTITUTIONS</a:t>
            </a:r>
            <a:endParaRPr lang="en-IN" sz="3400" dirty="0">
              <a:solidFill>
                <a:schemeClr val="tx1"/>
              </a:solidFill>
              <a:latin typeface="Times New Roman" pitchFamily="18" charset="0"/>
              <a:cs typeface="Times New Roman" pitchFamily="18" charset="0"/>
            </a:endParaRPr>
          </a:p>
          <a:p>
            <a:r>
              <a:rPr lang="en-US" sz="3400" b="1" dirty="0">
                <a:solidFill>
                  <a:schemeClr val="tx1"/>
                </a:solidFill>
                <a:latin typeface="Times New Roman" pitchFamily="18" charset="0"/>
                <a:cs typeface="Times New Roman" pitchFamily="18" charset="0"/>
              </a:rPr>
              <a:t> </a:t>
            </a:r>
            <a:endParaRPr lang="en-IN" sz="3400" dirty="0">
              <a:solidFill>
                <a:schemeClr val="tx1"/>
              </a:solidFill>
              <a:latin typeface="Times New Roman" pitchFamily="18" charset="0"/>
              <a:cs typeface="Times New Roman" pitchFamily="18" charset="0"/>
            </a:endParaRPr>
          </a:p>
          <a:p>
            <a:r>
              <a:rPr lang="en-US" sz="3400" b="1" dirty="0">
                <a:solidFill>
                  <a:schemeClr val="tx1"/>
                </a:solidFill>
                <a:latin typeface="Times New Roman" pitchFamily="18" charset="0"/>
                <a:cs typeface="Times New Roman" pitchFamily="18" charset="0"/>
              </a:rPr>
              <a:t> </a:t>
            </a:r>
            <a:endParaRPr lang="en-IN" sz="3400" dirty="0">
              <a:solidFill>
                <a:schemeClr val="tx1"/>
              </a:solidFill>
              <a:latin typeface="Times New Roman" pitchFamily="18" charset="0"/>
              <a:cs typeface="Times New Roman" pitchFamily="18" charset="0"/>
            </a:endParaRPr>
          </a:p>
          <a:p>
            <a:r>
              <a:rPr lang="en-US" b="1" dirty="0"/>
              <a:t> </a:t>
            </a:r>
            <a:endParaRPr lang="en-IN"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211960" y="4581128"/>
            <a:ext cx="1151890" cy="1259840"/>
          </a:xfrm>
          <a:prstGeom prst="rect">
            <a:avLst/>
          </a:prstGeom>
          <a:noFill/>
          <a:ln>
            <a:noFill/>
          </a:ln>
        </p:spPr>
      </p:pic>
    </p:spTree>
    <p:extLst>
      <p:ext uri="{BB962C8B-B14F-4D97-AF65-F5344CB8AC3E}">
        <p14:creationId xmlns:p14="http://schemas.microsoft.com/office/powerpoint/2010/main" val="635380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6. EXPERIMENTAL RESULTS</a:t>
            </a:r>
            <a:endParaRPr lang="en-IN" sz="3200" b="1"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91680" y="1600201"/>
            <a:ext cx="6905362" cy="3412976"/>
          </a:xfrm>
          <a:prstGeom prst="rect">
            <a:avLst/>
          </a:prstGeom>
        </p:spPr>
      </p:pic>
      <p:sp>
        <p:nvSpPr>
          <p:cNvPr id="5" name="Rectangle 4"/>
          <p:cNvSpPr/>
          <p:nvPr/>
        </p:nvSpPr>
        <p:spPr>
          <a:xfrm>
            <a:off x="1232992" y="5084744"/>
            <a:ext cx="5868144" cy="923330"/>
          </a:xfrm>
          <a:prstGeom prst="rect">
            <a:avLst/>
          </a:prstGeom>
        </p:spPr>
        <p:txBody>
          <a:bodyPr wrap="square">
            <a:spAutoFit/>
          </a:bodyPr>
          <a:lstStyle/>
          <a:p>
            <a:r>
              <a:rPr lang="en-US" dirty="0"/>
              <a:t>1  Login</a:t>
            </a:r>
            <a:endParaRPr lang="en-IN" dirty="0"/>
          </a:p>
          <a:p>
            <a:r>
              <a:rPr lang="en-US" dirty="0"/>
              <a:t>To authenticate valid user the system is provided with user name and password.</a:t>
            </a:r>
            <a:endParaRPr lang="en-IN" dirty="0"/>
          </a:p>
        </p:txBody>
      </p:sp>
    </p:spTree>
    <p:extLst>
      <p:ext uri="{BB962C8B-B14F-4D97-AF65-F5344CB8AC3E}">
        <p14:creationId xmlns:p14="http://schemas.microsoft.com/office/powerpoint/2010/main" val="4155829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962150" y="412229"/>
            <a:ext cx="5219700" cy="3952875"/>
          </a:xfrm>
          <a:prstGeom prst="rect">
            <a:avLst/>
          </a:prstGeom>
        </p:spPr>
      </p:pic>
      <p:sp>
        <p:nvSpPr>
          <p:cNvPr id="3" name="Rectangle 2"/>
          <p:cNvSpPr/>
          <p:nvPr/>
        </p:nvSpPr>
        <p:spPr>
          <a:xfrm>
            <a:off x="2286000" y="4365104"/>
            <a:ext cx="4572000" cy="1477328"/>
          </a:xfrm>
          <a:prstGeom prst="rect">
            <a:avLst/>
          </a:prstGeom>
        </p:spPr>
        <p:txBody>
          <a:bodyPr>
            <a:spAutoFit/>
          </a:bodyPr>
          <a:lstStyle/>
          <a:p>
            <a:pPr algn="just"/>
            <a:r>
              <a:rPr lang="en-US" dirty="0"/>
              <a:t>New Criminal Record</a:t>
            </a:r>
            <a:endParaRPr lang="en-IN" dirty="0"/>
          </a:p>
          <a:p>
            <a:pPr algn="just"/>
            <a:r>
              <a:rPr lang="en-US" dirty="0"/>
              <a:t>Insertion of new criminal records along with the details of the criminal like the name, age, city, crime committed.</a:t>
            </a:r>
            <a:endParaRPr lang="en-IN" dirty="0"/>
          </a:p>
          <a:p>
            <a:pPr algn="just"/>
            <a:r>
              <a:rPr lang="en-US" dirty="0"/>
              <a:t> </a:t>
            </a:r>
            <a:endParaRPr lang="en-IN" dirty="0"/>
          </a:p>
        </p:txBody>
      </p:sp>
    </p:spTree>
    <p:extLst>
      <p:ext uri="{BB962C8B-B14F-4D97-AF65-F5344CB8AC3E}">
        <p14:creationId xmlns:p14="http://schemas.microsoft.com/office/powerpoint/2010/main" val="953920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021551" y="-30898"/>
            <a:ext cx="5219700" cy="3486150"/>
          </a:xfrm>
          <a:prstGeom prst="rect">
            <a:avLst/>
          </a:prstGeom>
        </p:spPr>
      </p:pic>
      <p:sp>
        <p:nvSpPr>
          <p:cNvPr id="3" name="Rectangle 2"/>
          <p:cNvSpPr/>
          <p:nvPr/>
        </p:nvSpPr>
        <p:spPr>
          <a:xfrm>
            <a:off x="1547664" y="3933056"/>
            <a:ext cx="6048672" cy="1477328"/>
          </a:xfrm>
          <a:prstGeom prst="rect">
            <a:avLst/>
          </a:prstGeom>
        </p:spPr>
        <p:txBody>
          <a:bodyPr wrap="square">
            <a:spAutoFit/>
          </a:bodyPr>
          <a:lstStyle/>
          <a:p>
            <a:pPr algn="just"/>
            <a:r>
              <a:rPr lang="en-US" dirty="0"/>
              <a:t>Image Clipping</a:t>
            </a:r>
            <a:endParaRPr lang="en-IN" dirty="0"/>
          </a:p>
          <a:p>
            <a:pPr algn="just"/>
            <a:r>
              <a:rPr lang="en-US" dirty="0"/>
              <a:t>It divides the images into different pieces such as hairs, forehead, eyes, nose and lips and store them in the database.</a:t>
            </a:r>
            <a:endParaRPr lang="en-IN" dirty="0"/>
          </a:p>
          <a:p>
            <a:pPr algn="just"/>
            <a:r>
              <a:rPr lang="en-US" dirty="0"/>
              <a:t> </a:t>
            </a:r>
            <a:endParaRPr lang="en-IN" dirty="0"/>
          </a:p>
          <a:p>
            <a:pPr algn="just"/>
            <a:r>
              <a:rPr lang="en-US" dirty="0"/>
              <a:t> </a:t>
            </a:r>
            <a:endParaRPr lang="en-IN" dirty="0"/>
          </a:p>
        </p:txBody>
      </p:sp>
    </p:spTree>
    <p:extLst>
      <p:ext uri="{BB962C8B-B14F-4D97-AF65-F5344CB8AC3E}">
        <p14:creationId xmlns:p14="http://schemas.microsoft.com/office/powerpoint/2010/main" val="1151264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267744" y="260648"/>
            <a:ext cx="5219700" cy="2934335"/>
          </a:xfrm>
          <a:prstGeom prst="rect">
            <a:avLst/>
          </a:prstGeom>
        </p:spPr>
      </p:pic>
      <p:sp>
        <p:nvSpPr>
          <p:cNvPr id="3" name="Rectangle 2"/>
          <p:cNvSpPr/>
          <p:nvPr/>
        </p:nvSpPr>
        <p:spPr>
          <a:xfrm>
            <a:off x="1331640" y="3789040"/>
            <a:ext cx="6336704" cy="1477328"/>
          </a:xfrm>
          <a:prstGeom prst="rect">
            <a:avLst/>
          </a:prstGeom>
        </p:spPr>
        <p:txBody>
          <a:bodyPr wrap="square">
            <a:spAutoFit/>
          </a:bodyPr>
          <a:lstStyle/>
          <a:p>
            <a:pPr algn="just"/>
            <a:r>
              <a:rPr lang="en-US" dirty="0" smtClean="0"/>
              <a:t> </a:t>
            </a:r>
            <a:r>
              <a:rPr lang="en-US" dirty="0"/>
              <a:t>Clipped Images are constructed</a:t>
            </a:r>
            <a:endParaRPr lang="en-IN" dirty="0"/>
          </a:p>
          <a:p>
            <a:pPr algn="just"/>
            <a:r>
              <a:rPr lang="en-US" dirty="0"/>
              <a:t>Based on the eyewitnesses we are going to construct the images. The witness will give us instruction by looking onto the screen on which there will be the parts of the images like eyes, hairs etc.</a:t>
            </a:r>
            <a:endParaRPr lang="en-IN" dirty="0"/>
          </a:p>
          <a:p>
            <a:pPr algn="just"/>
            <a:r>
              <a:rPr lang="en-US" dirty="0"/>
              <a:t> </a:t>
            </a:r>
            <a:endParaRPr lang="en-IN" dirty="0"/>
          </a:p>
        </p:txBody>
      </p:sp>
    </p:spTree>
    <p:extLst>
      <p:ext uri="{BB962C8B-B14F-4D97-AF65-F5344CB8AC3E}">
        <p14:creationId xmlns:p14="http://schemas.microsoft.com/office/powerpoint/2010/main" val="4094222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tretch>
            <a:fillRect/>
          </a:stretch>
        </p:blipFill>
        <p:spPr>
          <a:xfrm>
            <a:off x="1879023" y="116632"/>
            <a:ext cx="5219700" cy="3510400"/>
          </a:xfrm>
          <a:prstGeom prst="rect">
            <a:avLst/>
          </a:prstGeom>
        </p:spPr>
      </p:pic>
      <p:sp>
        <p:nvSpPr>
          <p:cNvPr id="3" name="Rectangle 2"/>
          <p:cNvSpPr/>
          <p:nvPr/>
        </p:nvSpPr>
        <p:spPr>
          <a:xfrm>
            <a:off x="1879024" y="3789040"/>
            <a:ext cx="5933336" cy="1477328"/>
          </a:xfrm>
          <a:prstGeom prst="rect">
            <a:avLst/>
          </a:prstGeom>
        </p:spPr>
        <p:txBody>
          <a:bodyPr wrap="square">
            <a:spAutoFit/>
          </a:bodyPr>
          <a:lstStyle/>
          <a:p>
            <a:pPr algn="just"/>
            <a:r>
              <a:rPr lang="en-US" dirty="0"/>
              <a:t>	Possible suspect </a:t>
            </a:r>
            <a:endParaRPr lang="en-IN" dirty="0"/>
          </a:p>
          <a:p>
            <a:pPr algn="just"/>
            <a:r>
              <a:rPr lang="en-US" dirty="0"/>
              <a:t>If any image is matched then we identify him/her as the criminal else we add     that new image again to the database.  </a:t>
            </a:r>
            <a:r>
              <a:rPr lang="en-US" b="1" dirty="0"/>
              <a:t>   </a:t>
            </a:r>
            <a:endParaRPr lang="en-IN" dirty="0"/>
          </a:p>
          <a:p>
            <a:r>
              <a:rPr lang="en-US" dirty="0"/>
              <a:t> </a:t>
            </a:r>
            <a:endParaRPr lang="en-IN" dirty="0"/>
          </a:p>
          <a:p>
            <a:r>
              <a:rPr lang="en-US" dirty="0"/>
              <a:t> </a:t>
            </a:r>
            <a:endParaRPr lang="en-IN" dirty="0"/>
          </a:p>
        </p:txBody>
      </p:sp>
    </p:spTree>
    <p:extLst>
      <p:ext uri="{BB962C8B-B14F-4D97-AF65-F5344CB8AC3E}">
        <p14:creationId xmlns:p14="http://schemas.microsoft.com/office/powerpoint/2010/main" val="369128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7. CONCLUSION</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1800" b="1" dirty="0" smtClean="0">
                <a:latin typeface="Times New Roman" pitchFamily="18" charset="0"/>
                <a:cs typeface="Times New Roman" pitchFamily="18" charset="0"/>
              </a:rPr>
              <a:t>Conclusion</a:t>
            </a:r>
            <a:endParaRPr lang="en-IN" sz="1800" dirty="0">
              <a:latin typeface="Times New Roman" pitchFamily="18" charset="0"/>
              <a:cs typeface="Times New Roman" pitchFamily="18" charset="0"/>
            </a:endParaRPr>
          </a:p>
          <a:p>
            <a:pPr marL="0" indent="0" algn="just">
              <a:buNone/>
            </a:pP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The purpose of face identification system is to identify criminals. In past years this process is carried out by humans. This process gives the exact image of the criminal but it is very difficult to identify the criminal details and also it requires much amount of human burden</a:t>
            </a:r>
            <a:r>
              <a:rPr lang="en-US" sz="1800" dirty="0" smtClean="0">
                <a:latin typeface="Times New Roman" pitchFamily="18" charset="0"/>
                <a:cs typeface="Times New Roman" pitchFamily="18" charset="0"/>
              </a:rPr>
              <a:t>.</a:t>
            </a:r>
            <a:endParaRPr lang="en-IN" sz="1800" dirty="0" smtClean="0">
              <a:latin typeface="Times New Roman" pitchFamily="18" charset="0"/>
              <a:cs typeface="Times New Roman" pitchFamily="18" charset="0"/>
            </a:endParaRPr>
          </a:p>
          <a:p>
            <a:pPr marL="0" indent="0" algn="just">
              <a:buNone/>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The main aim of our project is to overcome   the drawbacks of human based system by using the machine based face identification process. In this process we store the details of   criminal    into   the   database   along   with   his photo   or image. Then we make the image into different clips containing hair, forehead, eyes, nose, lips and chin   and store these clips into the database. When   any   crime occurs we compare the details given by the eyewitness with the clips already stored in the database and we will identify the criminal.</a:t>
            </a:r>
            <a:endParaRPr lang="en-IN" sz="1800" dirty="0">
              <a:latin typeface="Times New Roman" pitchFamily="18" charset="0"/>
              <a:cs typeface="Times New Roman" pitchFamily="18" charset="0"/>
            </a:endParaRPr>
          </a:p>
          <a:p>
            <a:pPr marL="0" indent="0">
              <a:buNone/>
            </a:pPr>
            <a:endParaRPr lang="en-US" sz="1800" b="1" dirty="0" smtClean="0">
              <a:latin typeface="Times New Roman" pitchFamily="18" charset="0"/>
              <a:cs typeface="Times New Roman" pitchFamily="18" charset="0"/>
            </a:endParaRPr>
          </a:p>
          <a:p>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FUTURE SCOPE</a:t>
            </a:r>
            <a:r>
              <a:rPr lang="en-US" sz="1800" dirty="0">
                <a:latin typeface="Times New Roman" pitchFamily="18" charset="0"/>
                <a:cs typeface="Times New Roman" pitchFamily="18" charset="0"/>
              </a:rPr>
              <a:t>.</a:t>
            </a:r>
            <a:endParaRPr lang="en-IN" sz="1800" dirty="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The future perspective of our project can be linking our face identification system with hardware like web cameras so that even a moving face can be captured and identified. Other than this the percentage of matching of image can also be found out .</a:t>
            </a:r>
            <a:endParaRPr lang="en-IN" sz="1800" dirty="0">
              <a:latin typeface="Times New Roman" pitchFamily="18" charset="0"/>
              <a:cs typeface="Times New Roman" pitchFamily="18" charset="0"/>
            </a:endParaRPr>
          </a:p>
          <a:p>
            <a:pPr marL="0" indent="0" algn="just">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989733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8. REFERENCES</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lgn="just">
              <a:buFont typeface="+mj-lt"/>
              <a:buAutoNum type="arabicPeriod"/>
            </a:pPr>
            <a:r>
              <a:rPr lang="en-US" sz="1800" dirty="0">
                <a:latin typeface="Times New Roman" pitchFamily="18" charset="0"/>
                <a:cs typeface="Times New Roman" pitchFamily="18" charset="0"/>
              </a:rPr>
              <a:t>”The Complete Reference Java2” Tata McGraw-Hill publishing Company Limited. By Herbert </a:t>
            </a:r>
            <a:r>
              <a:rPr lang="en-US" sz="1800" dirty="0" err="1">
                <a:latin typeface="Times New Roman" pitchFamily="18" charset="0"/>
                <a:cs typeface="Times New Roman" pitchFamily="18" charset="0"/>
              </a:rPr>
              <a:t>Schildt</a:t>
            </a:r>
            <a:r>
              <a:rPr lang="en-US" sz="1800" dirty="0">
                <a:latin typeface="Times New Roman" pitchFamily="18" charset="0"/>
                <a:cs typeface="Times New Roman" pitchFamily="18" charset="0"/>
              </a:rPr>
              <a:t>.</a:t>
            </a:r>
            <a:endParaRPr lang="en-IN" sz="1800" dirty="0">
              <a:latin typeface="Times New Roman" pitchFamily="18" charset="0"/>
              <a:cs typeface="Times New Roman" pitchFamily="18" charset="0"/>
            </a:endParaRPr>
          </a:p>
          <a:p>
            <a:pPr lvl="0" algn="just">
              <a:buFont typeface="+mj-lt"/>
              <a:buAutoNum type="arabicPeriod"/>
            </a:pPr>
            <a:r>
              <a:rPr lang="en-US" sz="1800" dirty="0">
                <a:latin typeface="Times New Roman" pitchFamily="18" charset="0"/>
                <a:cs typeface="Times New Roman" pitchFamily="18" charset="0"/>
              </a:rPr>
              <a:t>“Software Engineering, A Practitioner’s Approach” Tata McGraw-Hill Publishing Company Limited. By Roger S. Pressman.</a:t>
            </a:r>
            <a:endParaRPr lang="en-IN" sz="1800" dirty="0">
              <a:latin typeface="Times New Roman" pitchFamily="18" charset="0"/>
              <a:cs typeface="Times New Roman" pitchFamily="18" charset="0"/>
            </a:endParaRPr>
          </a:p>
          <a:p>
            <a:pPr lvl="0" algn="just">
              <a:buFont typeface="+mj-lt"/>
              <a:buAutoNum type="arabicPeriod"/>
            </a:pPr>
            <a:r>
              <a:rPr lang="en-IN" sz="1800" dirty="0">
                <a:latin typeface="Times New Roman" pitchFamily="18" charset="0"/>
                <a:cs typeface="Times New Roman" pitchFamily="18" charset="0"/>
              </a:rPr>
              <a:t>L.C Jain, ‘‘intelligent technique in face recognition.’’ Boca Raton: CRC Press, 1999.</a:t>
            </a:r>
          </a:p>
          <a:p>
            <a:pPr lvl="0" algn="just">
              <a:buFont typeface="+mj-lt"/>
              <a:buAutoNum type="arabicPeriod"/>
            </a:pPr>
            <a:r>
              <a:rPr lang="en-IN" sz="1800" dirty="0">
                <a:latin typeface="Times New Roman" pitchFamily="18" charset="0"/>
                <a:cs typeface="Times New Roman" pitchFamily="18" charset="0"/>
              </a:rPr>
              <a:t>Aurelio </a:t>
            </a:r>
            <a:r>
              <a:rPr lang="en-IN" sz="1800" dirty="0" err="1">
                <a:latin typeface="Times New Roman" pitchFamily="18" charset="0"/>
                <a:cs typeface="Times New Roman" pitchFamily="18" charset="0"/>
              </a:rPr>
              <a:t>Campilho</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MohamdKamel</a:t>
            </a:r>
            <a:r>
              <a:rPr lang="en-IN" sz="1800" dirty="0">
                <a:latin typeface="Times New Roman" pitchFamily="18" charset="0"/>
                <a:cs typeface="Times New Roman" pitchFamily="18" charset="0"/>
              </a:rPr>
              <a:t>, “image analysis and recognition: international conference, ICIAR 2004.</a:t>
            </a:r>
          </a:p>
          <a:p>
            <a:pPr lvl="0" algn="just">
              <a:buFont typeface="+mj-lt"/>
              <a:buAutoNum type="arabicPeriod"/>
            </a:pPr>
            <a:r>
              <a:rPr lang="en-IN" sz="1800" dirty="0">
                <a:latin typeface="Times New Roman" pitchFamily="18" charset="0"/>
                <a:cs typeface="Times New Roman" pitchFamily="18" charset="0"/>
              </a:rPr>
              <a:t>Face Recognition: Cognitive and Computational Processes: Sam S. </a:t>
            </a:r>
            <a:r>
              <a:rPr lang="en-IN" sz="1800" dirty="0" err="1">
                <a:latin typeface="Times New Roman" pitchFamily="18" charset="0"/>
                <a:cs typeface="Times New Roman" pitchFamily="18" charset="0"/>
              </a:rPr>
              <a:t>Rakover</a:t>
            </a:r>
            <a:r>
              <a:rPr lang="en-IN" sz="1800" dirty="0">
                <a:latin typeface="Times New Roman" pitchFamily="18" charset="0"/>
                <a:cs typeface="Times New Roman" pitchFamily="18" charset="0"/>
              </a:rPr>
              <a:t> </a:t>
            </a:r>
            <a:r>
              <a:rPr lang="en-IN" sz="1800" dirty="0" smtClean="0">
                <a:latin typeface="Times New Roman" pitchFamily="18" charset="0"/>
                <a:cs typeface="Times New Roman" pitchFamily="18" charset="0"/>
              </a:rPr>
              <a:t>and Baruch </a:t>
            </a:r>
            <a:r>
              <a:rPr lang="en-IN" sz="1800" dirty="0" err="1">
                <a:latin typeface="Times New Roman" pitchFamily="18" charset="0"/>
                <a:cs typeface="Times New Roman" pitchFamily="18" charset="0"/>
              </a:rPr>
              <a:t>Cahlon</a:t>
            </a:r>
            <a:r>
              <a:rPr lang="en-IN" sz="1800" dirty="0">
                <a:latin typeface="Times New Roman" pitchFamily="18" charset="0"/>
                <a:cs typeface="Times New Roman" pitchFamily="18" charset="0"/>
              </a:rPr>
              <a:t>.</a:t>
            </a:r>
          </a:p>
          <a:p>
            <a:pPr marL="0" indent="0" algn="just">
              <a:buNone/>
            </a:pPr>
            <a:r>
              <a:rPr lang="en-US" sz="1800" dirty="0">
                <a:latin typeface="Times New Roman" pitchFamily="18" charset="0"/>
                <a:cs typeface="Times New Roman" pitchFamily="18" charset="0"/>
              </a:rPr>
              <a:t> </a:t>
            </a:r>
            <a:endParaRPr lang="en-IN" sz="1800" dirty="0">
              <a:latin typeface="Times New Roman" pitchFamily="18" charset="0"/>
              <a:cs typeface="Times New Roman" pitchFamily="18" charset="0"/>
            </a:endParaRPr>
          </a:p>
          <a:p>
            <a:pPr>
              <a:buFont typeface="+mj-lt"/>
              <a:buAutoNum type="arabicPeriod"/>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918357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36912"/>
            <a:ext cx="8229600" cy="1143000"/>
          </a:xfrm>
        </p:spPr>
        <p:txBody>
          <a:bodyPr>
            <a:normAutofit/>
          </a:bodyPr>
          <a:lstStyle/>
          <a:p>
            <a:r>
              <a:rPr lang="en-IN" sz="3200" dirty="0" smtClean="0">
                <a:latin typeface="Times New Roman" pitchFamily="18" charset="0"/>
                <a:cs typeface="Times New Roman" pitchFamily="18" charset="0"/>
              </a:rPr>
              <a:t>THANKYOU</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3718401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t>
            </a:r>
            <a:r>
              <a:rPr lang="en-IN" dirty="0"/>
              <a:t/>
            </a:r>
            <a:br>
              <a:rPr lang="en-IN" dirty="0"/>
            </a:br>
            <a:r>
              <a:rPr lang="en-IN" sz="3200" b="1" dirty="0" smtClean="0">
                <a:latin typeface="Times New Roman" pitchFamily="18" charset="0"/>
                <a:cs typeface="Times New Roman" pitchFamily="18" charset="0"/>
              </a:rPr>
              <a:t>1. </a:t>
            </a:r>
            <a:r>
              <a:rPr lang="en-US" sz="3600" b="1" dirty="0" smtClean="0">
                <a:latin typeface="Times New Roman" pitchFamily="18" charset="0"/>
                <a:cs typeface="Times New Roman" pitchFamily="18" charset="0"/>
              </a:rPr>
              <a:t>INTRODUCTION</a:t>
            </a:r>
            <a:r>
              <a:rPr lang="en-IN" sz="3600" dirty="0">
                <a:latin typeface="Times New Roman" pitchFamily="18" charset="0"/>
                <a:cs typeface="Times New Roman" pitchFamily="18" charset="0"/>
              </a:rPr>
              <a:t/>
            </a:r>
            <a:br>
              <a:rPr lang="en-IN" sz="3600" dirty="0">
                <a:latin typeface="Times New Roman" pitchFamily="18" charset="0"/>
                <a:cs typeface="Times New Roman" pitchFamily="18" charset="0"/>
              </a:rPr>
            </a:b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buNone/>
            </a:pPr>
            <a:r>
              <a:rPr lang="en-IN" dirty="0"/>
              <a:t> </a:t>
            </a:r>
            <a:r>
              <a:rPr lang="en-US" sz="1800" dirty="0">
                <a:latin typeface="Times New Roman" pitchFamily="18" charset="0"/>
                <a:cs typeface="Times New Roman" pitchFamily="18" charset="0"/>
              </a:rPr>
              <a:t>Face Identification is a technique that is mainly used to identify criminals based on the clues given by the eyewitnesses. Based on the clues we develop an image by using the image that we have in our database and then we compare it with the images already we have. To identify any criminals we must have a record that generally contains name, age, location, previous crime, gender, photo, etc.		</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49021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2. LITERATURE SURVEY</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000" dirty="0" smtClean="0">
                <a:latin typeface="Times New Roman" pitchFamily="18" charset="0"/>
                <a:cs typeface="Times New Roman" pitchFamily="18" charset="0"/>
              </a:rPr>
              <a:t>EXISTING SYSTEM</a:t>
            </a:r>
            <a:endParaRPr lang="en-IN" sz="1800" dirty="0" smtClean="0">
              <a:latin typeface="Times New Roman" pitchFamily="18" charset="0"/>
              <a:cs typeface="Times New Roman" pitchFamily="18" charset="0"/>
            </a:endParaRPr>
          </a:p>
          <a:p>
            <a:pPr marL="0" indent="0" algn="just">
              <a:buNone/>
            </a:pPr>
            <a:r>
              <a:rPr lang="en-US" sz="2000" dirty="0"/>
              <a:t>There are three major research groups, which propose three different approaches to the face recognition problem. The largest group has dealt with facial characteristics. The second group performs human face identification based on feature vectors extracted from profile silhouettes. The third group uses feature vectors extracted from a frontal view of the face.  The first method is based on the information theory concepts in other words on the principal component analysis methods. In this approach, the most relevant information that best describes a face is derived from the entire face image.  The second method is based on extracting feature vectors from the basic parts of a face such as eyes, nose, mouth and chin.  </a:t>
            </a:r>
            <a:endParaRPr lang="en-IN" sz="2000" dirty="0"/>
          </a:p>
          <a:p>
            <a:pPr algn="just"/>
            <a:endParaRPr lang="en-IN" sz="2000" dirty="0"/>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858684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000" dirty="0" smtClean="0">
                <a:latin typeface="Times New Roman" pitchFamily="18" charset="0"/>
                <a:cs typeface="Times New Roman" pitchFamily="18" charset="0"/>
              </a:rPr>
              <a:t>PROPOSED SYSTEM</a:t>
            </a:r>
          </a:p>
          <a:p>
            <a:pPr marL="0" indent="0" algn="just">
              <a:buNone/>
            </a:pPr>
            <a:r>
              <a:rPr lang="en-US" sz="2000" dirty="0"/>
              <a:t>To overcome the drawbacks that were in the existing system we develop a system that will be very useful for any investigation department. Here the program keeps track of the record number of each slice during the construction of identifiable human face and calculate maximum number of slices of the similar record number. Based on this record number the program retrieves the personal record of the suspect (whose slice constituted the major parts of the constructed human face) on exercising the “locate” option.</a:t>
            </a:r>
            <a:endParaRPr lang="en-IN" sz="2000" dirty="0"/>
          </a:p>
          <a:p>
            <a:pPr marL="0" indent="0" algn="just">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414652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3. OUTLINE OF PROPOSED WORK</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000" dirty="0" smtClean="0">
                <a:latin typeface="Times New Roman" pitchFamily="18" charset="0"/>
                <a:cs typeface="Times New Roman" pitchFamily="18" charset="0"/>
              </a:rPr>
              <a:t>ALGORITHM FOR CLIPPING</a:t>
            </a: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165960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3"/>
          <p:cNvSpPr>
            <a:spLocks noChangeArrowheads="1"/>
          </p:cNvSpPr>
          <p:nvPr/>
        </p:nvSpPr>
        <p:spPr bwMode="auto">
          <a:xfrm>
            <a:off x="0" y="5029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65" name="Group 64"/>
          <p:cNvGrpSpPr>
            <a:grpSpLocks/>
          </p:cNvGrpSpPr>
          <p:nvPr/>
        </p:nvGrpSpPr>
        <p:grpSpPr bwMode="auto">
          <a:xfrm>
            <a:off x="1257300" y="647702"/>
            <a:ext cx="6629400" cy="5562604"/>
            <a:chOff x="288" y="1483"/>
            <a:chExt cx="4176" cy="4464"/>
          </a:xfrm>
        </p:grpSpPr>
        <p:sp>
          <p:nvSpPr>
            <p:cNvPr id="66" name="AutoShape 122"/>
            <p:cNvSpPr>
              <a:spLocks noChangeArrowheads="1"/>
            </p:cNvSpPr>
            <p:nvPr/>
          </p:nvSpPr>
          <p:spPr bwMode="auto">
            <a:xfrm>
              <a:off x="2016" y="1627"/>
              <a:ext cx="864" cy="202"/>
            </a:xfrm>
            <a:prstGeom prst="roundRect">
              <a:avLst>
                <a:gd name="adj" fmla="val 16667"/>
              </a:avLst>
            </a:prstGeom>
            <a:solidFill>
              <a:srgbClr val="FFFFFF"/>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r>
                <a:rPr lang="en-US" sz="1200">
                  <a:latin typeface="Verdana" pitchFamily="34" charset="0"/>
                </a:rPr>
                <a:t>Login</a:t>
              </a:r>
              <a:endParaRPr lang="en-US"/>
            </a:p>
          </p:txBody>
        </p:sp>
        <p:sp>
          <p:nvSpPr>
            <p:cNvPr id="67" name="AutoShape 123"/>
            <p:cNvSpPr>
              <a:spLocks noChangeArrowheads="1"/>
            </p:cNvSpPr>
            <p:nvPr/>
          </p:nvSpPr>
          <p:spPr bwMode="auto">
            <a:xfrm>
              <a:off x="2016" y="1968"/>
              <a:ext cx="864" cy="202"/>
            </a:xfrm>
            <a:prstGeom prst="roundRect">
              <a:avLst>
                <a:gd name="adj" fmla="val 16667"/>
              </a:avLst>
            </a:prstGeom>
            <a:solidFill>
              <a:srgbClr val="FFFFFF"/>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sz="1200">
                  <a:solidFill>
                    <a:srgbClr val="000000"/>
                  </a:solidFill>
                  <a:latin typeface="Carmina Md BT" charset="0"/>
                </a:rPr>
                <a:t>Authentication</a:t>
              </a:r>
              <a:endParaRPr lang="en-US"/>
            </a:p>
          </p:txBody>
        </p:sp>
        <p:sp>
          <p:nvSpPr>
            <p:cNvPr id="68" name="AutoShape 124"/>
            <p:cNvSpPr>
              <a:spLocks noChangeArrowheads="1"/>
            </p:cNvSpPr>
            <p:nvPr/>
          </p:nvSpPr>
          <p:spPr bwMode="auto">
            <a:xfrm>
              <a:off x="2088" y="2779"/>
              <a:ext cx="792" cy="216"/>
            </a:xfrm>
            <a:prstGeom prst="roundRect">
              <a:avLst>
                <a:gd name="adj" fmla="val 16667"/>
              </a:avLst>
            </a:prstGeom>
            <a:solidFill>
              <a:srgbClr val="FFFFFF"/>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r>
                <a:rPr lang="en-US" sz="1200">
                  <a:latin typeface="Verdana" pitchFamily="34" charset="0"/>
                </a:rPr>
                <a:t>Valid User</a:t>
              </a:r>
              <a:endParaRPr lang="en-US"/>
            </a:p>
          </p:txBody>
        </p:sp>
        <p:sp>
          <p:nvSpPr>
            <p:cNvPr id="69" name="AutoShape 125"/>
            <p:cNvSpPr>
              <a:spLocks noChangeArrowheads="1"/>
            </p:cNvSpPr>
            <p:nvPr/>
          </p:nvSpPr>
          <p:spPr bwMode="auto">
            <a:xfrm>
              <a:off x="3600" y="2995"/>
              <a:ext cx="792" cy="288"/>
            </a:xfrm>
            <a:prstGeom prst="roundRect">
              <a:avLst>
                <a:gd name="adj" fmla="val 16667"/>
              </a:avLst>
            </a:prstGeom>
            <a:solidFill>
              <a:srgbClr val="FFFFFF"/>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r>
                <a:rPr lang="en-US" sz="1200">
                  <a:latin typeface="Verdana" pitchFamily="34" charset="0"/>
                </a:rPr>
                <a:t>Invalid User</a:t>
              </a:r>
              <a:endParaRPr lang="en-US"/>
            </a:p>
          </p:txBody>
        </p:sp>
        <p:sp>
          <p:nvSpPr>
            <p:cNvPr id="70" name="AutoShape 126"/>
            <p:cNvSpPr>
              <a:spLocks noChangeArrowheads="1"/>
            </p:cNvSpPr>
            <p:nvPr/>
          </p:nvSpPr>
          <p:spPr bwMode="auto">
            <a:xfrm>
              <a:off x="2088" y="3139"/>
              <a:ext cx="792" cy="216"/>
            </a:xfrm>
            <a:prstGeom prst="roundRect">
              <a:avLst>
                <a:gd name="adj" fmla="val 16667"/>
              </a:avLst>
            </a:prstGeom>
            <a:solidFill>
              <a:srgbClr val="FFFFFF"/>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r>
                <a:rPr lang="en-US" sz="1200">
                  <a:latin typeface="Verdana" pitchFamily="34" charset="0"/>
                </a:rPr>
                <a:t>Main Screen</a:t>
              </a:r>
              <a:endParaRPr lang="en-US"/>
            </a:p>
          </p:txBody>
        </p:sp>
        <p:sp>
          <p:nvSpPr>
            <p:cNvPr id="71" name="Line 127"/>
            <p:cNvSpPr>
              <a:spLocks noChangeShapeType="1"/>
            </p:cNvSpPr>
            <p:nvPr/>
          </p:nvSpPr>
          <p:spPr bwMode="auto">
            <a:xfrm>
              <a:off x="2448" y="1483"/>
              <a:ext cx="0"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72" name="Line 128"/>
            <p:cNvSpPr>
              <a:spLocks noChangeShapeType="1"/>
            </p:cNvSpPr>
            <p:nvPr/>
          </p:nvSpPr>
          <p:spPr bwMode="auto">
            <a:xfrm>
              <a:off x="2448" y="1843"/>
              <a:ext cx="0" cy="15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73" name="Line 129"/>
            <p:cNvSpPr>
              <a:spLocks noChangeShapeType="1"/>
            </p:cNvSpPr>
            <p:nvPr/>
          </p:nvSpPr>
          <p:spPr bwMode="auto">
            <a:xfrm>
              <a:off x="2448" y="2203"/>
              <a:ext cx="0"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74" name="AutoShape 130"/>
            <p:cNvSpPr>
              <a:spLocks noChangeArrowheads="1"/>
            </p:cNvSpPr>
            <p:nvPr/>
          </p:nvSpPr>
          <p:spPr bwMode="auto">
            <a:xfrm>
              <a:off x="2304" y="2347"/>
              <a:ext cx="288" cy="288"/>
            </a:xfrm>
            <a:prstGeom prst="flowChartDecision">
              <a:avLst/>
            </a:prstGeom>
            <a:solidFill>
              <a:srgbClr val="FFFFFF"/>
            </a:solidFill>
            <a:ln w="9525">
              <a:solidFill>
                <a:srgbClr val="000000"/>
              </a:solidFill>
              <a:miter lim="800000"/>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US"/>
            </a:p>
          </p:txBody>
        </p:sp>
        <p:sp>
          <p:nvSpPr>
            <p:cNvPr id="75" name="Line 131"/>
            <p:cNvSpPr>
              <a:spLocks noChangeShapeType="1"/>
            </p:cNvSpPr>
            <p:nvPr/>
          </p:nvSpPr>
          <p:spPr bwMode="auto">
            <a:xfrm>
              <a:off x="2448" y="2635"/>
              <a:ext cx="0"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76" name="Line 132"/>
            <p:cNvSpPr>
              <a:spLocks noChangeShapeType="1"/>
            </p:cNvSpPr>
            <p:nvPr/>
          </p:nvSpPr>
          <p:spPr bwMode="auto">
            <a:xfrm>
              <a:off x="2448" y="2995"/>
              <a:ext cx="0"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77" name="Line 133"/>
            <p:cNvSpPr>
              <a:spLocks noChangeShapeType="1"/>
            </p:cNvSpPr>
            <p:nvPr/>
          </p:nvSpPr>
          <p:spPr bwMode="auto">
            <a:xfrm>
              <a:off x="2592" y="2563"/>
              <a:ext cx="14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78" name="Line 134"/>
            <p:cNvSpPr>
              <a:spLocks noChangeShapeType="1"/>
            </p:cNvSpPr>
            <p:nvPr/>
          </p:nvSpPr>
          <p:spPr bwMode="auto">
            <a:xfrm>
              <a:off x="4032" y="2563"/>
              <a:ext cx="0" cy="43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79" name="Line 135"/>
            <p:cNvSpPr>
              <a:spLocks noChangeShapeType="1"/>
            </p:cNvSpPr>
            <p:nvPr/>
          </p:nvSpPr>
          <p:spPr bwMode="auto">
            <a:xfrm>
              <a:off x="4032" y="3283"/>
              <a:ext cx="0" cy="45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80" name="Line 136"/>
            <p:cNvSpPr>
              <a:spLocks noChangeShapeType="1"/>
            </p:cNvSpPr>
            <p:nvPr/>
          </p:nvSpPr>
          <p:spPr bwMode="auto">
            <a:xfrm>
              <a:off x="4032" y="3710"/>
              <a:ext cx="43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81" name="Line 137"/>
            <p:cNvSpPr>
              <a:spLocks noChangeShapeType="1"/>
            </p:cNvSpPr>
            <p:nvPr/>
          </p:nvSpPr>
          <p:spPr bwMode="auto">
            <a:xfrm>
              <a:off x="4464" y="3710"/>
              <a:ext cx="0" cy="187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82" name="Line 138"/>
            <p:cNvSpPr>
              <a:spLocks noChangeShapeType="1"/>
            </p:cNvSpPr>
            <p:nvPr/>
          </p:nvSpPr>
          <p:spPr bwMode="auto">
            <a:xfrm>
              <a:off x="2448" y="3787"/>
              <a:ext cx="0"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83" name="Line 139"/>
            <p:cNvSpPr>
              <a:spLocks noChangeShapeType="1"/>
            </p:cNvSpPr>
            <p:nvPr/>
          </p:nvSpPr>
          <p:spPr bwMode="auto">
            <a:xfrm>
              <a:off x="576" y="5437"/>
              <a:ext cx="0"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84" name="Line 140"/>
            <p:cNvSpPr>
              <a:spLocks noChangeShapeType="1"/>
            </p:cNvSpPr>
            <p:nvPr/>
          </p:nvSpPr>
          <p:spPr bwMode="auto">
            <a:xfrm>
              <a:off x="1440" y="5437"/>
              <a:ext cx="0"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85" name="Line 141"/>
            <p:cNvSpPr>
              <a:spLocks noChangeShapeType="1"/>
            </p:cNvSpPr>
            <p:nvPr/>
          </p:nvSpPr>
          <p:spPr bwMode="auto">
            <a:xfrm>
              <a:off x="2232" y="5437"/>
              <a:ext cx="0"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86" name="Line 142"/>
            <p:cNvSpPr>
              <a:spLocks noChangeShapeType="1"/>
            </p:cNvSpPr>
            <p:nvPr/>
          </p:nvSpPr>
          <p:spPr bwMode="auto">
            <a:xfrm>
              <a:off x="3168" y="5437"/>
              <a:ext cx="0"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87" name="AutoShape 143"/>
            <p:cNvSpPr>
              <a:spLocks noChangeArrowheads="1"/>
            </p:cNvSpPr>
            <p:nvPr/>
          </p:nvSpPr>
          <p:spPr bwMode="auto">
            <a:xfrm>
              <a:off x="288" y="4070"/>
              <a:ext cx="720" cy="216"/>
            </a:xfrm>
            <a:prstGeom prst="roundRect">
              <a:avLst>
                <a:gd name="adj" fmla="val 16667"/>
              </a:avLst>
            </a:prstGeom>
            <a:solidFill>
              <a:srgbClr val="FFFFFF"/>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r>
                <a:rPr lang="en-US" sz="1200">
                  <a:latin typeface="Verdana" pitchFamily="34" charset="0"/>
                </a:rPr>
                <a:t>Add Image</a:t>
              </a:r>
              <a:endParaRPr lang="en-US"/>
            </a:p>
          </p:txBody>
        </p:sp>
        <p:sp>
          <p:nvSpPr>
            <p:cNvPr id="88" name="AutoShape 144"/>
            <p:cNvSpPr>
              <a:spLocks noChangeArrowheads="1"/>
            </p:cNvSpPr>
            <p:nvPr/>
          </p:nvSpPr>
          <p:spPr bwMode="auto">
            <a:xfrm>
              <a:off x="1008" y="4070"/>
              <a:ext cx="648" cy="216"/>
            </a:xfrm>
            <a:prstGeom prst="roundRect">
              <a:avLst>
                <a:gd name="adj" fmla="val 16667"/>
              </a:avLst>
            </a:prstGeom>
            <a:solidFill>
              <a:srgbClr val="FFFFFF"/>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sz="1200">
                  <a:solidFill>
                    <a:srgbClr val="000000"/>
                  </a:solidFill>
                  <a:latin typeface="Carmina Md BT" charset="0"/>
                </a:rPr>
                <a:t>Clip Image</a:t>
              </a:r>
              <a:endParaRPr lang="en-US"/>
            </a:p>
          </p:txBody>
        </p:sp>
        <p:sp>
          <p:nvSpPr>
            <p:cNvPr id="89" name="AutoShape 145"/>
            <p:cNvSpPr>
              <a:spLocks noChangeArrowheads="1"/>
            </p:cNvSpPr>
            <p:nvPr/>
          </p:nvSpPr>
          <p:spPr bwMode="auto">
            <a:xfrm>
              <a:off x="1728" y="4070"/>
              <a:ext cx="792" cy="216"/>
            </a:xfrm>
            <a:prstGeom prst="roundRect">
              <a:avLst>
                <a:gd name="adj" fmla="val 16667"/>
              </a:avLst>
            </a:prstGeom>
            <a:solidFill>
              <a:srgbClr val="FFFFFF"/>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r>
                <a:rPr lang="en-US" sz="1200">
                  <a:solidFill>
                    <a:srgbClr val="000000"/>
                  </a:solidFill>
                  <a:latin typeface="Carmina Md BT" charset="0"/>
                </a:rPr>
                <a:t>Update Details</a:t>
              </a:r>
              <a:endParaRPr lang="en-US"/>
            </a:p>
          </p:txBody>
        </p:sp>
        <p:sp>
          <p:nvSpPr>
            <p:cNvPr id="90" name="AutoShape 146"/>
            <p:cNvSpPr>
              <a:spLocks noChangeArrowheads="1"/>
            </p:cNvSpPr>
            <p:nvPr/>
          </p:nvSpPr>
          <p:spPr bwMode="auto">
            <a:xfrm>
              <a:off x="2664" y="4070"/>
              <a:ext cx="864" cy="216"/>
            </a:xfrm>
            <a:prstGeom prst="roundRect">
              <a:avLst>
                <a:gd name="adj" fmla="val 16667"/>
              </a:avLst>
            </a:prstGeom>
            <a:solidFill>
              <a:srgbClr val="FFFFFF"/>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sz="1200">
                  <a:solidFill>
                    <a:srgbClr val="000000"/>
                  </a:solidFill>
                  <a:latin typeface="Carmina Md BT" charset="0"/>
                </a:rPr>
                <a:t>Construct Image</a:t>
              </a:r>
              <a:endParaRPr lang="en-US"/>
            </a:p>
          </p:txBody>
        </p:sp>
        <p:sp>
          <p:nvSpPr>
            <p:cNvPr id="91" name="AutoShape 147"/>
            <p:cNvSpPr>
              <a:spLocks noChangeArrowheads="1"/>
            </p:cNvSpPr>
            <p:nvPr/>
          </p:nvSpPr>
          <p:spPr bwMode="auto">
            <a:xfrm>
              <a:off x="3600" y="4070"/>
              <a:ext cx="792" cy="288"/>
            </a:xfrm>
            <a:prstGeom prst="roundRect">
              <a:avLst>
                <a:gd name="adj" fmla="val 16667"/>
              </a:avLst>
            </a:prstGeom>
            <a:solidFill>
              <a:srgbClr val="FFFFFF"/>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sz="1200">
                  <a:solidFill>
                    <a:srgbClr val="000000"/>
                  </a:solidFill>
                  <a:latin typeface="Arial Narrow" pitchFamily="34" charset="0"/>
                </a:rPr>
                <a:t>Search Process</a:t>
              </a:r>
              <a:endParaRPr lang="en-US">
                <a:latin typeface="Arial Narrow" pitchFamily="34" charset="0"/>
              </a:endParaRPr>
            </a:p>
          </p:txBody>
        </p:sp>
        <p:sp>
          <p:nvSpPr>
            <p:cNvPr id="92" name="Line 148"/>
            <p:cNvSpPr>
              <a:spLocks noChangeShapeType="1"/>
            </p:cNvSpPr>
            <p:nvPr/>
          </p:nvSpPr>
          <p:spPr bwMode="auto">
            <a:xfrm flipH="1">
              <a:off x="504" y="3926"/>
              <a:ext cx="187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93" name="Line 149"/>
            <p:cNvSpPr>
              <a:spLocks noChangeShapeType="1"/>
            </p:cNvSpPr>
            <p:nvPr/>
          </p:nvSpPr>
          <p:spPr bwMode="auto">
            <a:xfrm>
              <a:off x="2376" y="3926"/>
              <a:ext cx="172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94" name="Line 150"/>
            <p:cNvSpPr>
              <a:spLocks noChangeShapeType="1"/>
            </p:cNvSpPr>
            <p:nvPr/>
          </p:nvSpPr>
          <p:spPr bwMode="auto">
            <a:xfrm>
              <a:off x="504" y="3926"/>
              <a:ext cx="0" cy="1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95" name="Line 151"/>
            <p:cNvSpPr>
              <a:spLocks noChangeShapeType="1"/>
            </p:cNvSpPr>
            <p:nvPr/>
          </p:nvSpPr>
          <p:spPr bwMode="auto">
            <a:xfrm>
              <a:off x="1368" y="3926"/>
              <a:ext cx="0" cy="1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96" name="Line 152"/>
            <p:cNvSpPr>
              <a:spLocks noChangeShapeType="1"/>
            </p:cNvSpPr>
            <p:nvPr/>
          </p:nvSpPr>
          <p:spPr bwMode="auto">
            <a:xfrm>
              <a:off x="2160" y="3926"/>
              <a:ext cx="0" cy="1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97" name="Line 153"/>
            <p:cNvSpPr>
              <a:spLocks noChangeShapeType="1"/>
            </p:cNvSpPr>
            <p:nvPr/>
          </p:nvSpPr>
          <p:spPr bwMode="auto">
            <a:xfrm>
              <a:off x="3096" y="3926"/>
              <a:ext cx="0" cy="1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98" name="Line 154"/>
            <p:cNvSpPr>
              <a:spLocks noChangeShapeType="1"/>
            </p:cNvSpPr>
            <p:nvPr/>
          </p:nvSpPr>
          <p:spPr bwMode="auto">
            <a:xfrm>
              <a:off x="4104" y="3926"/>
              <a:ext cx="0" cy="1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99" name="AutoShape 155"/>
            <p:cNvSpPr>
              <a:spLocks noChangeArrowheads="1"/>
            </p:cNvSpPr>
            <p:nvPr/>
          </p:nvSpPr>
          <p:spPr bwMode="auto">
            <a:xfrm>
              <a:off x="288" y="4430"/>
              <a:ext cx="648" cy="432"/>
            </a:xfrm>
            <a:prstGeom prst="roundRect">
              <a:avLst>
                <a:gd name="adj" fmla="val 16667"/>
              </a:avLst>
            </a:prstGeom>
            <a:solidFill>
              <a:srgbClr val="FFFFFF"/>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sz="1200">
                  <a:solidFill>
                    <a:srgbClr val="000000"/>
                  </a:solidFill>
                  <a:latin typeface="Carmina Md BT" charset="0"/>
                </a:rPr>
                <a:t>Enter Details</a:t>
              </a:r>
              <a:endParaRPr lang="en-US"/>
            </a:p>
          </p:txBody>
        </p:sp>
        <p:sp>
          <p:nvSpPr>
            <p:cNvPr id="100" name="AutoShape 156"/>
            <p:cNvSpPr>
              <a:spLocks noChangeArrowheads="1"/>
            </p:cNvSpPr>
            <p:nvPr/>
          </p:nvSpPr>
          <p:spPr bwMode="auto">
            <a:xfrm>
              <a:off x="288" y="5006"/>
              <a:ext cx="720" cy="432"/>
            </a:xfrm>
            <a:prstGeom prst="roundRect">
              <a:avLst>
                <a:gd name="adj" fmla="val 16667"/>
              </a:avLst>
            </a:prstGeom>
            <a:solidFill>
              <a:srgbClr val="FFFFFF"/>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r>
                <a:rPr lang="en-US" sz="1200">
                  <a:latin typeface="Verdana" pitchFamily="34" charset="0"/>
                </a:rPr>
                <a:t>Add to   Database</a:t>
              </a:r>
              <a:endParaRPr lang="en-US"/>
            </a:p>
          </p:txBody>
        </p:sp>
        <p:sp>
          <p:nvSpPr>
            <p:cNvPr id="101" name="AutoShape 157"/>
            <p:cNvSpPr>
              <a:spLocks noChangeArrowheads="1"/>
            </p:cNvSpPr>
            <p:nvPr/>
          </p:nvSpPr>
          <p:spPr bwMode="auto">
            <a:xfrm>
              <a:off x="1008" y="4424"/>
              <a:ext cx="720" cy="432"/>
            </a:xfrm>
            <a:prstGeom prst="roundRect">
              <a:avLst>
                <a:gd name="adj" fmla="val 16667"/>
              </a:avLst>
            </a:prstGeom>
            <a:solidFill>
              <a:srgbClr val="FFFFFF"/>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r>
                <a:rPr lang="en-US" sz="1200">
                  <a:latin typeface="Arial Narrow" pitchFamily="34" charset="0"/>
                </a:rPr>
                <a:t>Open Image&amp; Make Clips</a:t>
              </a:r>
              <a:endParaRPr lang="en-US">
                <a:latin typeface="Arial Narrow" pitchFamily="34" charset="0"/>
              </a:endParaRPr>
            </a:p>
          </p:txBody>
        </p:sp>
        <p:sp>
          <p:nvSpPr>
            <p:cNvPr id="102" name="AutoShape 158"/>
            <p:cNvSpPr>
              <a:spLocks noChangeArrowheads="1"/>
            </p:cNvSpPr>
            <p:nvPr/>
          </p:nvSpPr>
          <p:spPr bwMode="auto">
            <a:xfrm>
              <a:off x="1008" y="5000"/>
              <a:ext cx="720" cy="432"/>
            </a:xfrm>
            <a:prstGeom prst="roundRect">
              <a:avLst>
                <a:gd name="adj" fmla="val 16667"/>
              </a:avLst>
            </a:prstGeom>
            <a:solidFill>
              <a:srgbClr val="FFFFFF"/>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sz="1200">
                  <a:solidFill>
                    <a:srgbClr val="000000"/>
                  </a:solidFill>
                  <a:latin typeface="Carmina Md BT" charset="0"/>
                </a:rPr>
                <a:t>Add Clips to Database</a:t>
              </a:r>
              <a:endParaRPr lang="en-US"/>
            </a:p>
          </p:txBody>
        </p:sp>
        <p:sp>
          <p:nvSpPr>
            <p:cNvPr id="103" name="AutoShape 159"/>
            <p:cNvSpPr>
              <a:spLocks noChangeArrowheads="1"/>
            </p:cNvSpPr>
            <p:nvPr/>
          </p:nvSpPr>
          <p:spPr bwMode="auto">
            <a:xfrm>
              <a:off x="1800" y="4424"/>
              <a:ext cx="720" cy="432"/>
            </a:xfrm>
            <a:prstGeom prst="roundRect">
              <a:avLst>
                <a:gd name="adj" fmla="val 16667"/>
              </a:avLst>
            </a:prstGeom>
            <a:solidFill>
              <a:srgbClr val="FFFFFF"/>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r>
                <a:rPr lang="en-US" sz="1200">
                  <a:solidFill>
                    <a:srgbClr val="000000"/>
                  </a:solidFill>
                  <a:latin typeface="Carmina Md BT" charset="0"/>
                </a:rPr>
                <a:t>Open Record &amp; Update</a:t>
              </a:r>
              <a:endParaRPr lang="en-US"/>
            </a:p>
          </p:txBody>
        </p:sp>
        <p:sp>
          <p:nvSpPr>
            <p:cNvPr id="104" name="AutoShape 160"/>
            <p:cNvSpPr>
              <a:spLocks noChangeArrowheads="1"/>
            </p:cNvSpPr>
            <p:nvPr/>
          </p:nvSpPr>
          <p:spPr bwMode="auto">
            <a:xfrm>
              <a:off x="1800" y="5000"/>
              <a:ext cx="720" cy="432"/>
            </a:xfrm>
            <a:prstGeom prst="roundRect">
              <a:avLst>
                <a:gd name="adj" fmla="val 16667"/>
              </a:avLst>
            </a:prstGeom>
            <a:solidFill>
              <a:srgbClr val="FFFFFF"/>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r>
                <a:rPr lang="en-US" sz="1200">
                  <a:latin typeface="Arial Narrow" pitchFamily="34" charset="0"/>
                </a:rPr>
                <a:t>Add to database</a:t>
              </a:r>
              <a:endParaRPr lang="en-US">
                <a:latin typeface="Arial Narrow" pitchFamily="34" charset="0"/>
              </a:endParaRPr>
            </a:p>
          </p:txBody>
        </p:sp>
        <p:sp>
          <p:nvSpPr>
            <p:cNvPr id="105" name="AutoShape 161"/>
            <p:cNvSpPr>
              <a:spLocks noChangeArrowheads="1"/>
            </p:cNvSpPr>
            <p:nvPr/>
          </p:nvSpPr>
          <p:spPr bwMode="auto">
            <a:xfrm>
              <a:off x="2664" y="4424"/>
              <a:ext cx="864" cy="432"/>
            </a:xfrm>
            <a:prstGeom prst="roundRect">
              <a:avLst>
                <a:gd name="adj" fmla="val 16667"/>
              </a:avLst>
            </a:prstGeom>
            <a:solidFill>
              <a:srgbClr val="FFFFFF"/>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r>
                <a:rPr lang="en-US" sz="1200">
                  <a:solidFill>
                    <a:srgbClr val="000000"/>
                  </a:solidFill>
                  <a:latin typeface="Carmina Md BT" charset="0"/>
                </a:rPr>
                <a:t>Specify Feature</a:t>
              </a:r>
              <a:endParaRPr lang="en-US"/>
            </a:p>
          </p:txBody>
        </p:sp>
        <p:sp>
          <p:nvSpPr>
            <p:cNvPr id="106" name="AutoShape 162"/>
            <p:cNvSpPr>
              <a:spLocks noChangeArrowheads="1"/>
            </p:cNvSpPr>
            <p:nvPr/>
          </p:nvSpPr>
          <p:spPr bwMode="auto">
            <a:xfrm>
              <a:off x="2736" y="5000"/>
              <a:ext cx="720" cy="432"/>
            </a:xfrm>
            <a:prstGeom prst="roundRect">
              <a:avLst>
                <a:gd name="adj" fmla="val 16667"/>
              </a:avLst>
            </a:prstGeom>
            <a:solidFill>
              <a:srgbClr val="FFFFFF"/>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r>
                <a:rPr lang="en-US" sz="1200">
                  <a:solidFill>
                    <a:srgbClr val="000000"/>
                  </a:solidFill>
                  <a:latin typeface="Carmina Md BT" charset="0"/>
                </a:rPr>
                <a:t>Search Image</a:t>
              </a:r>
              <a:endParaRPr lang="en-US"/>
            </a:p>
          </p:txBody>
        </p:sp>
        <p:sp>
          <p:nvSpPr>
            <p:cNvPr id="107" name="AutoShape 163"/>
            <p:cNvSpPr>
              <a:spLocks noChangeArrowheads="1"/>
            </p:cNvSpPr>
            <p:nvPr/>
          </p:nvSpPr>
          <p:spPr bwMode="auto">
            <a:xfrm>
              <a:off x="3672" y="4502"/>
              <a:ext cx="720" cy="432"/>
            </a:xfrm>
            <a:prstGeom prst="roundRect">
              <a:avLst>
                <a:gd name="adj" fmla="val 16667"/>
              </a:avLst>
            </a:prstGeom>
            <a:solidFill>
              <a:srgbClr val="FFFFFF"/>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r>
                <a:rPr lang="en-US" sz="1200">
                  <a:latin typeface="Arial Narrow" pitchFamily="34" charset="0"/>
                </a:rPr>
                <a:t>Search Image &amp; Get Details</a:t>
              </a:r>
              <a:endParaRPr lang="en-US">
                <a:latin typeface="Arial Narrow" pitchFamily="34" charset="0"/>
              </a:endParaRPr>
            </a:p>
          </p:txBody>
        </p:sp>
        <p:sp>
          <p:nvSpPr>
            <p:cNvPr id="108" name="AutoShape 164"/>
            <p:cNvSpPr>
              <a:spLocks noChangeArrowheads="1"/>
            </p:cNvSpPr>
            <p:nvPr/>
          </p:nvSpPr>
          <p:spPr bwMode="auto">
            <a:xfrm>
              <a:off x="3744" y="5078"/>
              <a:ext cx="648" cy="354"/>
            </a:xfrm>
            <a:prstGeom prst="roundRect">
              <a:avLst>
                <a:gd name="adj" fmla="val 16667"/>
              </a:avLst>
            </a:prstGeom>
            <a:solidFill>
              <a:srgbClr val="FFFFFF"/>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r>
                <a:rPr lang="en-US" sz="1200">
                  <a:latin typeface="Verdana" pitchFamily="34" charset="0"/>
                </a:rPr>
                <a:t>Result</a:t>
              </a:r>
              <a:endParaRPr lang="en-US"/>
            </a:p>
          </p:txBody>
        </p:sp>
        <p:sp>
          <p:nvSpPr>
            <p:cNvPr id="109" name="Line 165"/>
            <p:cNvSpPr>
              <a:spLocks noChangeShapeType="1"/>
            </p:cNvSpPr>
            <p:nvPr/>
          </p:nvSpPr>
          <p:spPr bwMode="auto">
            <a:xfrm>
              <a:off x="504" y="4280"/>
              <a:ext cx="0"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110" name="Line 166"/>
            <p:cNvSpPr>
              <a:spLocks noChangeShapeType="1"/>
            </p:cNvSpPr>
            <p:nvPr/>
          </p:nvSpPr>
          <p:spPr bwMode="auto">
            <a:xfrm>
              <a:off x="504" y="4856"/>
              <a:ext cx="0"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111" name="Line 167"/>
            <p:cNvSpPr>
              <a:spLocks noChangeShapeType="1"/>
            </p:cNvSpPr>
            <p:nvPr/>
          </p:nvSpPr>
          <p:spPr bwMode="auto">
            <a:xfrm>
              <a:off x="1368" y="4856"/>
              <a:ext cx="0"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112" name="Line 168"/>
            <p:cNvSpPr>
              <a:spLocks noChangeShapeType="1"/>
            </p:cNvSpPr>
            <p:nvPr/>
          </p:nvSpPr>
          <p:spPr bwMode="auto">
            <a:xfrm>
              <a:off x="1368" y="4280"/>
              <a:ext cx="0"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113" name="Line 169"/>
            <p:cNvSpPr>
              <a:spLocks noChangeShapeType="1"/>
            </p:cNvSpPr>
            <p:nvPr/>
          </p:nvSpPr>
          <p:spPr bwMode="auto">
            <a:xfrm>
              <a:off x="2160" y="4280"/>
              <a:ext cx="0"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114" name="Line 170"/>
            <p:cNvSpPr>
              <a:spLocks noChangeShapeType="1"/>
            </p:cNvSpPr>
            <p:nvPr/>
          </p:nvSpPr>
          <p:spPr bwMode="auto">
            <a:xfrm>
              <a:off x="2160" y="4856"/>
              <a:ext cx="0"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115" name="Line 171"/>
            <p:cNvSpPr>
              <a:spLocks noChangeShapeType="1"/>
            </p:cNvSpPr>
            <p:nvPr/>
          </p:nvSpPr>
          <p:spPr bwMode="auto">
            <a:xfrm>
              <a:off x="3096" y="4280"/>
              <a:ext cx="0"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116" name="Line 172"/>
            <p:cNvSpPr>
              <a:spLocks noChangeShapeType="1"/>
            </p:cNvSpPr>
            <p:nvPr/>
          </p:nvSpPr>
          <p:spPr bwMode="auto">
            <a:xfrm>
              <a:off x="3096" y="4856"/>
              <a:ext cx="0"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117" name="Line 173"/>
            <p:cNvSpPr>
              <a:spLocks noChangeShapeType="1"/>
            </p:cNvSpPr>
            <p:nvPr/>
          </p:nvSpPr>
          <p:spPr bwMode="auto">
            <a:xfrm>
              <a:off x="4104" y="4280"/>
              <a:ext cx="0"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118" name="Line 174"/>
            <p:cNvSpPr>
              <a:spLocks noChangeShapeType="1"/>
            </p:cNvSpPr>
            <p:nvPr/>
          </p:nvSpPr>
          <p:spPr bwMode="auto">
            <a:xfrm>
              <a:off x="4104" y="4856"/>
              <a:ext cx="0"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119" name="Line 175"/>
            <p:cNvSpPr>
              <a:spLocks noChangeShapeType="1"/>
            </p:cNvSpPr>
            <p:nvPr/>
          </p:nvSpPr>
          <p:spPr bwMode="auto">
            <a:xfrm>
              <a:off x="4176" y="5437"/>
              <a:ext cx="0"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120" name="Oval 119"/>
            <p:cNvSpPr>
              <a:spLocks noChangeArrowheads="1"/>
            </p:cNvSpPr>
            <p:nvPr/>
          </p:nvSpPr>
          <p:spPr bwMode="auto">
            <a:xfrm>
              <a:off x="2304" y="5731"/>
              <a:ext cx="648" cy="216"/>
            </a:xfrm>
            <a:prstGeom prst="ellipse">
              <a:avLst/>
            </a:prstGeom>
            <a:solidFill>
              <a:srgbClr val="FFFFFF"/>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r>
                <a:rPr lang="en-US" sz="1200">
                  <a:latin typeface="Verdana" pitchFamily="34" charset="0"/>
                </a:rPr>
                <a:t>End</a:t>
              </a:r>
              <a:endParaRPr lang="en-US"/>
            </a:p>
          </p:txBody>
        </p:sp>
        <p:sp>
          <p:nvSpPr>
            <p:cNvPr id="121" name="AutoShape 177"/>
            <p:cNvSpPr>
              <a:spLocks noChangeArrowheads="1"/>
            </p:cNvSpPr>
            <p:nvPr/>
          </p:nvSpPr>
          <p:spPr bwMode="auto">
            <a:xfrm>
              <a:off x="2304" y="3499"/>
              <a:ext cx="288" cy="320"/>
            </a:xfrm>
            <a:prstGeom prst="flowChartDecision">
              <a:avLst/>
            </a:prstGeom>
            <a:solidFill>
              <a:srgbClr val="FFFFFF"/>
            </a:solidFill>
            <a:ln w="9525">
              <a:solidFill>
                <a:srgbClr val="000000"/>
              </a:solidFill>
              <a:miter lim="800000"/>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US"/>
            </a:p>
          </p:txBody>
        </p:sp>
        <p:sp>
          <p:nvSpPr>
            <p:cNvPr id="122" name="Line 178"/>
            <p:cNvSpPr>
              <a:spLocks noChangeShapeType="1"/>
            </p:cNvSpPr>
            <p:nvPr/>
          </p:nvSpPr>
          <p:spPr bwMode="auto">
            <a:xfrm>
              <a:off x="2592" y="5587"/>
              <a:ext cx="0"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123" name="Line 179"/>
            <p:cNvSpPr>
              <a:spLocks noChangeShapeType="1"/>
            </p:cNvSpPr>
            <p:nvPr/>
          </p:nvSpPr>
          <p:spPr bwMode="auto">
            <a:xfrm>
              <a:off x="2448" y="3389"/>
              <a:ext cx="0" cy="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124" name="Line 180"/>
            <p:cNvSpPr>
              <a:spLocks noChangeShapeType="1"/>
            </p:cNvSpPr>
            <p:nvPr/>
          </p:nvSpPr>
          <p:spPr bwMode="auto">
            <a:xfrm flipV="1">
              <a:off x="360" y="5582"/>
              <a:ext cx="4104" cy="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grpSp>
      <p:sp>
        <p:nvSpPr>
          <p:cNvPr id="125" name="Oval 124"/>
          <p:cNvSpPr>
            <a:spLocks noChangeArrowheads="1"/>
          </p:cNvSpPr>
          <p:nvPr/>
        </p:nvSpPr>
        <p:spPr bwMode="auto">
          <a:xfrm>
            <a:off x="4331277" y="286243"/>
            <a:ext cx="914400" cy="341914"/>
          </a:xfrm>
          <a:prstGeom prst="ellipse">
            <a:avLst/>
          </a:prstGeom>
          <a:solidFill>
            <a:srgbClr val="FFFFFF"/>
          </a:solidFill>
          <a:ln w="9525">
            <a:solidFill>
              <a:srgbClr val="000000"/>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r>
              <a:rPr lang="en-US" sz="1200" dirty="0">
                <a:latin typeface="Verdana" pitchFamily="34" charset="0"/>
              </a:rPr>
              <a:t>Start</a:t>
            </a:r>
            <a:endParaRPr lang="en-US" dirty="0"/>
          </a:p>
        </p:txBody>
      </p:sp>
    </p:spTree>
    <p:extLst>
      <p:ext uri="{BB962C8B-B14F-4D97-AF65-F5344CB8AC3E}">
        <p14:creationId xmlns:p14="http://schemas.microsoft.com/office/powerpoint/2010/main" val="210810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4. LIST OF MODULES</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25000" lnSpcReduction="20000"/>
          </a:bodyPr>
          <a:lstStyle/>
          <a:p>
            <a:r>
              <a:rPr lang="en-US" sz="7200" b="1" dirty="0" smtClean="0">
                <a:latin typeface="Times New Roman" pitchFamily="18" charset="0"/>
                <a:cs typeface="Times New Roman" pitchFamily="18" charset="0"/>
              </a:rPr>
              <a:t>ADD </a:t>
            </a:r>
            <a:r>
              <a:rPr lang="en-US" sz="7200" b="1" dirty="0">
                <a:latin typeface="Times New Roman" pitchFamily="18" charset="0"/>
                <a:cs typeface="Times New Roman" pitchFamily="18" charset="0"/>
              </a:rPr>
              <a:t>IMAGE</a:t>
            </a:r>
            <a:endParaRPr lang="en-IN" sz="7200" dirty="0">
              <a:latin typeface="Times New Roman" pitchFamily="18" charset="0"/>
              <a:cs typeface="Times New Roman" pitchFamily="18" charset="0"/>
            </a:endParaRPr>
          </a:p>
          <a:p>
            <a:pPr marL="0" indent="0">
              <a:lnSpc>
                <a:spcPct val="120000"/>
              </a:lnSpc>
              <a:buNone/>
            </a:pPr>
            <a:r>
              <a:rPr lang="en-US" sz="7200" b="1" dirty="0">
                <a:latin typeface="Times New Roman" pitchFamily="18" charset="0"/>
                <a:cs typeface="Times New Roman" pitchFamily="18" charset="0"/>
              </a:rPr>
              <a:t> </a:t>
            </a:r>
            <a:r>
              <a:rPr lang="en-IN" sz="7200" dirty="0" smtClean="0">
                <a:latin typeface="Times New Roman" pitchFamily="18" charset="0"/>
                <a:cs typeface="Times New Roman" pitchFamily="18" charset="0"/>
              </a:rPr>
              <a:t>	</a:t>
            </a:r>
            <a:r>
              <a:rPr lang="en-US" sz="7200" dirty="0" smtClean="0">
                <a:latin typeface="Times New Roman" pitchFamily="18" charset="0"/>
                <a:cs typeface="Times New Roman" pitchFamily="18" charset="0"/>
              </a:rPr>
              <a:t>Add </a:t>
            </a:r>
            <a:r>
              <a:rPr lang="en-US" sz="7200" dirty="0">
                <a:latin typeface="Times New Roman" pitchFamily="18" charset="0"/>
                <a:cs typeface="Times New Roman" pitchFamily="18" charset="0"/>
              </a:rPr>
              <a:t>Image is a module that is considered with adding image along with the complete details of the person of whom we are taking image. In this we add Image by importing from the Internet and store them in our system and database. This module is mainly considered for adding details of the criminals like name, age, alias name, gender, location, state, Arrested Date, etc. At the time of the adding image we give some criminal id to that particular person, so that it can be easily added to the </a:t>
            </a:r>
            <a:r>
              <a:rPr lang="en-US" sz="7200">
                <a:latin typeface="Times New Roman" pitchFamily="18" charset="0"/>
                <a:cs typeface="Times New Roman" pitchFamily="18" charset="0"/>
              </a:rPr>
              <a:t>database </a:t>
            </a:r>
            <a:r>
              <a:rPr lang="en-US" sz="7200" smtClean="0">
                <a:latin typeface="Times New Roman" pitchFamily="18" charset="0"/>
                <a:cs typeface="Times New Roman" pitchFamily="18" charset="0"/>
              </a:rPr>
              <a:t>without </a:t>
            </a:r>
            <a:r>
              <a:rPr lang="en-US" sz="7200" dirty="0">
                <a:latin typeface="Times New Roman" pitchFamily="18" charset="0"/>
                <a:cs typeface="Times New Roman" pitchFamily="18" charset="0"/>
              </a:rPr>
              <a:t>any duplication of the data</a:t>
            </a:r>
            <a:r>
              <a:rPr lang="en-US" sz="7200" dirty="0" smtClean="0">
                <a:latin typeface="Times New Roman" pitchFamily="18" charset="0"/>
                <a:cs typeface="Times New Roman" pitchFamily="18" charset="0"/>
              </a:rPr>
              <a:t>.</a:t>
            </a:r>
            <a:r>
              <a:rPr lang="en-US" sz="7200" b="1" dirty="0">
                <a:latin typeface="Times New Roman" pitchFamily="18" charset="0"/>
                <a:cs typeface="Times New Roman" pitchFamily="18" charset="0"/>
              </a:rPr>
              <a:t> </a:t>
            </a:r>
            <a:endParaRPr lang="en-US" sz="7200" b="1" dirty="0" smtClean="0">
              <a:latin typeface="Times New Roman" pitchFamily="18" charset="0"/>
              <a:cs typeface="Times New Roman" pitchFamily="18" charset="0"/>
            </a:endParaRPr>
          </a:p>
          <a:p>
            <a:pPr marL="0" indent="0">
              <a:buNone/>
            </a:pPr>
            <a:endParaRPr lang="en-IN" sz="7200" dirty="0" smtClean="0">
              <a:latin typeface="Times New Roman" pitchFamily="18" charset="0"/>
              <a:cs typeface="Times New Roman" pitchFamily="18" charset="0"/>
            </a:endParaRPr>
          </a:p>
          <a:p>
            <a:r>
              <a:rPr lang="en-US" sz="7200" b="1" dirty="0" smtClean="0">
                <a:latin typeface="Times New Roman" pitchFamily="18" charset="0"/>
                <a:cs typeface="Times New Roman" pitchFamily="18" charset="0"/>
              </a:rPr>
              <a:t>CLIP </a:t>
            </a:r>
            <a:r>
              <a:rPr lang="en-US" sz="7200" b="1" dirty="0">
                <a:latin typeface="Times New Roman" pitchFamily="18" charset="0"/>
                <a:cs typeface="Times New Roman" pitchFamily="18" charset="0"/>
              </a:rPr>
              <a:t>IMAGE </a:t>
            </a:r>
            <a:endParaRPr lang="en-IN" sz="7200" dirty="0">
              <a:latin typeface="Times New Roman" pitchFamily="18" charset="0"/>
              <a:cs typeface="Times New Roman" pitchFamily="18" charset="0"/>
            </a:endParaRPr>
          </a:p>
          <a:p>
            <a:pPr marL="0" indent="0" algn="just">
              <a:lnSpc>
                <a:spcPct val="120000"/>
              </a:lnSpc>
              <a:buNone/>
            </a:pPr>
            <a:r>
              <a:rPr lang="en-US" sz="7200" b="1" dirty="0">
                <a:latin typeface="Times New Roman" pitchFamily="18" charset="0"/>
                <a:cs typeface="Times New Roman" pitchFamily="18" charset="0"/>
              </a:rPr>
              <a:t> </a:t>
            </a:r>
            <a:r>
              <a:rPr lang="en-IN" sz="7200" dirty="0" smtClean="0">
                <a:latin typeface="Times New Roman" pitchFamily="18" charset="0"/>
                <a:cs typeface="Times New Roman" pitchFamily="18" charset="0"/>
              </a:rPr>
              <a:t>	</a:t>
            </a:r>
            <a:r>
              <a:rPr lang="en-US" sz="7200" b="1" dirty="0" smtClean="0">
                <a:latin typeface="Times New Roman" pitchFamily="18" charset="0"/>
                <a:cs typeface="Times New Roman" pitchFamily="18" charset="0"/>
              </a:rPr>
              <a:t> </a:t>
            </a:r>
            <a:r>
              <a:rPr lang="en-US" sz="7200" dirty="0">
                <a:latin typeface="Times New Roman" pitchFamily="18" charset="0"/>
                <a:cs typeface="Times New Roman" pitchFamily="18" charset="0"/>
              </a:rPr>
              <a:t>This modules main function is to divide the images into different pieces such as hairs, forehead, eyes, nose and lips and store them in the database and also creates the files onto our system</a:t>
            </a:r>
            <a:r>
              <a:rPr lang="en-US" sz="7200" dirty="0" smtClean="0">
                <a:latin typeface="Times New Roman" pitchFamily="18" charset="0"/>
                <a:cs typeface="Times New Roman" pitchFamily="18" charset="0"/>
              </a:rPr>
              <a:t>.</a:t>
            </a:r>
            <a:r>
              <a:rPr lang="en-US" sz="7200" dirty="0">
                <a:latin typeface="Times New Roman" pitchFamily="18" charset="0"/>
                <a:cs typeface="Times New Roman" pitchFamily="18" charset="0"/>
              </a:rPr>
              <a:t> </a:t>
            </a:r>
            <a:endParaRPr lang="en-IN" sz="7200" dirty="0">
              <a:latin typeface="Times New Roman" pitchFamily="18" charset="0"/>
              <a:cs typeface="Times New Roman" pitchFamily="18" charset="0"/>
            </a:endParaRPr>
          </a:p>
          <a:p>
            <a:endParaRPr lang="en-IN" sz="7200" dirty="0">
              <a:latin typeface="Times New Roman" pitchFamily="18" charset="0"/>
              <a:cs typeface="Times New Roman" pitchFamily="18" charset="0"/>
            </a:endParaRPr>
          </a:p>
        </p:txBody>
      </p:sp>
    </p:spTree>
    <p:extLst>
      <p:ext uri="{BB962C8B-B14F-4D97-AF65-F5344CB8AC3E}">
        <p14:creationId xmlns:p14="http://schemas.microsoft.com/office/powerpoint/2010/main" val="3439160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algn="just"/>
            <a:r>
              <a:rPr lang="en-US" sz="2900" b="1" dirty="0" smtClean="0">
                <a:latin typeface="Times New Roman" pitchFamily="18" charset="0"/>
                <a:cs typeface="Times New Roman" pitchFamily="18" charset="0"/>
              </a:rPr>
              <a:t> CONSTRUCT IMAGE</a:t>
            </a:r>
            <a:endParaRPr lang="en-IN" sz="2900" dirty="0">
              <a:latin typeface="Times New Roman" pitchFamily="18" charset="0"/>
              <a:cs typeface="Times New Roman" pitchFamily="18" charset="0"/>
            </a:endParaRPr>
          </a:p>
          <a:p>
            <a:pPr marL="0" indent="0" algn="just">
              <a:buNone/>
            </a:pPr>
            <a:r>
              <a:rPr lang="en-US" sz="2900" b="1" dirty="0">
                <a:latin typeface="Times New Roman" pitchFamily="18" charset="0"/>
                <a:cs typeface="Times New Roman" pitchFamily="18" charset="0"/>
              </a:rPr>
              <a:t>	</a:t>
            </a:r>
            <a:r>
              <a:rPr lang="en-US" sz="2900" dirty="0" smtClean="0">
                <a:latin typeface="Times New Roman" pitchFamily="18" charset="0"/>
                <a:cs typeface="Times New Roman" pitchFamily="18" charset="0"/>
              </a:rPr>
              <a:t>Based on the eyewitnesses we are going to construct the images. The witness will give us instruction by looking onto the screen on which there will be the parts of the images like eyes, hairs etc.</a:t>
            </a:r>
            <a:endParaRPr lang="en-IN" sz="2900" dirty="0" smtClean="0">
              <a:latin typeface="Times New Roman" pitchFamily="18" charset="0"/>
              <a:cs typeface="Times New Roman" pitchFamily="18" charset="0"/>
            </a:endParaRPr>
          </a:p>
          <a:p>
            <a:pPr marL="0" indent="0" algn="just">
              <a:buNone/>
            </a:pPr>
            <a:r>
              <a:rPr lang="en-US" sz="2900" dirty="0" smtClean="0">
                <a:latin typeface="Times New Roman" pitchFamily="18" charset="0"/>
                <a:cs typeface="Times New Roman" pitchFamily="18" charset="0"/>
              </a:rPr>
              <a:t> </a:t>
            </a:r>
            <a:endParaRPr lang="en-IN" sz="2900" dirty="0" smtClean="0">
              <a:latin typeface="Times New Roman" pitchFamily="18" charset="0"/>
              <a:cs typeface="Times New Roman" pitchFamily="18" charset="0"/>
            </a:endParaRPr>
          </a:p>
          <a:p>
            <a:pPr algn="just"/>
            <a:r>
              <a:rPr lang="en-US" sz="2900" b="1" dirty="0" smtClean="0">
                <a:latin typeface="Times New Roman" pitchFamily="18" charset="0"/>
                <a:cs typeface="Times New Roman" pitchFamily="18" charset="0"/>
              </a:rPr>
              <a:t>IDENTIFICATION</a:t>
            </a:r>
            <a:endParaRPr lang="en-IN" sz="2900" dirty="0" smtClean="0">
              <a:latin typeface="Times New Roman" pitchFamily="18" charset="0"/>
              <a:cs typeface="Times New Roman" pitchFamily="18" charset="0"/>
            </a:endParaRPr>
          </a:p>
          <a:p>
            <a:pPr marL="0" indent="0" algn="just">
              <a:buNone/>
            </a:pPr>
            <a:r>
              <a:rPr lang="en-US" sz="2900" dirty="0" smtClean="0">
                <a:latin typeface="Times New Roman" pitchFamily="18" charset="0"/>
                <a:cs typeface="Times New Roman" pitchFamily="18" charset="0"/>
              </a:rPr>
              <a:t>	 This module contains the interface to take the image from above module and it compares or searches with the images already there in the database. If any image is matched then we identify him/her as the criminal else we add that new image again to the database.  </a:t>
            </a:r>
            <a:r>
              <a:rPr lang="en-US" sz="2900" b="1" dirty="0" smtClean="0">
                <a:latin typeface="Times New Roman" pitchFamily="18" charset="0"/>
                <a:cs typeface="Times New Roman" pitchFamily="18" charset="0"/>
              </a:rPr>
              <a:t>   </a:t>
            </a:r>
            <a:endParaRPr lang="en-IN" sz="2900" dirty="0" smtClean="0">
              <a:latin typeface="Times New Roman" pitchFamily="18" charset="0"/>
              <a:cs typeface="Times New Roman" pitchFamily="18" charset="0"/>
            </a:endParaRPr>
          </a:p>
          <a:p>
            <a:pPr marL="0" indent="0" algn="just">
              <a:buNone/>
            </a:pPr>
            <a:r>
              <a:rPr lang="en-US" sz="2900" b="1" dirty="0" smtClean="0">
                <a:latin typeface="Times New Roman" pitchFamily="18" charset="0"/>
                <a:cs typeface="Times New Roman" pitchFamily="18" charset="0"/>
              </a:rPr>
              <a:t> </a:t>
            </a:r>
            <a:endParaRPr lang="en-IN" sz="2900" dirty="0" smtClean="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 </a:t>
            </a:r>
            <a:endParaRPr lang="en-IN" dirty="0" smtClean="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 </a:t>
            </a:r>
            <a:endParaRPr lang="en-IN" dirty="0" smtClean="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768337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itchFamily="18" charset="0"/>
                <a:cs typeface="Times New Roman" pitchFamily="18" charset="0"/>
              </a:rPr>
              <a:t>5. REQUIREMENT SPECIFICATION</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lgn="just"/>
            <a:r>
              <a:rPr lang="en-IN" sz="2000" dirty="0" smtClean="0">
                <a:latin typeface="Times New Roman" pitchFamily="18" charset="0"/>
                <a:cs typeface="Times New Roman" pitchFamily="18" charset="0"/>
              </a:rPr>
              <a:t>Hardware Requirements:</a:t>
            </a:r>
          </a:p>
          <a:p>
            <a:pPr marL="0" indent="0" algn="just">
              <a:buNone/>
            </a:pPr>
            <a:r>
              <a:rPr lang="en-IN" sz="2000" dirty="0" smtClean="0">
                <a:latin typeface="Times New Roman" pitchFamily="18" charset="0"/>
                <a:cs typeface="Times New Roman" pitchFamily="18" charset="0"/>
              </a:rPr>
              <a:t>	System with standard configuration.</a:t>
            </a:r>
          </a:p>
          <a:p>
            <a:pPr lvl="0" algn="just"/>
            <a:r>
              <a:rPr lang="en-IN" sz="2000" dirty="0" smtClean="0">
                <a:latin typeface="Times New Roman" pitchFamily="18" charset="0"/>
                <a:cs typeface="Times New Roman" pitchFamily="18" charset="0"/>
              </a:rPr>
              <a:t>Software Requirements:</a:t>
            </a:r>
          </a:p>
          <a:p>
            <a:pPr marL="0" indent="0" algn="just">
              <a:buNone/>
            </a:pPr>
            <a:r>
              <a:rPr lang="en-IN" sz="2000" dirty="0" smtClean="0">
                <a:latin typeface="Times New Roman" pitchFamily="18" charset="0"/>
                <a:cs typeface="Times New Roman" pitchFamily="18" charset="0"/>
              </a:rPr>
              <a:t>	Operating System			: Windows </a:t>
            </a:r>
          </a:p>
          <a:p>
            <a:pPr marL="0" indent="0" algn="just">
              <a:buNone/>
            </a:pPr>
            <a:r>
              <a:rPr lang="en-IN" sz="2000" dirty="0" smtClean="0">
                <a:latin typeface="Times New Roman" pitchFamily="18" charset="0"/>
                <a:cs typeface="Times New Roman" pitchFamily="18" charset="0"/>
              </a:rPr>
              <a:t>	Database Server			: Oracle 9i</a:t>
            </a:r>
          </a:p>
          <a:p>
            <a:pPr marL="0" indent="0" algn="just">
              <a:buNone/>
            </a:pPr>
            <a:r>
              <a:rPr lang="en-IN" sz="2000" dirty="0" smtClean="0">
                <a:latin typeface="Times New Roman" pitchFamily="18" charset="0"/>
                <a:cs typeface="Times New Roman" pitchFamily="18" charset="0"/>
              </a:rPr>
              <a:t>	Programming Language		: Java</a:t>
            </a:r>
          </a:p>
          <a:p>
            <a:pPr marL="0" indent="0" algn="just">
              <a:buNone/>
            </a:pPr>
            <a:r>
              <a:rPr lang="en-IN" sz="2000" dirty="0" smtClean="0">
                <a:latin typeface="Times New Roman" pitchFamily="18" charset="0"/>
                <a:cs typeface="Times New Roman" pitchFamily="18" charset="0"/>
              </a:rPr>
              <a:t>	Frame Work			: Swing</a:t>
            </a:r>
          </a:p>
          <a:p>
            <a:pPr algn="just"/>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356730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592</Words>
  <Application>Microsoft Office PowerPoint</Application>
  <PresentationFormat>On-screen Show (4:3)</PresentationFormat>
  <Paragraphs>93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A PROJECT ON FACE IDENTIFICATION SYSTEM  By    Hardik P. Runwal                (Rollno 01)      (Seat No: 21942 )      Rajal A. Patil                        (Rollno 02)      (Seat No: 21928)     Samiksha S. Gaikwad           (Rollno 03)      (Seat No:21884)      UNDER THE GUIDANCE OF  Dr N D Karande </vt:lpstr>
      <vt:lpstr>  1. INTRODUCTION </vt:lpstr>
      <vt:lpstr>2. LITERATURE SURVEY</vt:lpstr>
      <vt:lpstr>PowerPoint Presentation</vt:lpstr>
      <vt:lpstr>3. OUTLINE OF PROPOSED WORK</vt:lpstr>
      <vt:lpstr>PowerPoint Presentation</vt:lpstr>
      <vt:lpstr>4. LIST OF MODULES</vt:lpstr>
      <vt:lpstr>PowerPoint Presentation</vt:lpstr>
      <vt:lpstr>5. REQUIREMENT SPECIFICATION</vt:lpstr>
      <vt:lpstr>6. EXPERIMENTAL RESULTS</vt:lpstr>
      <vt:lpstr>PowerPoint Presentation</vt:lpstr>
      <vt:lpstr>PowerPoint Presentation</vt:lpstr>
      <vt:lpstr>PowerPoint Presentation</vt:lpstr>
      <vt:lpstr>PowerPoint Presentation</vt:lpstr>
      <vt:lpstr>7. CONCLUSION</vt:lpstr>
      <vt:lpstr>8. REFERENCES</vt:lpstr>
      <vt:lpstr>THANKYOU</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REPORT ON FACE IDENTIFICATION SYSTEM  By    Hardik P. Runwal                (Rollno 01)      (Seat No: 21942 )      Rajal A. Patil                        (Rollno 02)      (Seat No: 21928)     Samiksha S. Gaikwad           (Rollno 03)      (Seat No:21884)      UNDER THE GUIDANCE OF  Dr N D Karande</dc:title>
  <dc:creator>Samiksha</dc:creator>
  <cp:lastModifiedBy>Samiksha</cp:lastModifiedBy>
  <cp:revision>11</cp:revision>
  <dcterms:created xsi:type="dcterms:W3CDTF">2018-04-10T15:24:58Z</dcterms:created>
  <dcterms:modified xsi:type="dcterms:W3CDTF">2018-04-16T00:46:26Z</dcterms:modified>
</cp:coreProperties>
</file>