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56" r:id="rId3"/>
    <p:sldId id="257" r:id="rId4"/>
    <p:sldId id="258" r:id="rId5"/>
    <p:sldId id="259" r:id="rId6"/>
    <p:sldId id="265" r:id="rId7"/>
    <p:sldId id="266" r:id="rId8"/>
    <p:sldId id="267" r:id="rId9"/>
    <p:sldId id="268" r:id="rId10"/>
    <p:sldId id="269" r:id="rId11"/>
    <p:sldId id="281" r:id="rId12"/>
    <p:sldId id="270" r:id="rId13"/>
    <p:sldId id="271" r:id="rId14"/>
    <p:sldId id="272" r:id="rId15"/>
    <p:sldId id="273" r:id="rId16"/>
    <p:sldId id="274" r:id="rId17"/>
    <p:sldId id="260" r:id="rId18"/>
    <p:sldId id="280" r:id="rId19"/>
    <p:sldId id="261" r:id="rId20"/>
    <p:sldId id="276" r:id="rId21"/>
    <p:sldId id="277" r:id="rId22"/>
    <p:sldId id="278" r:id="rId23"/>
    <p:sldId id="27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9AC51-B5D5-9C01-2928-2A31216EE2DF}" v="820" dt="2024-07-24T04:47:10.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12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i.org/10.1145/3394486.340338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yourbasic.org/algorithms/graph/"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rubensworks.net/raw/slides/2020/phd-public/"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9144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0040" y="-1133192"/>
            <a:ext cx="6858001" cy="9124385"/>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1072" y="0"/>
            <a:ext cx="4572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
            <a:ext cx="9137153"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84" y="4049"/>
            <a:ext cx="7662432"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A84B2A-6293-C518-6CA2-35DE1CDB9547}"/>
              </a:ext>
            </a:extLst>
          </p:cNvPr>
          <p:cNvSpPr>
            <a:spLocks noGrp="1"/>
          </p:cNvSpPr>
          <p:nvPr>
            <p:ph type="ctrTitle"/>
          </p:nvPr>
        </p:nvSpPr>
        <p:spPr>
          <a:xfrm>
            <a:off x="428506" y="-359729"/>
            <a:ext cx="7974595" cy="5665863"/>
          </a:xfrm>
        </p:spPr>
        <p:txBody>
          <a:bodyPr anchor="ctr">
            <a:normAutofit/>
          </a:bodyPr>
          <a:lstStyle/>
          <a:p>
            <a:r>
              <a:rPr lang="en-US" sz="4200" dirty="0">
                <a:solidFill>
                  <a:srgbClr val="FFFFFF"/>
                </a:solidFill>
                <a:ea typeface="+mj-lt"/>
                <a:cs typeface="+mj-lt"/>
              </a:rPr>
              <a:t>Paper presentation</a:t>
            </a:r>
            <a:br>
              <a:rPr lang="en-US" sz="4200" dirty="0">
                <a:solidFill>
                  <a:srgbClr val="FFFFFF"/>
                </a:solidFill>
                <a:ea typeface="+mj-lt"/>
                <a:cs typeface="+mj-lt"/>
              </a:rPr>
            </a:br>
            <a:br>
              <a:rPr lang="en-US" sz="4200" b="1" dirty="0">
                <a:ea typeface="+mj-lt"/>
                <a:cs typeface="+mj-lt"/>
              </a:rPr>
            </a:br>
            <a:r>
              <a:rPr lang="en-US" sz="4200" b="1" dirty="0">
                <a:solidFill>
                  <a:srgbClr val="FFFFFF"/>
                </a:solidFill>
                <a:ea typeface="+mj-lt"/>
                <a:cs typeface="+mj-lt"/>
              </a:rPr>
              <a:t>ETA Prediction with Graph Neural Networks in Google Maps</a:t>
            </a:r>
            <a:br>
              <a:rPr lang="en-US" sz="4200" b="1" dirty="0">
                <a:solidFill>
                  <a:srgbClr val="FFFFFF"/>
                </a:solidFill>
                <a:ea typeface="+mj-lt"/>
                <a:cs typeface="+mj-lt"/>
              </a:rPr>
            </a:br>
            <a:r>
              <a:rPr lang="en-IN" sz="1600" i="1" dirty="0">
                <a:solidFill>
                  <a:schemeClr val="bg1"/>
                </a:solidFill>
              </a:rPr>
              <a:t>Austin Derrow-Pinion1 , Jennifer She1 , David Wong2∗ , Oliver Lange3 , Todd Hester4∗ , Luis Perez5∗ , Marc Nunkesser3 , </a:t>
            </a:r>
            <a:r>
              <a:rPr lang="en-IN" sz="1600" i="1" dirty="0" err="1">
                <a:solidFill>
                  <a:schemeClr val="bg1"/>
                </a:solidFill>
              </a:rPr>
              <a:t>Seongjae</a:t>
            </a:r>
            <a:r>
              <a:rPr lang="en-IN" sz="1600" i="1" dirty="0">
                <a:solidFill>
                  <a:schemeClr val="bg1"/>
                </a:solidFill>
              </a:rPr>
              <a:t> Lee3 , </a:t>
            </a:r>
            <a:r>
              <a:rPr lang="en-IN" sz="1600" i="1" dirty="0" err="1">
                <a:solidFill>
                  <a:schemeClr val="bg1"/>
                </a:solidFill>
              </a:rPr>
              <a:t>Xueying</a:t>
            </a:r>
            <a:r>
              <a:rPr lang="en-IN" sz="1600" i="1" dirty="0">
                <a:solidFill>
                  <a:schemeClr val="bg1"/>
                </a:solidFill>
              </a:rPr>
              <a:t> Guo3 , Brett Wiltshire1 , Peter W. Battaglia1 , Vishal Gupta1 , Ang Li1 , </a:t>
            </a:r>
            <a:r>
              <a:rPr lang="en-IN" sz="1600" i="1" dirty="0" err="1">
                <a:solidFill>
                  <a:schemeClr val="bg1"/>
                </a:solidFill>
              </a:rPr>
              <a:t>Zhongwen</a:t>
            </a:r>
            <a:r>
              <a:rPr lang="en-IN" sz="1600" i="1" dirty="0">
                <a:solidFill>
                  <a:schemeClr val="bg1"/>
                </a:solidFill>
              </a:rPr>
              <a:t> Xu6∗ , Alvaro Sanchez-Gonzalez1 , </a:t>
            </a:r>
            <a:r>
              <a:rPr lang="en-IN" sz="1600" i="1" dirty="0" err="1">
                <a:solidFill>
                  <a:schemeClr val="bg1"/>
                </a:solidFill>
              </a:rPr>
              <a:t>Yujia</a:t>
            </a:r>
            <a:r>
              <a:rPr lang="en-IN" sz="1600" i="1" dirty="0">
                <a:solidFill>
                  <a:schemeClr val="bg1"/>
                </a:solidFill>
              </a:rPr>
              <a:t> Li1 and Petar Veličković1</a:t>
            </a:r>
            <a:endParaRPr lang="en-US" sz="4200" b="1" i="1" dirty="0">
              <a:solidFill>
                <a:schemeClr val="bg1"/>
              </a:solidFill>
              <a:ea typeface="+mj-lt"/>
              <a:cs typeface="+mj-lt"/>
            </a:endParaRPr>
          </a:p>
        </p:txBody>
      </p:sp>
      <p:sp>
        <p:nvSpPr>
          <p:cNvPr id="3" name="Subtitle 2">
            <a:extLst>
              <a:ext uri="{FF2B5EF4-FFF2-40B4-BE49-F238E27FC236}">
                <a16:creationId xmlns:a16="http://schemas.microsoft.com/office/drawing/2014/main" id="{63568AC1-587F-FAA9-D764-35C37E3B868B}"/>
              </a:ext>
            </a:extLst>
          </p:cNvPr>
          <p:cNvSpPr>
            <a:spLocks noGrp="1"/>
          </p:cNvSpPr>
          <p:nvPr>
            <p:ph type="subTitle" idx="1"/>
          </p:nvPr>
        </p:nvSpPr>
        <p:spPr>
          <a:xfrm>
            <a:off x="1005200" y="4872471"/>
            <a:ext cx="6808971" cy="860620"/>
          </a:xfrm>
        </p:spPr>
        <p:txBody>
          <a:bodyPr anchor="ctr">
            <a:normAutofit/>
          </a:bodyPr>
          <a:lstStyle/>
          <a:p>
            <a:pPr>
              <a:lnSpc>
                <a:spcPct val="90000"/>
              </a:lnSpc>
            </a:pPr>
            <a:r>
              <a:rPr lang="en-US" sz="2500" i="1" dirty="0">
                <a:solidFill>
                  <a:srgbClr val="FFFFFF"/>
                </a:solidFill>
                <a:ea typeface="Calibri"/>
                <a:cs typeface="Calibri"/>
              </a:rPr>
              <a:t>Samiksha </a:t>
            </a:r>
            <a:r>
              <a:rPr lang="en-US" sz="2500" i="1" err="1">
                <a:solidFill>
                  <a:srgbClr val="FFFFFF"/>
                </a:solidFill>
                <a:ea typeface="Calibri"/>
                <a:cs typeface="Calibri"/>
              </a:rPr>
              <a:t>Karnaghatla</a:t>
            </a:r>
            <a:endParaRPr lang="en-US" sz="2500" i="1">
              <a:solidFill>
                <a:srgbClr val="FFFFFF"/>
              </a:solidFill>
              <a:ea typeface="Calibri"/>
              <a:cs typeface="Calibri"/>
            </a:endParaRPr>
          </a:p>
          <a:p>
            <a:pPr>
              <a:lnSpc>
                <a:spcPct val="90000"/>
              </a:lnSpc>
            </a:pPr>
            <a:r>
              <a:rPr lang="en-US" sz="2500" i="1" dirty="0">
                <a:solidFill>
                  <a:srgbClr val="FFFFFF"/>
                </a:solidFill>
                <a:ea typeface="+mn-lt"/>
                <a:cs typeface="+mn-lt"/>
              </a:rPr>
              <a:t>700754091</a:t>
            </a:r>
          </a:p>
        </p:txBody>
      </p:sp>
    </p:spTree>
    <p:extLst>
      <p:ext uri="{BB962C8B-B14F-4D97-AF65-F5344CB8AC3E}">
        <p14:creationId xmlns:p14="http://schemas.microsoft.com/office/powerpoint/2010/main" val="1819107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D27F8-46D5-54B3-6067-3DDC91A63240}"/>
              </a:ext>
            </a:extLst>
          </p:cNvPr>
          <p:cNvSpPr>
            <a:spLocks noGrp="1"/>
          </p:cNvSpPr>
          <p:nvPr>
            <p:ph type="title"/>
          </p:nvPr>
        </p:nvSpPr>
        <p:spPr>
          <a:xfrm>
            <a:off x="429369" y="238539"/>
            <a:ext cx="8263890" cy="1434415"/>
          </a:xfrm>
        </p:spPr>
        <p:txBody>
          <a:bodyPr anchor="b">
            <a:normAutofit/>
          </a:bodyPr>
          <a:lstStyle/>
          <a:p>
            <a:r>
              <a:rPr lang="en-US" sz="4700">
                <a:ea typeface="Calibri"/>
                <a:cs typeface="Calibri"/>
              </a:rPr>
              <a:t>Graphical representation of data</a:t>
            </a:r>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E4ADF6-F18C-48BF-1DBA-A4FCA89C95BE}"/>
              </a:ext>
            </a:extLst>
          </p:cNvPr>
          <p:cNvSpPr>
            <a:spLocks noGrp="1"/>
          </p:cNvSpPr>
          <p:nvPr>
            <p:ph idx="1"/>
          </p:nvPr>
        </p:nvSpPr>
        <p:spPr>
          <a:xfrm>
            <a:off x="429369" y="2091910"/>
            <a:ext cx="5138136" cy="4675226"/>
          </a:xfrm>
        </p:spPr>
        <p:txBody>
          <a:bodyPr vert="horz" lIns="91440" tIns="45720" rIns="91440" bIns="45720" rtlCol="0" anchor="t">
            <a:normAutofit/>
          </a:bodyPr>
          <a:lstStyle/>
          <a:p>
            <a:pPr algn="just">
              <a:lnSpc>
                <a:spcPct val="90000"/>
              </a:lnSpc>
            </a:pPr>
            <a:r>
              <a:rPr lang="en-US" sz="1200" b="1" dirty="0">
                <a:ea typeface="+mn-lt"/>
                <a:cs typeface="+mn-lt"/>
              </a:rPr>
              <a:t>Nodes as Road Segments</a:t>
            </a:r>
            <a:r>
              <a:rPr lang="en-US" sz="1200" dirty="0">
                <a:ea typeface="+mn-lt"/>
                <a:cs typeface="+mn-lt"/>
              </a:rPr>
              <a:t>: In the graph representation, nodes are used to represent individual road segments. Each node captures specific attributes of the road segment, such as its length, traffic speed, and type of road (e.g., highway, arterial road).</a:t>
            </a:r>
            <a:endParaRPr lang="en-US" sz="1200" dirty="0">
              <a:ea typeface="Calibri"/>
              <a:cs typeface="Calibri"/>
            </a:endParaRPr>
          </a:p>
          <a:p>
            <a:pPr algn="just">
              <a:lnSpc>
                <a:spcPct val="90000"/>
              </a:lnSpc>
            </a:pPr>
            <a:r>
              <a:rPr lang="en-US" sz="1200" b="1" dirty="0">
                <a:ea typeface="+mn-lt"/>
                <a:cs typeface="+mn-lt"/>
              </a:rPr>
              <a:t>Edges as Connections</a:t>
            </a:r>
            <a:r>
              <a:rPr lang="en-US" sz="1200" dirty="0">
                <a:ea typeface="+mn-lt"/>
                <a:cs typeface="+mn-lt"/>
              </a:rPr>
              <a:t>: Edges in the graph represent the connections between these road segments, such as intersections, ramps, or continuations of the same road. Edges contain information about the nature of the connection, including turn restrictions and traffic signal timings.</a:t>
            </a:r>
            <a:endParaRPr lang="en-US" sz="1200" dirty="0">
              <a:ea typeface="Calibri"/>
              <a:cs typeface="Calibri"/>
            </a:endParaRPr>
          </a:p>
          <a:p>
            <a:pPr algn="just">
              <a:lnSpc>
                <a:spcPct val="90000"/>
              </a:lnSpc>
            </a:pPr>
            <a:r>
              <a:rPr lang="en-US" sz="1200" b="1" dirty="0">
                <a:ea typeface="+mn-lt"/>
                <a:cs typeface="+mn-lt"/>
              </a:rPr>
              <a:t>Node Features</a:t>
            </a:r>
            <a:r>
              <a:rPr lang="en-US" sz="1200" dirty="0">
                <a:ea typeface="+mn-lt"/>
                <a:cs typeface="+mn-lt"/>
              </a:rPr>
              <a:t>: Each node includes features that describe the road segment, such as real-time travel speeds, historical travel times, segment length, and priority (e.g., whether it is a main road or a minor street). These features are crucial for accurately modeling the current and future traffic conditions.</a:t>
            </a:r>
            <a:endParaRPr lang="en-US" sz="1200" dirty="0">
              <a:ea typeface="Calibri"/>
              <a:cs typeface="Calibri"/>
            </a:endParaRPr>
          </a:p>
          <a:p>
            <a:pPr algn="just">
              <a:lnSpc>
                <a:spcPct val="90000"/>
              </a:lnSpc>
            </a:pPr>
            <a:r>
              <a:rPr lang="en-US" sz="1200" b="1" dirty="0">
                <a:ea typeface="+mn-lt"/>
                <a:cs typeface="+mn-lt"/>
              </a:rPr>
              <a:t>Edge Features</a:t>
            </a:r>
            <a:r>
              <a:rPr lang="en-US" sz="1200" dirty="0">
                <a:ea typeface="+mn-lt"/>
                <a:cs typeface="+mn-lt"/>
              </a:rPr>
              <a:t>: Edges have features that provide additional context about the connections between road segments. This includes information like the type of intersection, turn speeds, distances between connected segments, and traffic signal data. These features help in understanding how the movement between road segments affects overall travel time.</a:t>
            </a:r>
            <a:endParaRPr lang="en-US" sz="1200" dirty="0">
              <a:ea typeface="Calibri"/>
              <a:cs typeface="Calibri"/>
            </a:endParaRPr>
          </a:p>
          <a:p>
            <a:pPr algn="just">
              <a:lnSpc>
                <a:spcPct val="90000"/>
              </a:lnSpc>
            </a:pPr>
            <a:r>
              <a:rPr lang="en-US" sz="1200" b="1" dirty="0">
                <a:ea typeface="+mn-lt"/>
                <a:cs typeface="+mn-lt"/>
              </a:rPr>
              <a:t>Global Graph Features</a:t>
            </a:r>
            <a:r>
              <a:rPr lang="en-US" sz="1200" dirty="0">
                <a:ea typeface="+mn-lt"/>
                <a:cs typeface="+mn-lt"/>
              </a:rPr>
              <a:t>: In addition to node and edge features, global features provide overall context about the traffic network. These may include weather conditions, time of day, and events that could impact traffic flow. Incorporating global features ensures that the model accounts for broader factors influencing travel times.</a:t>
            </a:r>
            <a:endParaRPr lang="en-US" sz="1200" dirty="0">
              <a:ea typeface="Calibri"/>
              <a:cs typeface="Calibri"/>
            </a:endParaRPr>
          </a:p>
          <a:p>
            <a:pPr algn="just">
              <a:lnSpc>
                <a:spcPct val="90000"/>
              </a:lnSpc>
            </a:pPr>
            <a:endParaRPr lang="en-US" sz="1200" dirty="0">
              <a:ea typeface="Calibri"/>
              <a:cs typeface="Calibri"/>
            </a:endParaRPr>
          </a:p>
        </p:txBody>
      </p:sp>
      <p:pic>
        <p:nvPicPr>
          <p:cNvPr id="5" name="Picture 4" descr="Multiple interweaving highways with cars driving in different directions">
            <a:extLst>
              <a:ext uri="{FF2B5EF4-FFF2-40B4-BE49-F238E27FC236}">
                <a16:creationId xmlns:a16="http://schemas.microsoft.com/office/drawing/2014/main" id="{02D47478-0DDC-D00C-E4F9-9B7D2142F0E2}"/>
              </a:ext>
            </a:extLst>
          </p:cNvPr>
          <p:cNvPicPr>
            <a:picLocks noChangeAspect="1"/>
          </p:cNvPicPr>
          <p:nvPr/>
        </p:nvPicPr>
        <p:blipFill>
          <a:blip r:embed="rId2"/>
          <a:srcRect l="28581" r="26143" b="1"/>
          <a:stretch/>
        </p:blipFill>
        <p:spPr>
          <a:xfrm>
            <a:off x="5756743" y="2093976"/>
            <a:ext cx="2955798" cy="4096512"/>
          </a:xfrm>
          <a:prstGeom prst="rect">
            <a:avLst/>
          </a:prstGeom>
        </p:spPr>
      </p:pic>
    </p:spTree>
    <p:extLst>
      <p:ext uri="{BB962C8B-B14F-4D97-AF65-F5344CB8AC3E}">
        <p14:creationId xmlns:p14="http://schemas.microsoft.com/office/powerpoint/2010/main" val="121154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6D04-F373-F0DB-3ADA-529E43B6A9E8}"/>
              </a:ext>
            </a:extLst>
          </p:cNvPr>
          <p:cNvSpPr>
            <a:spLocks noGrp="1"/>
          </p:cNvSpPr>
          <p:nvPr>
            <p:ph type="title"/>
          </p:nvPr>
        </p:nvSpPr>
        <p:spPr>
          <a:xfrm>
            <a:off x="899984" y="4784853"/>
            <a:ext cx="8229600" cy="453082"/>
          </a:xfrm>
        </p:spPr>
        <p:txBody>
          <a:bodyPr vert="horz" lIns="91440" tIns="45720" rIns="91440" bIns="45720" rtlCol="0" anchor="ctr">
            <a:noAutofit/>
          </a:bodyPr>
          <a:lstStyle/>
          <a:p>
            <a:r>
              <a:rPr lang="en-US" sz="2800" dirty="0">
                <a:ea typeface="Calibri"/>
                <a:cs typeface="Calibri"/>
              </a:rPr>
              <a:t>Segment (left side), </a:t>
            </a:r>
            <a:r>
              <a:rPr lang="en-US" sz="2800" dirty="0" err="1">
                <a:ea typeface="Calibri"/>
                <a:cs typeface="Calibri"/>
              </a:rPr>
              <a:t>Supersegment</a:t>
            </a:r>
            <a:r>
              <a:rPr lang="en-US" sz="2800" dirty="0">
                <a:ea typeface="Calibri"/>
                <a:cs typeface="Calibri"/>
              </a:rPr>
              <a:t> (right side)</a:t>
            </a:r>
          </a:p>
        </p:txBody>
      </p:sp>
      <p:pic>
        <p:nvPicPr>
          <p:cNvPr id="4" name="Content Placeholder 3">
            <a:extLst>
              <a:ext uri="{FF2B5EF4-FFF2-40B4-BE49-F238E27FC236}">
                <a16:creationId xmlns:a16="http://schemas.microsoft.com/office/drawing/2014/main" id="{278C34F1-77AB-23B9-93CC-9ED187415902}"/>
              </a:ext>
            </a:extLst>
          </p:cNvPr>
          <p:cNvPicPr>
            <a:picLocks noGrp="1" noChangeAspect="1"/>
          </p:cNvPicPr>
          <p:nvPr>
            <p:ph idx="1"/>
          </p:nvPr>
        </p:nvPicPr>
        <p:blipFill>
          <a:blip r:embed="rId2"/>
          <a:stretch>
            <a:fillRect/>
          </a:stretch>
        </p:blipFill>
        <p:spPr>
          <a:xfrm>
            <a:off x="0" y="2541065"/>
            <a:ext cx="9133703" cy="2108772"/>
          </a:xfrm>
        </p:spPr>
      </p:pic>
    </p:spTree>
    <p:extLst>
      <p:ext uri="{BB962C8B-B14F-4D97-AF65-F5344CB8AC3E}">
        <p14:creationId xmlns:p14="http://schemas.microsoft.com/office/powerpoint/2010/main" val="398678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 network formed by white dots">
            <a:extLst>
              <a:ext uri="{FF2B5EF4-FFF2-40B4-BE49-F238E27FC236}">
                <a16:creationId xmlns:a16="http://schemas.microsoft.com/office/drawing/2014/main" id="{040BFA18-CF31-945D-F630-F0FFCAE47625}"/>
              </a:ext>
            </a:extLst>
          </p:cNvPr>
          <p:cNvPicPr>
            <a:picLocks noChangeAspect="1"/>
          </p:cNvPicPr>
          <p:nvPr/>
        </p:nvPicPr>
        <p:blipFill>
          <a:blip r:embed="rId2"/>
          <a:srcRect l="9091" t="11452"/>
          <a:stretch/>
        </p:blipFill>
        <p:spPr>
          <a:xfrm>
            <a:off x="20" y="10"/>
            <a:ext cx="9143979" cy="6857990"/>
          </a:xfrm>
          <a:prstGeom prst="rect">
            <a:avLst/>
          </a:prstGeom>
        </p:spPr>
      </p:pic>
      <p:sp>
        <p:nvSpPr>
          <p:cNvPr id="64" name="Rectangle 6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5" y="-511"/>
            <a:ext cx="4592270" cy="9144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9195EB-502D-15F6-804F-C8AD3F5B8CE2}"/>
              </a:ext>
            </a:extLst>
          </p:cNvPr>
          <p:cNvSpPr>
            <a:spLocks noGrp="1"/>
          </p:cNvSpPr>
          <p:nvPr>
            <p:ph type="title"/>
          </p:nvPr>
        </p:nvSpPr>
        <p:spPr>
          <a:xfrm>
            <a:off x="303414" y="3091928"/>
            <a:ext cx="6808922" cy="2387600"/>
          </a:xfrm>
        </p:spPr>
        <p:txBody>
          <a:bodyPr vert="horz" lIns="91440" tIns="45720" rIns="91440" bIns="45720" rtlCol="0" anchor="b">
            <a:normAutofit/>
          </a:bodyPr>
          <a:lstStyle/>
          <a:p>
            <a:pPr algn="l" defTabSz="914400">
              <a:lnSpc>
                <a:spcPct val="90000"/>
              </a:lnSpc>
            </a:pPr>
            <a:r>
              <a:rPr lang="en-US" sz="5700" dirty="0">
                <a:solidFill>
                  <a:schemeClr val="bg1"/>
                </a:solidFill>
              </a:rPr>
              <a:t> Model architecture</a:t>
            </a:r>
          </a:p>
        </p:txBody>
      </p:sp>
      <p:sp>
        <p:nvSpPr>
          <p:cNvPr id="65" name="Rectangle: Rounded Corners 6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48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4C94AC8D-0129-43D7-1631-3731C7FC309C}"/>
              </a:ext>
            </a:extLst>
          </p:cNvPr>
          <p:cNvPicPr>
            <a:picLocks noChangeAspect="1"/>
          </p:cNvPicPr>
          <p:nvPr/>
        </p:nvPicPr>
        <p:blipFill>
          <a:blip r:embed="rId2"/>
          <a:srcRect l="52962" r="10637" b="3"/>
          <a:stretch/>
        </p:blipFill>
        <p:spPr>
          <a:xfrm>
            <a:off x="20" y="-2"/>
            <a:ext cx="3172060"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9CF01-D2FE-5292-5247-3D6127BF67DA}"/>
              </a:ext>
            </a:extLst>
          </p:cNvPr>
          <p:cNvSpPr>
            <a:spLocks noGrp="1"/>
          </p:cNvSpPr>
          <p:nvPr>
            <p:ph type="title"/>
          </p:nvPr>
        </p:nvSpPr>
        <p:spPr>
          <a:xfrm>
            <a:off x="4555595" y="4090"/>
            <a:ext cx="4098726" cy="1559301"/>
          </a:xfrm>
        </p:spPr>
        <p:txBody>
          <a:bodyPr>
            <a:normAutofit/>
          </a:bodyPr>
          <a:lstStyle/>
          <a:p>
            <a:r>
              <a:rPr lang="en-US" sz="3500">
                <a:ea typeface="Calibri"/>
                <a:cs typeface="Calibri"/>
              </a:rPr>
              <a:t>Model Architecture</a:t>
            </a:r>
            <a:endParaRPr lang="en-US" sz="3500"/>
          </a:p>
        </p:txBody>
      </p:sp>
      <p:sp>
        <p:nvSpPr>
          <p:cNvPr id="3" name="Content Placeholder 2">
            <a:extLst>
              <a:ext uri="{FF2B5EF4-FFF2-40B4-BE49-F238E27FC236}">
                <a16:creationId xmlns:a16="http://schemas.microsoft.com/office/drawing/2014/main" id="{0FC8F243-025E-DF00-6111-CE008397AFD0}"/>
              </a:ext>
            </a:extLst>
          </p:cNvPr>
          <p:cNvSpPr>
            <a:spLocks noGrp="1"/>
          </p:cNvSpPr>
          <p:nvPr>
            <p:ph idx="1"/>
          </p:nvPr>
        </p:nvSpPr>
        <p:spPr>
          <a:xfrm>
            <a:off x="3350812" y="1806146"/>
            <a:ext cx="5789017" cy="5041472"/>
          </a:xfrm>
        </p:spPr>
        <p:txBody>
          <a:bodyPr vert="horz" lIns="91440" tIns="45720" rIns="91440" bIns="45720" rtlCol="0" anchor="ctr">
            <a:noAutofit/>
          </a:bodyPr>
          <a:lstStyle/>
          <a:p>
            <a:pPr algn="just">
              <a:lnSpc>
                <a:spcPct val="90000"/>
              </a:lnSpc>
            </a:pPr>
            <a:r>
              <a:rPr lang="en-US" sz="1400" b="1">
                <a:ea typeface="+mn-lt"/>
                <a:cs typeface="+mn-lt"/>
              </a:rPr>
              <a:t>Graph Neural Network (GNN) Framework</a:t>
            </a:r>
            <a:r>
              <a:rPr lang="en-US" sz="1400">
                <a:ea typeface="+mn-lt"/>
                <a:cs typeface="+mn-lt"/>
              </a:rPr>
              <a:t>: The model utilizes the GNN framework, which is adept at handling graph-structured data like road networks. This framework includes message passing, where nodes aggregate information from their neighbors to update their representations iteratively.</a:t>
            </a:r>
            <a:endParaRPr lang="en-US" sz="1400">
              <a:ea typeface="Calibri"/>
              <a:cs typeface="Calibri"/>
            </a:endParaRPr>
          </a:p>
          <a:p>
            <a:pPr algn="just">
              <a:lnSpc>
                <a:spcPct val="90000"/>
              </a:lnSpc>
            </a:pPr>
            <a:r>
              <a:rPr lang="en-US" sz="1400" b="1">
                <a:ea typeface="+mn-lt"/>
                <a:cs typeface="+mn-lt"/>
              </a:rPr>
              <a:t>Encode-Process-Decode Paradigm</a:t>
            </a:r>
            <a:r>
              <a:rPr lang="en-US" sz="1400">
                <a:ea typeface="+mn-lt"/>
                <a:cs typeface="+mn-lt"/>
              </a:rPr>
              <a:t>: The architecture follows an encode-process-decode paradigm. In the encoding phase, raw input features of nodes, edges, and the entire graph are transformed into latent representations. During the processing phase, multiple GN blocks iteratively refine these representations. Finally, in the decoding phase, the refined representations are transformed into travel time predictions.</a:t>
            </a:r>
            <a:endParaRPr lang="en-US" sz="1400" dirty="0">
              <a:ea typeface="+mn-lt"/>
              <a:cs typeface="+mn-lt"/>
            </a:endParaRPr>
          </a:p>
          <a:p>
            <a:pPr algn="just">
              <a:lnSpc>
                <a:spcPct val="90000"/>
              </a:lnSpc>
            </a:pPr>
            <a:r>
              <a:rPr lang="en-US" sz="1400" b="1">
                <a:ea typeface="+mn-lt"/>
                <a:cs typeface="+mn-lt"/>
              </a:rPr>
              <a:t>Graph Network (GN) Blocks</a:t>
            </a:r>
            <a:r>
              <a:rPr lang="en-US" sz="1400">
                <a:ea typeface="+mn-lt"/>
                <a:cs typeface="+mn-lt"/>
              </a:rPr>
              <a:t>: The processor consists of multiple layers of GN blocks. Each block has update and aggregation functions for nodes, edges, and global features. These blocks perform message passing to update the node and edge representations by aggregating information from their neighbors.</a:t>
            </a:r>
            <a:endParaRPr lang="en-US" sz="1400" dirty="0">
              <a:ea typeface="+mn-lt"/>
              <a:cs typeface="+mn-lt"/>
            </a:endParaRPr>
          </a:p>
          <a:p>
            <a:pPr algn="just">
              <a:lnSpc>
                <a:spcPct val="90000"/>
              </a:lnSpc>
            </a:pPr>
            <a:r>
              <a:rPr lang="en-US" sz="1400" b="1">
                <a:ea typeface="+mn-lt"/>
                <a:cs typeface="+mn-lt"/>
              </a:rPr>
              <a:t>Meta-Gradients and Semi-Supervised Training</a:t>
            </a:r>
            <a:r>
              <a:rPr lang="en-US" sz="1400">
                <a:ea typeface="+mn-lt"/>
                <a:cs typeface="+mn-lt"/>
              </a:rPr>
              <a:t>: The model incorporates Meta-Gradients, which dynamically adjust learning rates during training, enhancing stability and performance. Semi-supervised training techniques are used to leverage both labeled and unlabeled data, improving model robustness.</a:t>
            </a:r>
            <a:endParaRPr lang="en-US" sz="1400" dirty="0">
              <a:ea typeface="+mn-lt"/>
              <a:cs typeface="+mn-lt"/>
            </a:endParaRPr>
          </a:p>
          <a:p>
            <a:pPr algn="just">
              <a:lnSpc>
                <a:spcPct val="90000"/>
              </a:lnSpc>
            </a:pPr>
            <a:r>
              <a:rPr lang="en-US" sz="1400" b="1">
                <a:ea typeface="+mn-lt"/>
                <a:cs typeface="+mn-lt"/>
              </a:rPr>
              <a:t>Prediction Horizons</a:t>
            </a:r>
            <a:r>
              <a:rPr lang="en-US" sz="1400">
                <a:ea typeface="+mn-lt"/>
                <a:cs typeface="+mn-lt"/>
              </a:rPr>
              <a:t>: The model predicts travel times for multiple future horizons, enabling it to account for how traffic conditions evolve over time. This multi-horizon prediction is crucial for providing accurate ETAs by considering both immediate and future traffic scenarios.</a:t>
            </a:r>
            <a:endParaRPr lang="en-US" sz="1400" dirty="0">
              <a:ea typeface="+mn-lt"/>
              <a:cs typeface="+mn-lt"/>
            </a:endParaRPr>
          </a:p>
          <a:p>
            <a:pPr algn="just">
              <a:lnSpc>
                <a:spcPct val="90000"/>
              </a:lnSpc>
            </a:pPr>
            <a:endParaRPr lang="en-US" sz="1400" dirty="0">
              <a:ea typeface="Calibri"/>
              <a:cs typeface="Calibri"/>
            </a:endParaRPr>
          </a:p>
        </p:txBody>
      </p:sp>
    </p:spTree>
    <p:extLst>
      <p:ext uri="{BB962C8B-B14F-4D97-AF65-F5344CB8AC3E}">
        <p14:creationId xmlns:p14="http://schemas.microsoft.com/office/powerpoint/2010/main" val="56877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D9F1-FF3C-71E0-0D23-37764576D96C}"/>
              </a:ext>
            </a:extLst>
          </p:cNvPr>
          <p:cNvSpPr>
            <a:spLocks noGrp="1"/>
          </p:cNvSpPr>
          <p:nvPr>
            <p:ph type="title"/>
          </p:nvPr>
        </p:nvSpPr>
        <p:spPr>
          <a:xfrm>
            <a:off x="850996" y="471237"/>
            <a:ext cx="5605629" cy="994172"/>
          </a:xfrm>
        </p:spPr>
        <p:txBody>
          <a:bodyPr>
            <a:normAutofit/>
          </a:bodyPr>
          <a:lstStyle/>
          <a:p>
            <a:pPr>
              <a:lnSpc>
                <a:spcPct val="90000"/>
              </a:lnSpc>
            </a:pPr>
            <a:r>
              <a:rPr lang="en-US" sz="3000" b="1">
                <a:ea typeface="+mj-lt"/>
                <a:cs typeface="+mj-lt"/>
              </a:rPr>
              <a:t>Encode-Process-Decode Paradigm</a:t>
            </a:r>
            <a:endParaRPr lang="en-US" sz="3000">
              <a:ea typeface="Calibri"/>
              <a:cs typeface="Calibri"/>
            </a:endParaRPr>
          </a:p>
        </p:txBody>
      </p:sp>
      <p:sp>
        <p:nvSpPr>
          <p:cNvPr id="3" name="Content Placeholder 2">
            <a:extLst>
              <a:ext uri="{FF2B5EF4-FFF2-40B4-BE49-F238E27FC236}">
                <a16:creationId xmlns:a16="http://schemas.microsoft.com/office/drawing/2014/main" id="{D25DE2A8-7AD6-929B-76E1-5EF2B3DD5F95}"/>
              </a:ext>
            </a:extLst>
          </p:cNvPr>
          <p:cNvSpPr>
            <a:spLocks noGrp="1"/>
          </p:cNvSpPr>
          <p:nvPr>
            <p:ph idx="1"/>
          </p:nvPr>
        </p:nvSpPr>
        <p:spPr>
          <a:xfrm>
            <a:off x="182997" y="1713079"/>
            <a:ext cx="5939382" cy="4951820"/>
          </a:xfrm>
        </p:spPr>
        <p:txBody>
          <a:bodyPr vert="horz" lIns="91440" tIns="45720" rIns="91440" bIns="45720" rtlCol="0" anchor="ctr">
            <a:normAutofit/>
          </a:bodyPr>
          <a:lstStyle/>
          <a:p>
            <a:pPr marL="0" indent="0" algn="just">
              <a:lnSpc>
                <a:spcPct val="90000"/>
              </a:lnSpc>
              <a:buNone/>
            </a:pPr>
            <a:r>
              <a:rPr lang="en-US" sz="1800" b="1" dirty="0"/>
              <a:t>Encode</a:t>
            </a:r>
            <a:r>
              <a:rPr lang="en-US" sz="1400" dirty="0"/>
              <a:t> :</a:t>
            </a:r>
            <a:endParaRPr lang="en-US" sz="1400" dirty="0">
              <a:ea typeface="Calibri"/>
              <a:cs typeface="Calibri"/>
            </a:endParaRPr>
          </a:p>
          <a:p>
            <a:pPr algn="just">
              <a:lnSpc>
                <a:spcPct val="90000"/>
              </a:lnSpc>
            </a:pPr>
            <a:r>
              <a:rPr lang="en-US" sz="1400" b="1" dirty="0">
                <a:ea typeface="+mn-lt"/>
                <a:cs typeface="+mn-lt"/>
              </a:rPr>
              <a:t>Feature Transformation</a:t>
            </a:r>
            <a:r>
              <a:rPr lang="en-US" sz="1400" dirty="0">
                <a:ea typeface="+mn-lt"/>
                <a:cs typeface="+mn-lt"/>
              </a:rPr>
              <a:t>: The encoding phase transforms raw input features of nodes, edges, and the global graph into latent representations that are more suitable for processing by the GNN. This transformation captures the essential information in a high-dimensional space.</a:t>
            </a:r>
            <a:endParaRPr lang="en-US" sz="1400" dirty="0">
              <a:ea typeface="Calibri"/>
              <a:cs typeface="Calibri"/>
            </a:endParaRPr>
          </a:p>
          <a:p>
            <a:pPr algn="just">
              <a:lnSpc>
                <a:spcPct val="90000"/>
              </a:lnSpc>
            </a:pPr>
            <a:r>
              <a:rPr lang="en-US" sz="1400" b="1" dirty="0">
                <a:ea typeface="+mn-lt"/>
                <a:cs typeface="+mn-lt"/>
              </a:rPr>
              <a:t>Node Features</a:t>
            </a:r>
            <a:r>
              <a:rPr lang="en-US" sz="1400" dirty="0">
                <a:ea typeface="+mn-lt"/>
                <a:cs typeface="+mn-lt"/>
              </a:rPr>
              <a:t>: Encodes features such as real-time and historical travel speeds, segment lengths, and road classifications into latent node representations. These features provide the foundational information for subsequent message passing.</a:t>
            </a:r>
            <a:endParaRPr lang="en-US" sz="1400" dirty="0">
              <a:ea typeface="Calibri"/>
              <a:cs typeface="Calibri"/>
            </a:endParaRPr>
          </a:p>
          <a:p>
            <a:pPr algn="just">
              <a:lnSpc>
                <a:spcPct val="90000"/>
              </a:lnSpc>
            </a:pPr>
            <a:r>
              <a:rPr lang="en-US" sz="1400" b="1" dirty="0">
                <a:ea typeface="+mn-lt"/>
                <a:cs typeface="+mn-lt"/>
              </a:rPr>
              <a:t>Edge Features</a:t>
            </a:r>
            <a:r>
              <a:rPr lang="en-US" sz="1400" dirty="0">
                <a:ea typeface="+mn-lt"/>
                <a:cs typeface="+mn-lt"/>
              </a:rPr>
              <a:t>: Encodes features such as connection types, turn speeds, and traffic signal timings into latent edge representations. These features help capture the relationships and interactions between connected road segments.</a:t>
            </a:r>
            <a:endParaRPr lang="en-US" sz="1400" dirty="0">
              <a:ea typeface="Calibri"/>
              <a:cs typeface="Calibri"/>
            </a:endParaRPr>
          </a:p>
          <a:p>
            <a:pPr algn="just">
              <a:lnSpc>
                <a:spcPct val="90000"/>
              </a:lnSpc>
            </a:pPr>
            <a:r>
              <a:rPr lang="en-US" sz="1400" b="1" dirty="0">
                <a:ea typeface="+mn-lt"/>
                <a:cs typeface="+mn-lt"/>
              </a:rPr>
              <a:t>Global Features</a:t>
            </a:r>
            <a:r>
              <a:rPr lang="en-US" sz="1400" dirty="0">
                <a:ea typeface="+mn-lt"/>
                <a:cs typeface="+mn-lt"/>
              </a:rPr>
              <a:t>: Encodes global context features such as weather conditions, time of day, and event data into a latent global representation. These features provide overall context that influences traffic conditions.</a:t>
            </a:r>
            <a:endParaRPr lang="en-US" sz="1400" dirty="0">
              <a:ea typeface="Calibri"/>
              <a:cs typeface="Calibri"/>
            </a:endParaRPr>
          </a:p>
          <a:p>
            <a:pPr algn="just">
              <a:lnSpc>
                <a:spcPct val="90000"/>
              </a:lnSpc>
            </a:pPr>
            <a:r>
              <a:rPr lang="en-US" sz="1400" b="1" dirty="0">
                <a:ea typeface="+mn-lt"/>
                <a:cs typeface="+mn-lt"/>
              </a:rPr>
              <a:t>Learnable Embeddings</a:t>
            </a:r>
            <a:r>
              <a:rPr lang="en-US" sz="1400" dirty="0">
                <a:ea typeface="+mn-lt"/>
                <a:cs typeface="+mn-lt"/>
              </a:rPr>
              <a:t>: Uses learnable embedding vectors for nodes and edges to capture unique characteristics and patterns that are not explicitly represented by the raw features. These embeddings are refined during training to improve model performance.</a:t>
            </a:r>
            <a:endParaRPr lang="en-US" sz="1400" dirty="0">
              <a:ea typeface="Calibri"/>
              <a:cs typeface="Calibri"/>
            </a:endParaRPr>
          </a:p>
          <a:p>
            <a:pPr algn="just">
              <a:lnSpc>
                <a:spcPct val="90000"/>
              </a:lnSpc>
            </a:pPr>
            <a:endParaRPr lang="en-US" sz="1400" dirty="0">
              <a:ea typeface="Calibri"/>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Barcode">
            <a:extLst>
              <a:ext uri="{FF2B5EF4-FFF2-40B4-BE49-F238E27FC236}">
                <a16:creationId xmlns:a16="http://schemas.microsoft.com/office/drawing/2014/main" id="{32517520-F6EF-A3CA-79E3-BA418C8A7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50903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D9F1-FF3C-71E0-0D23-37764576D96C}"/>
              </a:ext>
            </a:extLst>
          </p:cNvPr>
          <p:cNvSpPr>
            <a:spLocks noGrp="1"/>
          </p:cNvSpPr>
          <p:nvPr>
            <p:ph type="title"/>
          </p:nvPr>
        </p:nvSpPr>
        <p:spPr>
          <a:xfrm>
            <a:off x="850996" y="471237"/>
            <a:ext cx="5605629" cy="994172"/>
          </a:xfrm>
        </p:spPr>
        <p:txBody>
          <a:bodyPr>
            <a:normAutofit/>
          </a:bodyPr>
          <a:lstStyle/>
          <a:p>
            <a:pPr>
              <a:lnSpc>
                <a:spcPct val="90000"/>
              </a:lnSpc>
            </a:pPr>
            <a:r>
              <a:rPr lang="en-US" sz="3000" b="1">
                <a:ea typeface="+mj-lt"/>
                <a:cs typeface="+mj-lt"/>
              </a:rPr>
              <a:t>Encode-Process-Decode Paradigm</a:t>
            </a:r>
            <a:endParaRPr lang="en-US" sz="3000">
              <a:ea typeface="Calibri"/>
              <a:cs typeface="Calibri"/>
            </a:endParaRPr>
          </a:p>
        </p:txBody>
      </p:sp>
      <p:sp>
        <p:nvSpPr>
          <p:cNvPr id="3" name="Content Placeholder 2">
            <a:extLst>
              <a:ext uri="{FF2B5EF4-FFF2-40B4-BE49-F238E27FC236}">
                <a16:creationId xmlns:a16="http://schemas.microsoft.com/office/drawing/2014/main" id="{D25DE2A8-7AD6-929B-76E1-5EF2B3DD5F95}"/>
              </a:ext>
            </a:extLst>
          </p:cNvPr>
          <p:cNvSpPr>
            <a:spLocks noGrp="1"/>
          </p:cNvSpPr>
          <p:nvPr>
            <p:ph idx="1"/>
          </p:nvPr>
        </p:nvSpPr>
        <p:spPr>
          <a:xfrm>
            <a:off x="7943" y="1713079"/>
            <a:ext cx="6114436" cy="5137171"/>
          </a:xfrm>
        </p:spPr>
        <p:txBody>
          <a:bodyPr vert="horz" lIns="91440" tIns="45720" rIns="91440" bIns="45720" rtlCol="0" anchor="ctr">
            <a:normAutofit fontScale="40000" lnSpcReduction="20000"/>
          </a:bodyPr>
          <a:lstStyle/>
          <a:p>
            <a:pPr algn="just">
              <a:buNone/>
            </a:pPr>
            <a:r>
              <a:rPr lang="en-US" sz="4500" b="1" dirty="0"/>
              <a:t>Process:</a:t>
            </a:r>
          </a:p>
          <a:p>
            <a:pPr algn="just"/>
            <a:r>
              <a:rPr lang="en-US" b="1" dirty="0">
                <a:ea typeface="+mn-lt"/>
                <a:cs typeface="+mn-lt"/>
              </a:rPr>
              <a:t>Message Passing</a:t>
            </a:r>
            <a:r>
              <a:rPr lang="en-US" dirty="0">
                <a:ea typeface="+mn-lt"/>
                <a:cs typeface="+mn-lt"/>
              </a:rPr>
              <a:t>: During the processing phase, each node sends and receives messages to and from its neighboring nodes. These messages contain information that helps each node update its representation based on its neighbors' states.</a:t>
            </a:r>
          </a:p>
          <a:p>
            <a:pPr algn="just"/>
            <a:r>
              <a:rPr lang="en-US" b="1" dirty="0">
                <a:ea typeface="+mn-lt"/>
                <a:cs typeface="+mn-lt"/>
              </a:rPr>
              <a:t>Aggregation</a:t>
            </a:r>
            <a:r>
              <a:rPr lang="en-US" dirty="0">
                <a:ea typeface="+mn-lt"/>
                <a:cs typeface="+mn-lt"/>
              </a:rPr>
              <a:t>: Nodes aggregate the incoming messages from their neighbors using various aggregation functions (e.g., sum, mean, max). This aggregation helps nodes incorporate information from their local neighborhood.</a:t>
            </a:r>
          </a:p>
          <a:p>
            <a:pPr algn="just"/>
            <a:r>
              <a:rPr lang="en-US" b="1" dirty="0">
                <a:ea typeface="+mn-lt"/>
                <a:cs typeface="+mn-lt"/>
              </a:rPr>
              <a:t>Update Functions</a:t>
            </a:r>
            <a:r>
              <a:rPr lang="en-US" dirty="0">
                <a:ea typeface="+mn-lt"/>
                <a:cs typeface="+mn-lt"/>
              </a:rPr>
              <a:t>: Nodes, edges, and global features are updated based on the aggregated messages and their previous states. This iterative process refines the representations with each layer of GN blocks. The specific update functions include:</a:t>
            </a:r>
            <a:endParaRPr lang="en-US" dirty="0"/>
          </a:p>
          <a:p>
            <a:pPr marL="1028700" lvl="1" algn="just"/>
            <a:r>
              <a:rPr lang="en-US" sz="3200" b="1" dirty="0">
                <a:ea typeface="+mn-lt"/>
                <a:cs typeface="+mn-lt"/>
              </a:rPr>
              <a:t>Edge Update (</a:t>
            </a:r>
            <a:r>
              <a:rPr lang="en-US" sz="3200" b="1" dirty="0" err="1">
                <a:ea typeface="+mn-lt"/>
                <a:cs typeface="+mn-lt"/>
              </a:rPr>
              <a:t>Φe</a:t>
            </a:r>
            <a:r>
              <a:rPr lang="en-US" sz="3200" b="1" dirty="0">
                <a:ea typeface="+mn-lt"/>
                <a:cs typeface="+mn-lt"/>
              </a:rPr>
              <a:t>)</a:t>
            </a:r>
            <a:r>
              <a:rPr lang="en-US" sz="3200" dirty="0">
                <a:ea typeface="+mn-lt"/>
                <a:cs typeface="+mn-lt"/>
              </a:rPr>
              <a:t>: Computes a new representation for each edge using the current edge feature, and the features of the nodes it connects (source and target nodes), and the global feature.</a:t>
            </a:r>
          </a:p>
          <a:p>
            <a:pPr marL="1028700" lvl="1" algn="just"/>
            <a:r>
              <a:rPr lang="en-US" sz="3200" b="1" dirty="0">
                <a:ea typeface="+mn-lt"/>
                <a:cs typeface="+mn-lt"/>
              </a:rPr>
              <a:t>Node Update (</a:t>
            </a:r>
            <a:r>
              <a:rPr lang="en-US" sz="3200" b="1" dirty="0" err="1">
                <a:ea typeface="+mn-lt"/>
                <a:cs typeface="+mn-lt"/>
              </a:rPr>
              <a:t>Φv</a:t>
            </a:r>
            <a:r>
              <a:rPr lang="en-US" sz="3200" b="1" dirty="0">
                <a:ea typeface="+mn-lt"/>
                <a:cs typeface="+mn-lt"/>
              </a:rPr>
              <a:t>)</a:t>
            </a:r>
            <a:r>
              <a:rPr lang="en-US" sz="3200" dirty="0">
                <a:ea typeface="+mn-lt"/>
                <a:cs typeface="+mn-lt"/>
              </a:rPr>
              <a:t>: Computes a new representation for each node using the aggregated messages from neighboring edges, the node's current feature, and the global feature. </a:t>
            </a:r>
            <a:endParaRPr lang="en-US" sz="3200" dirty="0">
              <a:ea typeface="Calibri"/>
              <a:cs typeface="Calibri"/>
            </a:endParaRPr>
          </a:p>
          <a:p>
            <a:pPr marL="1028700" lvl="1" algn="just"/>
            <a:r>
              <a:rPr lang="en-US" sz="3200" b="1" dirty="0">
                <a:ea typeface="+mn-lt"/>
                <a:cs typeface="+mn-lt"/>
              </a:rPr>
              <a:t>Global Update (</a:t>
            </a:r>
            <a:r>
              <a:rPr lang="en-US" sz="3200" b="1" dirty="0" err="1">
                <a:ea typeface="+mn-lt"/>
                <a:cs typeface="+mn-lt"/>
              </a:rPr>
              <a:t>Φu</a:t>
            </a:r>
            <a:r>
              <a:rPr lang="en-US" sz="3200" b="1" dirty="0">
                <a:ea typeface="+mn-lt"/>
                <a:cs typeface="+mn-lt"/>
              </a:rPr>
              <a:t>)</a:t>
            </a:r>
            <a:r>
              <a:rPr lang="en-US" sz="3200" dirty="0">
                <a:ea typeface="+mn-lt"/>
                <a:cs typeface="+mn-lt"/>
              </a:rPr>
              <a:t>: Computes a new representation for the global feature using the aggregated node and edge representations and the current global feature.</a:t>
            </a:r>
            <a:endParaRPr lang="en-US" dirty="0">
              <a:ea typeface="+mn-lt"/>
              <a:cs typeface="+mn-lt"/>
            </a:endParaRPr>
          </a:p>
          <a:p>
            <a:pPr algn="just"/>
            <a:r>
              <a:rPr lang="en-US" b="1" dirty="0">
                <a:ea typeface="+mn-lt"/>
                <a:cs typeface="+mn-lt"/>
              </a:rPr>
              <a:t>Multiple Layers</a:t>
            </a:r>
            <a:r>
              <a:rPr lang="en-US" dirty="0">
                <a:ea typeface="+mn-lt"/>
                <a:cs typeface="+mn-lt"/>
              </a:rPr>
              <a:t>: The processor consists of multiple layers of GN blocks, allowing the model to capture long-range dependencies and complex interactions in the graph. Each layer performs a round of message passing and aggregation.</a:t>
            </a:r>
            <a:endParaRPr lang="en-US" dirty="0"/>
          </a:p>
          <a:p>
            <a:pPr algn="just"/>
            <a:r>
              <a:rPr lang="en-US" b="1" dirty="0">
                <a:ea typeface="+mn-lt"/>
                <a:cs typeface="+mn-lt"/>
              </a:rPr>
              <a:t>Stability Techniques</a:t>
            </a:r>
            <a:r>
              <a:rPr lang="en-US" dirty="0">
                <a:ea typeface="+mn-lt"/>
                <a:cs typeface="+mn-lt"/>
              </a:rPr>
              <a:t>: Techniques like Meta-Gradients are used during the processing phase to dynamically adjust learning rates, ensuring stable and robust training across different query batches.</a:t>
            </a:r>
          </a:p>
          <a:p>
            <a:pPr algn="just">
              <a:buNone/>
            </a:pPr>
            <a:endParaRPr lang="en-US" dirty="0">
              <a:ea typeface="Calibri"/>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Barcode">
            <a:extLst>
              <a:ext uri="{FF2B5EF4-FFF2-40B4-BE49-F238E27FC236}">
                <a16:creationId xmlns:a16="http://schemas.microsoft.com/office/drawing/2014/main" id="{32517520-F6EF-A3CA-79E3-BA418C8A7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337045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D9F1-FF3C-71E0-0D23-37764576D96C}"/>
              </a:ext>
            </a:extLst>
          </p:cNvPr>
          <p:cNvSpPr>
            <a:spLocks noGrp="1"/>
          </p:cNvSpPr>
          <p:nvPr>
            <p:ph type="title"/>
          </p:nvPr>
        </p:nvSpPr>
        <p:spPr>
          <a:xfrm>
            <a:off x="850996" y="471237"/>
            <a:ext cx="5605629" cy="994172"/>
          </a:xfrm>
        </p:spPr>
        <p:txBody>
          <a:bodyPr>
            <a:normAutofit/>
          </a:bodyPr>
          <a:lstStyle/>
          <a:p>
            <a:pPr>
              <a:lnSpc>
                <a:spcPct val="90000"/>
              </a:lnSpc>
            </a:pPr>
            <a:r>
              <a:rPr lang="en-US" sz="3000" b="1">
                <a:ea typeface="+mj-lt"/>
                <a:cs typeface="+mj-lt"/>
              </a:rPr>
              <a:t>Encode-Process-Decode Paradigm</a:t>
            </a:r>
            <a:endParaRPr lang="en-US" sz="3000">
              <a:ea typeface="Calibri"/>
              <a:cs typeface="Calibri"/>
            </a:endParaRPr>
          </a:p>
        </p:txBody>
      </p:sp>
      <p:sp>
        <p:nvSpPr>
          <p:cNvPr id="3" name="Content Placeholder 2">
            <a:extLst>
              <a:ext uri="{FF2B5EF4-FFF2-40B4-BE49-F238E27FC236}">
                <a16:creationId xmlns:a16="http://schemas.microsoft.com/office/drawing/2014/main" id="{D25DE2A8-7AD6-929B-76E1-5EF2B3DD5F95}"/>
              </a:ext>
            </a:extLst>
          </p:cNvPr>
          <p:cNvSpPr>
            <a:spLocks noGrp="1"/>
          </p:cNvSpPr>
          <p:nvPr>
            <p:ph idx="1"/>
          </p:nvPr>
        </p:nvSpPr>
        <p:spPr>
          <a:xfrm>
            <a:off x="182997" y="1713079"/>
            <a:ext cx="5939382" cy="4951820"/>
          </a:xfrm>
        </p:spPr>
        <p:txBody>
          <a:bodyPr vert="horz" lIns="91440" tIns="45720" rIns="91440" bIns="45720" rtlCol="0" anchor="ctr">
            <a:normAutofit/>
          </a:bodyPr>
          <a:lstStyle/>
          <a:p>
            <a:pPr algn="just">
              <a:buNone/>
            </a:pPr>
            <a:r>
              <a:rPr lang="en-US" sz="2000" dirty="0"/>
              <a:t>Decode:</a:t>
            </a:r>
          </a:p>
          <a:p>
            <a:pPr algn="just"/>
            <a:r>
              <a:rPr lang="en-US" sz="1400" b="1" dirty="0">
                <a:ea typeface="+mn-lt"/>
                <a:cs typeface="+mn-lt"/>
              </a:rPr>
              <a:t>Transformation to Predictions</a:t>
            </a:r>
            <a:r>
              <a:rPr lang="en-US" sz="1400" dirty="0">
                <a:ea typeface="+mn-lt"/>
                <a:cs typeface="+mn-lt"/>
              </a:rPr>
              <a:t>: The decoding phase converts the refined latent representations of nodes, edges, and the global graph back into a format suitable for making predictions, specifically the estimated travel times.</a:t>
            </a:r>
            <a:endParaRPr lang="en-US" dirty="0">
              <a:ea typeface="+mn-lt"/>
              <a:cs typeface="+mn-lt"/>
            </a:endParaRPr>
          </a:p>
          <a:p>
            <a:pPr algn="just"/>
            <a:r>
              <a:rPr lang="en-US" sz="1400" b="1" dirty="0">
                <a:ea typeface="+mn-lt"/>
                <a:cs typeface="+mn-lt"/>
              </a:rPr>
              <a:t>Multi-Horizon Predictions</a:t>
            </a:r>
            <a:r>
              <a:rPr lang="en-US" sz="1400" dirty="0">
                <a:ea typeface="+mn-lt"/>
                <a:cs typeface="+mn-lt"/>
              </a:rPr>
              <a:t>: The decoder provides predictions for multiple future time horizons, enabling the model to account for how traffic conditions are expected to change over time.</a:t>
            </a:r>
            <a:endParaRPr lang="en-US" dirty="0">
              <a:ea typeface="+mn-lt"/>
              <a:cs typeface="+mn-lt"/>
            </a:endParaRPr>
          </a:p>
          <a:p>
            <a:pPr algn="just"/>
            <a:r>
              <a:rPr lang="en-US" sz="1400" b="1" dirty="0">
                <a:ea typeface="+mn-lt"/>
                <a:cs typeface="+mn-lt"/>
              </a:rPr>
              <a:t>Final Output Generation</a:t>
            </a:r>
            <a:r>
              <a:rPr lang="en-US" sz="1400" dirty="0">
                <a:ea typeface="+mn-lt"/>
                <a:cs typeface="+mn-lt"/>
              </a:rPr>
              <a:t>: The decoded outputs are the final predicted ETAs, which are used in real-time applications like Google Maps to provide accurate travel time estimates to users.</a:t>
            </a:r>
            <a:endParaRPr lang="en-US" dirty="0"/>
          </a:p>
          <a:p>
            <a:pPr algn="just"/>
            <a:r>
              <a:rPr lang="en-US" sz="1400" b="1" dirty="0">
                <a:ea typeface="+mn-lt"/>
                <a:cs typeface="+mn-lt"/>
              </a:rPr>
              <a:t>Refinement of Latent Representations</a:t>
            </a:r>
            <a:r>
              <a:rPr lang="en-US" sz="1400" dirty="0">
                <a:ea typeface="+mn-lt"/>
                <a:cs typeface="+mn-lt"/>
              </a:rPr>
              <a:t>: The decoding phase fine-tunes the latent representations obtained from the processing phase to ensure they accurately reflect the current and future states of the road network.</a:t>
            </a:r>
            <a:endParaRPr lang="en-US" dirty="0">
              <a:ea typeface="+mn-lt"/>
              <a:cs typeface="+mn-lt"/>
            </a:endParaRPr>
          </a:p>
          <a:p>
            <a:pPr algn="just"/>
            <a:r>
              <a:rPr lang="en-US" sz="1400" b="1" dirty="0">
                <a:ea typeface="+mn-lt"/>
                <a:cs typeface="+mn-lt"/>
              </a:rPr>
              <a:t>Efficiency and Scalability</a:t>
            </a:r>
            <a:r>
              <a:rPr lang="en-US" sz="1400" dirty="0">
                <a:ea typeface="+mn-lt"/>
                <a:cs typeface="+mn-lt"/>
              </a:rPr>
              <a:t>: The decoder is designed to efficiently handle large-scale graph data, ensuring that the model can provide real-time predictions even in extensive road networks.</a:t>
            </a:r>
            <a:endParaRPr lang="en-US" dirty="0"/>
          </a:p>
          <a:p>
            <a:pPr marL="0" indent="0" algn="just">
              <a:lnSpc>
                <a:spcPct val="90000"/>
              </a:lnSpc>
              <a:buNone/>
            </a:pPr>
            <a:endParaRPr lang="en-US" sz="1400" dirty="0">
              <a:ea typeface="Calibri"/>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Barcode">
            <a:extLst>
              <a:ext uri="{FF2B5EF4-FFF2-40B4-BE49-F238E27FC236}">
                <a16:creationId xmlns:a16="http://schemas.microsoft.com/office/drawing/2014/main" id="{32517520-F6EF-A3CA-79E3-BA418C8A7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73244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617838"/>
            <a:ext cx="4000647" cy="1090405"/>
          </a:xfrm>
        </p:spPr>
        <p:txBody>
          <a:bodyPr anchor="ctr">
            <a:normAutofit/>
          </a:bodyPr>
          <a:lstStyle/>
          <a:p>
            <a:r>
              <a:rPr lang="en-US" sz="3500"/>
              <a:t>Results</a:t>
            </a:r>
          </a:p>
        </p:txBody>
      </p:sp>
      <p:sp>
        <p:nvSpPr>
          <p:cNvPr id="3" name="Content Placeholder 2"/>
          <p:cNvSpPr>
            <a:spLocks noGrp="1"/>
          </p:cNvSpPr>
          <p:nvPr>
            <p:ph idx="1"/>
          </p:nvPr>
        </p:nvSpPr>
        <p:spPr>
          <a:xfrm>
            <a:off x="4999" y="1625866"/>
            <a:ext cx="5761484" cy="5232050"/>
          </a:xfrm>
        </p:spPr>
        <p:txBody>
          <a:bodyPr vert="horz" lIns="91440" tIns="45720" rIns="91440" bIns="45720" rtlCol="0" anchor="ctr">
            <a:noAutofit/>
          </a:bodyPr>
          <a:lstStyle/>
          <a:p>
            <a:pPr algn="just"/>
            <a:r>
              <a:rPr lang="en-US" sz="1200" b="1" dirty="0">
                <a:ea typeface="+mn-lt"/>
                <a:cs typeface="+mn-lt"/>
              </a:rPr>
              <a:t>Improved Accuracy</a:t>
            </a:r>
            <a:r>
              <a:rPr lang="en-US" sz="1200" dirty="0">
                <a:ea typeface="+mn-lt"/>
                <a:cs typeface="+mn-lt"/>
              </a:rPr>
              <a:t>: The GNN model significantly reduces negative ETA outcomes compared to previous production baselines. Specifically, there is an over 40% reduction in negative ETA outcomes in cities like Sydney, demonstrating a substantial improvement in prediction accuracy.</a:t>
            </a:r>
            <a:endParaRPr lang="en-US" sz="1200" dirty="0">
              <a:ea typeface="Calibri"/>
              <a:cs typeface="Calibri"/>
            </a:endParaRPr>
          </a:p>
          <a:p>
            <a:pPr algn="just"/>
            <a:r>
              <a:rPr lang="en-US" sz="1200" b="1" dirty="0">
                <a:ea typeface="+mn-lt"/>
                <a:cs typeface="+mn-lt"/>
              </a:rPr>
              <a:t>Consistent Performance</a:t>
            </a:r>
            <a:r>
              <a:rPr lang="en-US" sz="1200" dirty="0">
                <a:ea typeface="+mn-lt"/>
                <a:cs typeface="+mn-lt"/>
              </a:rPr>
              <a:t>: Across various regions, the model consistently outperforms traditional methods. For example, in offline evaluations, the model shows RMSE improvements ranging from 0.12 to 0.77 over the closest baseline (</a:t>
            </a:r>
            <a:r>
              <a:rPr lang="en-US" sz="1200" err="1">
                <a:ea typeface="+mn-lt"/>
                <a:cs typeface="+mn-lt"/>
              </a:rPr>
              <a:t>DeepSets</a:t>
            </a:r>
            <a:r>
              <a:rPr lang="en-US" sz="1200" dirty="0">
                <a:ea typeface="+mn-lt"/>
                <a:cs typeface="+mn-lt"/>
              </a:rPr>
              <a:t>).</a:t>
            </a:r>
            <a:endParaRPr lang="en-US" sz="1200" dirty="0">
              <a:ea typeface="Calibri"/>
              <a:cs typeface="Calibri"/>
            </a:endParaRPr>
          </a:p>
          <a:p>
            <a:pPr algn="just"/>
            <a:r>
              <a:rPr lang="en-US" sz="1200" b="1" dirty="0">
                <a:ea typeface="+mn-lt"/>
                <a:cs typeface="+mn-lt"/>
              </a:rPr>
              <a:t>Quantitative Gains</a:t>
            </a:r>
            <a:r>
              <a:rPr lang="en-US" sz="1200" dirty="0">
                <a:ea typeface="+mn-lt"/>
                <a:cs typeface="+mn-lt"/>
              </a:rPr>
              <a:t>: Offline evaluations indicate substantial gains in RMSE metrics. The GNN model achieves an RMSE of 36.84 for Horizon 0 in Singapore, compared to 37.56 with </a:t>
            </a:r>
            <a:r>
              <a:rPr lang="en-US" sz="1200" err="1">
                <a:ea typeface="+mn-lt"/>
                <a:cs typeface="+mn-lt"/>
              </a:rPr>
              <a:t>DeepSets</a:t>
            </a:r>
            <a:r>
              <a:rPr lang="en-US" sz="1200" dirty="0">
                <a:ea typeface="+mn-lt"/>
                <a:cs typeface="+mn-lt"/>
              </a:rPr>
              <a:t>. Similar improvements are observed in New York (RMSE of 36.84 vs. 37.33), Los Angeles (RMSE of 40.32 vs. 40.71), and Tokyo (RMSE of 51.64 vs. 52.15).</a:t>
            </a:r>
            <a:endParaRPr lang="en-US" sz="1200" dirty="0">
              <a:ea typeface="Calibri"/>
              <a:cs typeface="Calibri"/>
            </a:endParaRPr>
          </a:p>
          <a:p>
            <a:pPr algn="just"/>
            <a:r>
              <a:rPr lang="en-US" sz="1200" b="1" dirty="0">
                <a:ea typeface="+mn-lt"/>
                <a:cs typeface="+mn-lt"/>
              </a:rPr>
              <a:t>Qualitative Advantages</a:t>
            </a:r>
            <a:r>
              <a:rPr lang="en-US" sz="1200" dirty="0">
                <a:ea typeface="+mn-lt"/>
                <a:cs typeface="+mn-lt"/>
              </a:rPr>
              <a:t>: In real-world scenarios, the model better predicts traffic congestion and variations in travel times. For instance, the GNN model accurately captures the increase in travel times during rush hours, outperforming real-time travel time baselines that fail to anticipate such congestion.</a:t>
            </a:r>
            <a:endParaRPr lang="en-US" sz="1200" dirty="0">
              <a:ea typeface="Calibri"/>
              <a:cs typeface="Calibri"/>
            </a:endParaRPr>
          </a:p>
          <a:p>
            <a:pPr algn="just"/>
            <a:r>
              <a:rPr lang="en-US" sz="1200" b="1" dirty="0">
                <a:ea typeface="+mn-lt"/>
                <a:cs typeface="+mn-lt"/>
              </a:rPr>
              <a:t>Real-World Impact</a:t>
            </a:r>
            <a:r>
              <a:rPr lang="en-US" sz="1200" dirty="0">
                <a:ea typeface="+mn-lt"/>
                <a:cs typeface="+mn-lt"/>
              </a:rPr>
              <a:t>: The deployment of the GNN model in Google Maps leads to tangible benefits for users. Online evaluations show that the model reduces RMSE of track travel times to 118.63 in New York, 138.10 in Los Angeles, 181.98 in Tokyo, and 108.78 in Singapore, compared to higher RMSE values with baseline methods. This enhances user experience and supports better decision-making for both personal and business travel.</a:t>
            </a:r>
          </a:p>
          <a:p>
            <a:pPr algn="just"/>
            <a:endParaRPr lang="en-US" sz="1200" dirty="0">
              <a:ea typeface="Calibri"/>
              <a:cs typeface="Calibri"/>
            </a:endParaRPr>
          </a:p>
        </p:txBody>
      </p:sp>
      <p:pic>
        <p:nvPicPr>
          <p:cNvPr id="15" name="Picture 14" descr="Graph">
            <a:extLst>
              <a:ext uri="{FF2B5EF4-FFF2-40B4-BE49-F238E27FC236}">
                <a16:creationId xmlns:a16="http://schemas.microsoft.com/office/drawing/2014/main" id="{D8A89C2B-667A-F809-412E-34D557404F5C}"/>
              </a:ext>
            </a:extLst>
          </p:cNvPr>
          <p:cNvPicPr>
            <a:picLocks noChangeAspect="1"/>
          </p:cNvPicPr>
          <p:nvPr/>
        </p:nvPicPr>
        <p:blipFill>
          <a:blip r:embed="rId2"/>
          <a:srcRect l="30546" r="33050" b="-6"/>
          <a:stretch/>
        </p:blipFill>
        <p:spPr>
          <a:xfrm>
            <a:off x="5874455" y="-589"/>
            <a:ext cx="3269545" cy="6858589"/>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4" name="Content Placeholder 3" descr="A map of the world with numbers and percentages&#10;&#10;Description automatically generated">
            <a:extLst>
              <a:ext uri="{FF2B5EF4-FFF2-40B4-BE49-F238E27FC236}">
                <a16:creationId xmlns:a16="http://schemas.microsoft.com/office/drawing/2014/main" id="{EC3C0DF3-180A-1AFB-1B6A-D7A39B28695F}"/>
              </a:ext>
            </a:extLst>
          </p:cNvPr>
          <p:cNvPicPr>
            <a:picLocks noGrp="1" noChangeAspect="1"/>
          </p:cNvPicPr>
          <p:nvPr>
            <p:ph idx="1"/>
          </p:nvPr>
        </p:nvPicPr>
        <p:blipFill>
          <a:blip r:embed="rId2"/>
          <a:stretch>
            <a:fillRect/>
          </a:stretch>
        </p:blipFill>
        <p:spPr>
          <a:xfrm>
            <a:off x="164758" y="676201"/>
            <a:ext cx="8814486" cy="567374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7257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24300" y="642914"/>
            <a:ext cx="4605336" cy="1323439"/>
          </a:xfrm>
        </p:spPr>
        <p:txBody>
          <a:bodyPr anchor="t">
            <a:normAutofit/>
          </a:bodyPr>
          <a:lstStyle/>
          <a:p>
            <a:r>
              <a:rPr lang="en-US" sz="3500">
                <a:solidFill>
                  <a:schemeClr val="bg1"/>
                </a:solidFill>
              </a:rPr>
              <a:t>Critical Analysis</a:t>
            </a:r>
          </a:p>
        </p:txBody>
      </p:sp>
      <p:grpSp>
        <p:nvGrpSpPr>
          <p:cNvPr id="42" name="Group 41">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3436144" cy="6858002"/>
            <a:chOff x="-2" y="-1"/>
            <a:chExt cx="4581527" cy="6858002"/>
          </a:xfrm>
          <a:effectLst>
            <a:outerShdw blurRad="381000" dist="50800" algn="ctr" rotWithShape="0">
              <a:srgbClr val="000000">
                <a:alpha val="10000"/>
              </a:srgbClr>
            </a:outerShdw>
          </a:effectLst>
        </p:grpSpPr>
        <p:grpSp>
          <p:nvGrpSpPr>
            <p:cNvPr id="43" name="Group 42">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51" name="Freeform: Shape 50">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4" name="Group 43">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45" name="Group 44">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49" name="Freeform: Shape 48">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6" name="Group 45">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47" name="Freeform: Shape 46">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16" name="Graphic 15" descr="City">
            <a:extLst>
              <a:ext uri="{FF2B5EF4-FFF2-40B4-BE49-F238E27FC236}">
                <a16:creationId xmlns:a16="http://schemas.microsoft.com/office/drawing/2014/main" id="{26C14E9E-3598-245C-24D6-1446F0F8DA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6268" y="2720154"/>
            <a:ext cx="1997868" cy="1997868"/>
          </a:xfrm>
          <a:prstGeom prst="rect">
            <a:avLst/>
          </a:prstGeom>
        </p:spPr>
      </p:pic>
      <p:sp>
        <p:nvSpPr>
          <p:cNvPr id="3" name="Content Placeholder 2"/>
          <p:cNvSpPr>
            <a:spLocks noGrp="1"/>
          </p:cNvSpPr>
          <p:nvPr>
            <p:ph idx="1"/>
          </p:nvPr>
        </p:nvSpPr>
        <p:spPr>
          <a:xfrm>
            <a:off x="3543301" y="2302022"/>
            <a:ext cx="5593876" cy="4554948"/>
          </a:xfrm>
        </p:spPr>
        <p:txBody>
          <a:bodyPr vert="horz" lIns="91440" tIns="45720" rIns="91440" bIns="45720" rtlCol="0" anchor="t">
            <a:noAutofit/>
          </a:bodyPr>
          <a:lstStyle/>
          <a:p>
            <a:pPr marL="0" indent="0" algn="just">
              <a:lnSpc>
                <a:spcPct val="90000"/>
              </a:lnSpc>
              <a:buNone/>
            </a:pPr>
            <a:r>
              <a:rPr lang="en-US" sz="1200" dirty="0">
                <a:solidFill>
                  <a:schemeClr val="bg1">
                    <a:alpha val="80000"/>
                  </a:schemeClr>
                </a:solidFill>
              </a:rPr>
              <a:t>Advantages : </a:t>
            </a:r>
            <a:endParaRPr lang="en-US" sz="1200" dirty="0">
              <a:solidFill>
                <a:schemeClr val="bg1">
                  <a:alpha val="80000"/>
                </a:schemeClr>
              </a:solidFill>
              <a:ea typeface="Calibri"/>
              <a:cs typeface="Calibri"/>
            </a:endParaRPr>
          </a:p>
          <a:p>
            <a:pPr algn="just">
              <a:lnSpc>
                <a:spcPct val="90000"/>
              </a:lnSpc>
            </a:pPr>
            <a:r>
              <a:rPr lang="en-US" sz="1200" b="1" dirty="0">
                <a:solidFill>
                  <a:schemeClr val="bg1">
                    <a:alpha val="80000"/>
                  </a:schemeClr>
                </a:solidFill>
                <a:ea typeface="+mn-lt"/>
                <a:cs typeface="+mn-lt"/>
              </a:rPr>
              <a:t>High Prediction Accuracy</a:t>
            </a:r>
            <a:r>
              <a:rPr lang="en-US" sz="1200" dirty="0">
                <a:solidFill>
                  <a:schemeClr val="bg1">
                    <a:alpha val="80000"/>
                  </a:schemeClr>
                </a:solidFill>
                <a:ea typeface="+mn-lt"/>
                <a:cs typeface="+mn-lt"/>
              </a:rPr>
              <a:t>: The GNN model significantly improves ETA prediction accuracy, reducing negative ETA outcomes by over 40% in cities like Sydney. This demonstrates the model's effectiveness in capturing complex traffic dynamics.</a:t>
            </a:r>
          </a:p>
          <a:p>
            <a:pPr algn="just">
              <a:lnSpc>
                <a:spcPct val="90000"/>
              </a:lnSpc>
            </a:pPr>
            <a:r>
              <a:rPr lang="en-US" sz="1200" b="1" dirty="0">
                <a:solidFill>
                  <a:schemeClr val="bg1">
                    <a:alpha val="80000"/>
                  </a:schemeClr>
                </a:solidFill>
                <a:ea typeface="+mn-lt"/>
                <a:cs typeface="+mn-lt"/>
              </a:rPr>
              <a:t>Scalability</a:t>
            </a:r>
            <a:r>
              <a:rPr lang="en-US" sz="1200" dirty="0">
                <a:solidFill>
                  <a:schemeClr val="bg1">
                    <a:alpha val="80000"/>
                  </a:schemeClr>
                </a:solidFill>
                <a:ea typeface="+mn-lt"/>
                <a:cs typeface="+mn-lt"/>
              </a:rPr>
              <a:t>: The model is designed to handle large-scale deployment, making it suitable for real-time applications like Google Maps. It efficiently processes a vast number of queries, ensuring timely and accurate ETA predictions for users worldwide.</a:t>
            </a:r>
          </a:p>
          <a:p>
            <a:pPr algn="just">
              <a:lnSpc>
                <a:spcPct val="90000"/>
              </a:lnSpc>
            </a:pPr>
            <a:r>
              <a:rPr lang="en-US" sz="1200" b="1" dirty="0">
                <a:solidFill>
                  <a:schemeClr val="bg1">
                    <a:alpha val="80000"/>
                  </a:schemeClr>
                </a:solidFill>
                <a:ea typeface="+mn-lt"/>
                <a:cs typeface="+mn-lt"/>
              </a:rPr>
              <a:t>Comprehensive Feature Integration</a:t>
            </a:r>
            <a:r>
              <a:rPr lang="en-US" sz="1200" dirty="0">
                <a:solidFill>
                  <a:schemeClr val="bg1">
                    <a:alpha val="80000"/>
                  </a:schemeClr>
                </a:solidFill>
                <a:ea typeface="+mn-lt"/>
                <a:cs typeface="+mn-lt"/>
              </a:rPr>
              <a:t>: The model integrates a wide range of features, including real-time and historical travel speeds, road segment lengths, and external factors like weather conditions. This comprehensive approach ensures a holistic understanding of traffic conditions.</a:t>
            </a:r>
          </a:p>
          <a:p>
            <a:pPr algn="just">
              <a:lnSpc>
                <a:spcPct val="90000"/>
              </a:lnSpc>
            </a:pPr>
            <a:r>
              <a:rPr lang="en-US" sz="1200" b="1" dirty="0">
                <a:solidFill>
                  <a:schemeClr val="bg1">
                    <a:alpha val="80000"/>
                  </a:schemeClr>
                </a:solidFill>
                <a:ea typeface="+mn-lt"/>
                <a:cs typeface="+mn-lt"/>
              </a:rPr>
              <a:t>Adaptability to Different Regions</a:t>
            </a:r>
            <a:r>
              <a:rPr lang="en-US" sz="1200" dirty="0">
                <a:solidFill>
                  <a:schemeClr val="bg1">
                    <a:alpha val="80000"/>
                  </a:schemeClr>
                </a:solidFill>
                <a:ea typeface="+mn-lt"/>
                <a:cs typeface="+mn-lt"/>
              </a:rPr>
              <a:t>: The model demonstrates consistent performance improvements across various regions, indicating its adaptability to different traffic environments and conditions. This generalizability is crucial for global applications like Google Maps.</a:t>
            </a:r>
          </a:p>
          <a:p>
            <a:pPr algn="just">
              <a:lnSpc>
                <a:spcPct val="90000"/>
              </a:lnSpc>
            </a:pPr>
            <a:r>
              <a:rPr lang="en-US" sz="1200" b="1" dirty="0">
                <a:solidFill>
                  <a:schemeClr val="bg1">
                    <a:alpha val="80000"/>
                  </a:schemeClr>
                </a:solidFill>
                <a:ea typeface="+mn-lt"/>
                <a:cs typeface="+mn-lt"/>
              </a:rPr>
              <a:t>Multiple Prediction Horizons</a:t>
            </a:r>
            <a:r>
              <a:rPr lang="en-US" sz="1200" dirty="0">
                <a:solidFill>
                  <a:schemeClr val="bg1">
                    <a:alpha val="80000"/>
                  </a:schemeClr>
                </a:solidFill>
                <a:ea typeface="+mn-lt"/>
                <a:cs typeface="+mn-lt"/>
              </a:rPr>
              <a:t>: The model provides predictions for multiple future horizons, allowing it to account for how traffic conditions are expected to evolve over time. This feature enhances the accuracy and reliability of the ETA predictions.</a:t>
            </a:r>
          </a:p>
          <a:p>
            <a:pPr algn="just">
              <a:lnSpc>
                <a:spcPct val="90000"/>
              </a:lnSpc>
            </a:pPr>
            <a:r>
              <a:rPr lang="en-US" sz="1200" b="1" dirty="0">
                <a:solidFill>
                  <a:schemeClr val="bg1">
                    <a:alpha val="80000"/>
                  </a:schemeClr>
                </a:solidFill>
                <a:ea typeface="+mn-lt"/>
                <a:cs typeface="+mn-lt"/>
              </a:rPr>
              <a:t>Real-World Deployment</a:t>
            </a:r>
            <a:r>
              <a:rPr lang="en-US" sz="1200" dirty="0">
                <a:solidFill>
                  <a:schemeClr val="bg1">
                    <a:alpha val="80000"/>
                  </a:schemeClr>
                </a:solidFill>
                <a:ea typeface="+mn-lt"/>
                <a:cs typeface="+mn-lt"/>
              </a:rPr>
              <a:t>: Successful deployment in Google Maps showcases the model's practical utility and real-world impact. The model's ability to enhance user experience and support better decision-making highlights its value in commercial applications.</a:t>
            </a:r>
          </a:p>
          <a:p>
            <a:pPr algn="just">
              <a:lnSpc>
                <a:spcPct val="90000"/>
              </a:lnSpc>
            </a:pPr>
            <a:endParaRPr lang="en-US" sz="1200" dirty="0">
              <a:solidFill>
                <a:srgbClr val="FFFFFF">
                  <a:alpha val="80000"/>
                </a:srgbClr>
              </a:solidFill>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Person pointing on a map">
            <a:extLst>
              <a:ext uri="{FF2B5EF4-FFF2-40B4-BE49-F238E27FC236}">
                <a16:creationId xmlns:a16="http://schemas.microsoft.com/office/drawing/2014/main" id="{0B67C176-E392-4138-6262-BA0817C48D7E}"/>
              </a:ext>
            </a:extLst>
          </p:cNvPr>
          <p:cNvPicPr>
            <a:picLocks noChangeAspect="1"/>
          </p:cNvPicPr>
          <p:nvPr/>
        </p:nvPicPr>
        <p:blipFill>
          <a:blip r:embed="rId2"/>
          <a:srcRect l="8728" r="20684" b="-1"/>
          <a:stretch/>
        </p:blipFill>
        <p:spPr>
          <a:xfrm>
            <a:off x="1891767" y="10"/>
            <a:ext cx="7252231" cy="6857990"/>
          </a:xfrm>
          <a:prstGeom prst="rect">
            <a:avLst/>
          </a:prstGeom>
        </p:spPr>
      </p:pic>
      <p:sp>
        <p:nvSpPr>
          <p:cNvPr id="51" name="Rectangle 5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365125"/>
            <a:ext cx="2866641" cy="1899912"/>
          </a:xfrm>
        </p:spPr>
        <p:txBody>
          <a:bodyPr>
            <a:normAutofit/>
          </a:bodyPr>
          <a:lstStyle/>
          <a:p>
            <a:r>
              <a:rPr lang="en-US" sz="3500"/>
              <a:t>Motivation</a:t>
            </a:r>
          </a:p>
        </p:txBody>
      </p:sp>
      <p:sp>
        <p:nvSpPr>
          <p:cNvPr id="35" name="Content Placeholder 2"/>
          <p:cNvSpPr>
            <a:spLocks noGrp="1"/>
          </p:cNvSpPr>
          <p:nvPr>
            <p:ph idx="1"/>
          </p:nvPr>
        </p:nvSpPr>
        <p:spPr>
          <a:xfrm>
            <a:off x="134380" y="2063499"/>
            <a:ext cx="3360911" cy="4432680"/>
          </a:xfrm>
        </p:spPr>
        <p:txBody>
          <a:bodyPr vert="horz" lIns="91440" tIns="45720" rIns="91440" bIns="45720" rtlCol="0" anchor="t">
            <a:normAutofit/>
          </a:bodyPr>
          <a:lstStyle/>
          <a:p>
            <a:pPr algn="just">
              <a:lnSpc>
                <a:spcPct val="90000"/>
              </a:lnSpc>
            </a:pPr>
            <a:r>
              <a:rPr lang="en-US" sz="1400" dirty="0">
                <a:ea typeface="+mn-lt"/>
                <a:cs typeface="+mn-lt"/>
              </a:rPr>
              <a:t>Increasing number of vehicles and expanding road networks have led to significant traffic congestion.</a:t>
            </a:r>
            <a:endParaRPr lang="en-US"/>
          </a:p>
          <a:p>
            <a:pPr algn="just">
              <a:lnSpc>
                <a:spcPct val="90000"/>
              </a:lnSpc>
            </a:pPr>
            <a:r>
              <a:rPr lang="en-US" sz="1400" dirty="0">
                <a:ea typeface="+mn-lt"/>
                <a:cs typeface="+mn-lt"/>
              </a:rPr>
              <a:t>Traffic congestion impacts daily commutes, causing delays and stress for millions of people.</a:t>
            </a:r>
          </a:p>
          <a:p>
            <a:pPr algn="just">
              <a:lnSpc>
                <a:spcPct val="90000"/>
              </a:lnSpc>
            </a:pPr>
            <a:r>
              <a:rPr lang="en-US" sz="1400" dirty="0">
                <a:ea typeface="+mn-lt"/>
                <a:cs typeface="+mn-lt"/>
              </a:rPr>
              <a:t>Accurate ETA is crucial for personal travel, enabling better journey planning and timely arrivals.</a:t>
            </a:r>
          </a:p>
          <a:p>
            <a:pPr algn="just">
              <a:lnSpc>
                <a:spcPct val="90000"/>
              </a:lnSpc>
            </a:pPr>
            <a:r>
              <a:rPr lang="en-US" sz="1400" dirty="0">
                <a:ea typeface="+mn-lt"/>
                <a:cs typeface="+mn-lt"/>
              </a:rPr>
              <a:t>In business, accurate ETA optimizes delivery routes, improves fleet management, and enhances customer satisfaction.</a:t>
            </a:r>
          </a:p>
          <a:p>
            <a:pPr algn="just">
              <a:lnSpc>
                <a:spcPct val="90000"/>
              </a:lnSpc>
            </a:pPr>
            <a:r>
              <a:rPr lang="en-US" sz="1400" dirty="0">
                <a:ea typeface="+mn-lt"/>
                <a:cs typeface="+mn-lt"/>
              </a:rPr>
              <a:t>Public transportation relies on accurate ETA for efficient scheduling and minimizing delays.</a:t>
            </a:r>
            <a:endParaRPr lang="en-US" sz="1400" dirty="0">
              <a:ea typeface="Calibri"/>
              <a:cs typeface="Calibri"/>
            </a:endParaRPr>
          </a:p>
          <a:p>
            <a:pPr algn="just">
              <a:lnSpc>
                <a:spcPct val="90000"/>
              </a:lnSpc>
            </a:pPr>
            <a:r>
              <a:rPr lang="en-US" sz="1400" dirty="0">
                <a:ea typeface="+mn-lt"/>
                <a:cs typeface="+mn-lt"/>
              </a:rPr>
              <a:t>Developing robust ETA models enhances both personal and commercial transportation systems, improving overall efficiency.</a:t>
            </a:r>
          </a:p>
          <a:p>
            <a:pPr algn="just">
              <a:lnSpc>
                <a:spcPct val="90000"/>
              </a:lnSpc>
            </a:pPr>
            <a:endParaRPr lang="en-US" sz="1400" dirty="0">
              <a:ea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24300" y="642914"/>
            <a:ext cx="4605336" cy="1323439"/>
          </a:xfrm>
        </p:spPr>
        <p:txBody>
          <a:bodyPr anchor="t">
            <a:normAutofit/>
          </a:bodyPr>
          <a:lstStyle/>
          <a:p>
            <a:r>
              <a:rPr lang="en-US" sz="3500">
                <a:solidFill>
                  <a:schemeClr val="bg1"/>
                </a:solidFill>
              </a:rPr>
              <a:t>Critical Analysis</a:t>
            </a:r>
          </a:p>
        </p:txBody>
      </p:sp>
      <p:grpSp>
        <p:nvGrpSpPr>
          <p:cNvPr id="42" name="Group 41">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3436144" cy="6858002"/>
            <a:chOff x="-2" y="-1"/>
            <a:chExt cx="4581527" cy="6858002"/>
          </a:xfrm>
          <a:effectLst>
            <a:outerShdw blurRad="381000" dist="50800" algn="ctr" rotWithShape="0">
              <a:srgbClr val="000000">
                <a:alpha val="10000"/>
              </a:srgbClr>
            </a:outerShdw>
          </a:effectLst>
        </p:grpSpPr>
        <p:grpSp>
          <p:nvGrpSpPr>
            <p:cNvPr id="43" name="Group 42">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51" name="Freeform: Shape 50">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4" name="Group 43">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45" name="Group 44">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49" name="Freeform: Shape 48">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6" name="Group 45">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47" name="Freeform: Shape 46">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16" name="Graphic 15" descr="City">
            <a:extLst>
              <a:ext uri="{FF2B5EF4-FFF2-40B4-BE49-F238E27FC236}">
                <a16:creationId xmlns:a16="http://schemas.microsoft.com/office/drawing/2014/main" id="{26C14E9E-3598-245C-24D6-1446F0F8DA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6268" y="2720154"/>
            <a:ext cx="1997868" cy="1997868"/>
          </a:xfrm>
          <a:prstGeom prst="rect">
            <a:avLst/>
          </a:prstGeom>
        </p:spPr>
      </p:pic>
      <p:sp>
        <p:nvSpPr>
          <p:cNvPr id="3" name="Content Placeholder 2"/>
          <p:cNvSpPr>
            <a:spLocks noGrp="1"/>
          </p:cNvSpPr>
          <p:nvPr>
            <p:ph idx="1"/>
          </p:nvPr>
        </p:nvSpPr>
        <p:spPr>
          <a:xfrm>
            <a:off x="3543301" y="2302022"/>
            <a:ext cx="5593876" cy="4554948"/>
          </a:xfrm>
        </p:spPr>
        <p:txBody>
          <a:bodyPr vert="horz" lIns="91440" tIns="45720" rIns="91440" bIns="45720" rtlCol="0" anchor="t">
            <a:noAutofit/>
          </a:bodyPr>
          <a:lstStyle/>
          <a:p>
            <a:pPr algn="just">
              <a:buNone/>
            </a:pPr>
            <a:r>
              <a:rPr lang="en-US" sz="1800" dirty="0">
                <a:solidFill>
                  <a:schemeClr val="bg1"/>
                </a:solidFill>
              </a:rPr>
              <a:t>Limitations:</a:t>
            </a:r>
            <a:endParaRPr lang="en-US" sz="2000" dirty="0">
              <a:solidFill>
                <a:schemeClr val="bg1"/>
              </a:solidFill>
              <a:ea typeface="Calibri"/>
              <a:cs typeface="Calibri"/>
            </a:endParaRPr>
          </a:p>
          <a:p>
            <a:pPr algn="just"/>
            <a:r>
              <a:rPr lang="en-US" sz="1100" b="1" dirty="0">
                <a:solidFill>
                  <a:schemeClr val="bg1">
                    <a:alpha val="80000"/>
                  </a:schemeClr>
                </a:solidFill>
                <a:ea typeface="+mn-lt"/>
                <a:cs typeface="+mn-lt"/>
              </a:rPr>
              <a:t>Model Complexity</a:t>
            </a:r>
            <a:r>
              <a:rPr lang="en-US" sz="1100" dirty="0">
                <a:solidFill>
                  <a:schemeClr val="bg1">
                    <a:alpha val="80000"/>
                  </a:schemeClr>
                </a:solidFill>
                <a:ea typeface="+mn-lt"/>
                <a:cs typeface="+mn-lt"/>
              </a:rPr>
              <a:t>: The GNN model is complex and requires significant computational resources for training. This complexity can be a barrier to deployment in environments with limited computational capabilities.</a:t>
            </a:r>
          </a:p>
          <a:p>
            <a:pPr algn="just"/>
            <a:r>
              <a:rPr lang="en-US" sz="1100" b="1" dirty="0">
                <a:solidFill>
                  <a:schemeClr val="bg1">
                    <a:alpha val="80000"/>
                  </a:schemeClr>
                </a:solidFill>
                <a:ea typeface="+mn-lt"/>
                <a:cs typeface="+mn-lt"/>
              </a:rPr>
              <a:t>Data Storage and Inference Costs</a:t>
            </a:r>
            <a:r>
              <a:rPr lang="en-US" sz="1100" dirty="0">
                <a:solidFill>
                  <a:schemeClr val="bg1">
                    <a:alpha val="80000"/>
                  </a:schemeClr>
                </a:solidFill>
                <a:ea typeface="+mn-lt"/>
                <a:cs typeface="+mn-lt"/>
              </a:rPr>
              <a:t>: Handling large-scale graph data can be resource-intensive, impacting storage and inference costs. This can limit the model's scalability and cost-efficiency, particularly for smaller organizations.</a:t>
            </a:r>
            <a:endParaRPr lang="en-US" sz="1100" dirty="0">
              <a:solidFill>
                <a:schemeClr val="bg1">
                  <a:alpha val="80000"/>
                </a:schemeClr>
              </a:solidFill>
              <a:ea typeface="Calibri"/>
              <a:cs typeface="Calibri"/>
            </a:endParaRPr>
          </a:p>
          <a:p>
            <a:pPr algn="just"/>
            <a:r>
              <a:rPr lang="en-US" sz="1100" b="1">
                <a:solidFill>
                  <a:schemeClr val="bg1">
                    <a:alpha val="80000"/>
                  </a:schemeClr>
                </a:solidFill>
                <a:ea typeface="+mn-lt"/>
                <a:cs typeface="+mn-lt"/>
              </a:rPr>
              <a:t>Dependence on High-Quality Data</a:t>
            </a:r>
            <a:r>
              <a:rPr lang="en-US" sz="1100">
                <a:solidFill>
                  <a:schemeClr val="bg1">
                    <a:alpha val="80000"/>
                  </a:schemeClr>
                </a:solidFill>
                <a:ea typeface="+mn-lt"/>
                <a:cs typeface="+mn-lt"/>
              </a:rPr>
              <a:t>: The model's accuracy is heavily dependent on the quality and availability of real-time </a:t>
            </a:r>
            <a:r>
              <a:rPr lang="en-US" sz="1100" dirty="0">
                <a:solidFill>
                  <a:schemeClr val="bg1">
                    <a:alpha val="80000"/>
                  </a:schemeClr>
                </a:solidFill>
                <a:ea typeface="+mn-lt"/>
                <a:cs typeface="+mn-lt"/>
              </a:rPr>
              <a:t>and historical traffic data. In regions with poor data coverage or low data quality, the model's performance may degrade.</a:t>
            </a:r>
          </a:p>
          <a:p>
            <a:pPr algn="just"/>
            <a:r>
              <a:rPr lang="en-US" sz="1100" b="1" dirty="0">
                <a:solidFill>
                  <a:schemeClr val="bg1">
                    <a:alpha val="80000"/>
                  </a:schemeClr>
                </a:solidFill>
                <a:ea typeface="+mn-lt"/>
                <a:cs typeface="+mn-lt"/>
              </a:rPr>
              <a:t>Challenges in Real-Time Processing</a:t>
            </a:r>
            <a:r>
              <a:rPr lang="en-US" sz="1100" dirty="0">
                <a:solidFill>
                  <a:schemeClr val="bg1">
                    <a:alpha val="80000"/>
                  </a:schemeClr>
                </a:solidFill>
                <a:ea typeface="+mn-lt"/>
                <a:cs typeface="+mn-lt"/>
              </a:rPr>
              <a:t>: While the model is designed for real-time applications, ensuring low-latency predictions in a high-traffic environment can be challenging. Any delays in data processing can affect the timeliness of ETA predictions.</a:t>
            </a:r>
          </a:p>
          <a:p>
            <a:pPr algn="just"/>
            <a:r>
              <a:rPr lang="en-US" sz="1100" b="1" dirty="0">
                <a:solidFill>
                  <a:schemeClr val="bg1">
                    <a:alpha val="80000"/>
                  </a:schemeClr>
                </a:solidFill>
                <a:ea typeface="+mn-lt"/>
                <a:cs typeface="+mn-lt"/>
              </a:rPr>
              <a:t>Scalability Issues in Diverse Environments</a:t>
            </a:r>
            <a:r>
              <a:rPr lang="en-US" sz="1100" dirty="0">
                <a:solidFill>
                  <a:schemeClr val="bg1">
                    <a:alpha val="80000"/>
                  </a:schemeClr>
                </a:solidFill>
                <a:ea typeface="+mn-lt"/>
                <a:cs typeface="+mn-lt"/>
              </a:rPr>
              <a:t>: Although the model performs well in various regions, scaling it to handle diverse traffic environments with unique characteristics may require additional adjustments and fine-tuning.</a:t>
            </a:r>
          </a:p>
          <a:p>
            <a:pPr algn="just"/>
            <a:r>
              <a:rPr lang="en-US" sz="1100" b="1" dirty="0">
                <a:solidFill>
                  <a:schemeClr val="bg1">
                    <a:alpha val="80000"/>
                  </a:schemeClr>
                </a:solidFill>
                <a:ea typeface="+mn-lt"/>
                <a:cs typeface="+mn-lt"/>
              </a:rPr>
              <a:t>Maintenance and Updates</a:t>
            </a:r>
            <a:r>
              <a:rPr lang="en-US" sz="1100" dirty="0">
                <a:solidFill>
                  <a:schemeClr val="bg1">
                    <a:alpha val="80000"/>
                  </a:schemeClr>
                </a:solidFill>
                <a:ea typeface="+mn-lt"/>
                <a:cs typeface="+mn-lt"/>
              </a:rPr>
              <a:t>: Maintaining and updating the model to reflect changes in road networks and traffic patterns can be resource-intensive. Continuous monitoring and adjustment are necessary to ensure sustained accuracy.</a:t>
            </a:r>
          </a:p>
          <a:p>
            <a:pPr algn="just"/>
            <a:endParaRPr lang="en-US" sz="1100" dirty="0">
              <a:solidFill>
                <a:schemeClr val="bg1">
                  <a:alpha val="80000"/>
                </a:schemeClr>
              </a:solidFill>
              <a:ea typeface="+mn-lt"/>
              <a:cs typeface="+mn-lt"/>
            </a:endParaRPr>
          </a:p>
        </p:txBody>
      </p:sp>
    </p:spTree>
    <p:extLst>
      <p:ext uri="{BB962C8B-B14F-4D97-AF65-F5344CB8AC3E}">
        <p14:creationId xmlns:p14="http://schemas.microsoft.com/office/powerpoint/2010/main" val="417835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E03F79CB-42B0-C61D-4870-EF4F27043DC1}"/>
              </a:ext>
            </a:extLst>
          </p:cNvPr>
          <p:cNvPicPr>
            <a:picLocks noChangeAspect="1"/>
          </p:cNvPicPr>
          <p:nvPr/>
        </p:nvPicPr>
        <p:blipFill>
          <a:blip r:embed="rId2"/>
          <a:srcRect l="21482" r="7930" b="-1"/>
          <a:stretch/>
        </p:blipFill>
        <p:spPr>
          <a:xfrm>
            <a:off x="1891767" y="10"/>
            <a:ext cx="7252231"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48DB86-0BD8-14BF-9839-066E173B2317}"/>
              </a:ext>
            </a:extLst>
          </p:cNvPr>
          <p:cNvSpPr>
            <a:spLocks noGrp="1"/>
          </p:cNvSpPr>
          <p:nvPr>
            <p:ph type="title"/>
          </p:nvPr>
        </p:nvSpPr>
        <p:spPr>
          <a:xfrm>
            <a:off x="628650" y="365125"/>
            <a:ext cx="2866641" cy="1899912"/>
          </a:xfrm>
        </p:spPr>
        <p:txBody>
          <a:bodyPr>
            <a:normAutofit/>
          </a:bodyPr>
          <a:lstStyle/>
          <a:p>
            <a:r>
              <a:rPr lang="en-US" sz="3600" b="1" dirty="0">
                <a:ea typeface="Calibri"/>
                <a:cs typeface="Calibri"/>
              </a:rPr>
              <a:t>Future scope</a:t>
            </a:r>
          </a:p>
        </p:txBody>
      </p:sp>
      <p:sp>
        <p:nvSpPr>
          <p:cNvPr id="3" name="Content Placeholder 2">
            <a:extLst>
              <a:ext uri="{FF2B5EF4-FFF2-40B4-BE49-F238E27FC236}">
                <a16:creationId xmlns:a16="http://schemas.microsoft.com/office/drawing/2014/main" id="{AFEA98DB-F513-A0E1-D2DB-7E001F36D611}"/>
              </a:ext>
            </a:extLst>
          </p:cNvPr>
          <p:cNvSpPr>
            <a:spLocks noGrp="1"/>
          </p:cNvSpPr>
          <p:nvPr>
            <p:ph idx="1"/>
          </p:nvPr>
        </p:nvSpPr>
        <p:spPr>
          <a:xfrm>
            <a:off x="516" y="2269444"/>
            <a:ext cx="4390639" cy="4504762"/>
          </a:xfrm>
        </p:spPr>
        <p:txBody>
          <a:bodyPr vert="horz" lIns="91440" tIns="45720" rIns="91440" bIns="45720" rtlCol="0" anchor="t">
            <a:normAutofit/>
          </a:bodyPr>
          <a:lstStyle/>
          <a:p>
            <a:pPr algn="just">
              <a:lnSpc>
                <a:spcPct val="90000"/>
              </a:lnSpc>
            </a:pPr>
            <a:r>
              <a:rPr lang="en-US" sz="1100" b="1" dirty="0">
                <a:ea typeface="+mn-lt"/>
                <a:cs typeface="+mn-lt"/>
              </a:rPr>
              <a:t>Further Optimization of Model Architecture</a:t>
            </a:r>
            <a:r>
              <a:rPr lang="en-US" sz="1100" dirty="0">
                <a:ea typeface="+mn-lt"/>
                <a:cs typeface="+mn-lt"/>
              </a:rPr>
              <a:t>: Continuous improvements in the GNN architecture and training techniques can enhance performance and efficiency. Exploring advanced GNN variants and hybrid models that combine GNNs with other machine learning techniques may yield better results.</a:t>
            </a:r>
            <a:endParaRPr lang="en-US" sz="1100" dirty="0">
              <a:ea typeface="Calibri"/>
              <a:cs typeface="Calibri"/>
            </a:endParaRPr>
          </a:p>
          <a:p>
            <a:pPr algn="just">
              <a:lnSpc>
                <a:spcPct val="90000"/>
              </a:lnSpc>
            </a:pPr>
            <a:r>
              <a:rPr lang="en-US" sz="1100" b="1" dirty="0">
                <a:ea typeface="+mn-lt"/>
                <a:cs typeface="+mn-lt"/>
              </a:rPr>
              <a:t>Integration of Additional Data Sources</a:t>
            </a:r>
            <a:r>
              <a:rPr lang="en-US" sz="1100" dirty="0">
                <a:ea typeface="+mn-lt"/>
                <a:cs typeface="+mn-lt"/>
              </a:rPr>
              <a:t>: Incorporating more diverse data sources such as real-time user feedback, detailed weather data, road incident reports, and social media feeds can provide richer context and improve the accuracy of ETA predictions.</a:t>
            </a:r>
            <a:endParaRPr lang="en-US" sz="1100" dirty="0">
              <a:ea typeface="Calibri"/>
              <a:cs typeface="Calibri"/>
            </a:endParaRPr>
          </a:p>
          <a:p>
            <a:pPr algn="just">
              <a:lnSpc>
                <a:spcPct val="90000"/>
              </a:lnSpc>
            </a:pPr>
            <a:r>
              <a:rPr lang="en-US" sz="1100" b="1" dirty="0">
                <a:ea typeface="+mn-lt"/>
                <a:cs typeface="+mn-lt"/>
              </a:rPr>
              <a:t>Dynamic Aggregation Techniques</a:t>
            </a:r>
            <a:r>
              <a:rPr lang="en-US" sz="1100" dirty="0">
                <a:ea typeface="+mn-lt"/>
                <a:cs typeface="+mn-lt"/>
              </a:rPr>
              <a:t>: Researching and developing adaptive aggregation functions that can dynamically adjust based on traffic patterns and regional characteristics could enhance the model's ability to capture complex interactions in diverse environments.</a:t>
            </a:r>
            <a:endParaRPr lang="en-US" sz="1100" dirty="0">
              <a:ea typeface="Calibri"/>
              <a:cs typeface="Calibri"/>
            </a:endParaRPr>
          </a:p>
          <a:p>
            <a:pPr algn="just">
              <a:lnSpc>
                <a:spcPct val="90000"/>
              </a:lnSpc>
            </a:pPr>
            <a:r>
              <a:rPr lang="en-US" sz="1100" b="1" dirty="0">
                <a:ea typeface="+mn-lt"/>
                <a:cs typeface="+mn-lt"/>
              </a:rPr>
              <a:t>Personalized ETA Predictions</a:t>
            </a:r>
            <a:r>
              <a:rPr lang="en-US" sz="1100" dirty="0">
                <a:ea typeface="+mn-lt"/>
                <a:cs typeface="+mn-lt"/>
              </a:rPr>
              <a:t>: Customizing ETA predictions based on individual user behavior, preferences, and historical travel patterns can improve user experience. Developing personalized models that account for user-specific factors can make predictions more relevant and accurate.</a:t>
            </a:r>
            <a:endParaRPr lang="en-US" sz="1100" dirty="0">
              <a:ea typeface="Calibri"/>
              <a:cs typeface="Calibri"/>
            </a:endParaRPr>
          </a:p>
          <a:p>
            <a:pPr algn="just">
              <a:lnSpc>
                <a:spcPct val="90000"/>
              </a:lnSpc>
            </a:pPr>
            <a:r>
              <a:rPr lang="en-US" sz="1100" b="1" dirty="0">
                <a:ea typeface="+mn-lt"/>
                <a:cs typeface="+mn-lt"/>
              </a:rPr>
              <a:t>Real-Time Feedback and Continuous Learning</a:t>
            </a:r>
            <a:r>
              <a:rPr lang="en-US" sz="1100" dirty="0">
                <a:ea typeface="+mn-lt"/>
                <a:cs typeface="+mn-lt"/>
              </a:rPr>
              <a:t>: Enhancing the model with real-time feedback mechanisms and continuous learning capabilities can help it adapt quickly to changing traffic conditions. Implementing online learning algorithms that update the model in real-time based on new data can maintain and even improve prediction accuracy over time.</a:t>
            </a:r>
            <a:endParaRPr lang="en-US" sz="1100" dirty="0">
              <a:ea typeface="Calibri"/>
              <a:cs typeface="Calibri"/>
            </a:endParaRPr>
          </a:p>
          <a:p>
            <a:pPr algn="just">
              <a:lnSpc>
                <a:spcPct val="90000"/>
              </a:lnSpc>
            </a:pPr>
            <a:endParaRPr lang="en-US" sz="1100" dirty="0">
              <a:ea typeface="Calibri"/>
              <a:cs typeface="Calibri"/>
            </a:endParaRPr>
          </a:p>
        </p:txBody>
      </p:sp>
    </p:spTree>
    <p:extLst>
      <p:ext uri="{BB962C8B-B14F-4D97-AF65-F5344CB8AC3E}">
        <p14:creationId xmlns:p14="http://schemas.microsoft.com/office/powerpoint/2010/main" val="772394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A161-A343-8637-4CD0-DB919CBA3FC9}"/>
              </a:ext>
            </a:extLst>
          </p:cNvPr>
          <p:cNvSpPr>
            <a:spLocks noGrp="1"/>
          </p:cNvSpPr>
          <p:nvPr>
            <p:ph type="title"/>
          </p:nvPr>
        </p:nvSpPr>
        <p:spPr/>
        <p:txBody>
          <a:bodyPr/>
          <a:lstStyle/>
          <a:p>
            <a:r>
              <a:rPr lang="en-US" dirty="0">
                <a:ea typeface="Calibri"/>
                <a:cs typeface="Calibri"/>
              </a:rPr>
              <a:t>References </a:t>
            </a:r>
            <a:endParaRPr lang="en-US" dirty="0"/>
          </a:p>
        </p:txBody>
      </p:sp>
      <p:sp>
        <p:nvSpPr>
          <p:cNvPr id="3" name="Content Placeholder 2">
            <a:extLst>
              <a:ext uri="{FF2B5EF4-FFF2-40B4-BE49-F238E27FC236}">
                <a16:creationId xmlns:a16="http://schemas.microsoft.com/office/drawing/2014/main" id="{82D2F61A-3ABF-DEA8-389D-9EE502F3ABC9}"/>
              </a:ext>
            </a:extLst>
          </p:cNvPr>
          <p:cNvSpPr>
            <a:spLocks noGrp="1"/>
          </p:cNvSpPr>
          <p:nvPr>
            <p:ph idx="1"/>
          </p:nvPr>
        </p:nvSpPr>
        <p:spPr>
          <a:xfrm>
            <a:off x="457200" y="1600200"/>
            <a:ext cx="8229600" cy="4811713"/>
          </a:xfrm>
        </p:spPr>
        <p:txBody>
          <a:bodyPr vert="horz" lIns="91440" tIns="45720" rIns="91440" bIns="45720" rtlCol="0" anchor="t">
            <a:noAutofit/>
          </a:bodyPr>
          <a:lstStyle/>
          <a:p>
            <a:r>
              <a:rPr lang="en-US" sz="1100" dirty="0">
                <a:ea typeface="+mn-lt"/>
                <a:cs typeface="+mn-lt"/>
              </a:rPr>
              <a:t>Gabriele Corso, Luca </a:t>
            </a:r>
            <a:r>
              <a:rPr lang="en-US" sz="1100" err="1">
                <a:ea typeface="+mn-lt"/>
                <a:cs typeface="+mn-lt"/>
              </a:rPr>
              <a:t>Cavalleri</a:t>
            </a:r>
            <a:r>
              <a:rPr lang="en-US" sz="1100" dirty="0">
                <a:ea typeface="+mn-lt"/>
                <a:cs typeface="+mn-lt"/>
              </a:rPr>
              <a:t>, Dominique </a:t>
            </a:r>
            <a:r>
              <a:rPr lang="en-US" sz="1100" err="1">
                <a:ea typeface="+mn-lt"/>
                <a:cs typeface="+mn-lt"/>
              </a:rPr>
              <a:t>Beaini</a:t>
            </a:r>
            <a:r>
              <a:rPr lang="en-US" sz="1100" dirty="0">
                <a:ea typeface="+mn-lt"/>
                <a:cs typeface="+mn-lt"/>
              </a:rPr>
              <a:t>, Pietro </a:t>
            </a:r>
            <a:r>
              <a:rPr lang="en-US" sz="1100" err="1">
                <a:ea typeface="+mn-lt"/>
                <a:cs typeface="+mn-lt"/>
              </a:rPr>
              <a:t>Liò</a:t>
            </a:r>
            <a:r>
              <a:rPr lang="en-US" sz="1100" dirty="0">
                <a:ea typeface="+mn-lt"/>
                <a:cs typeface="+mn-lt"/>
              </a:rPr>
              <a:t>, and Petar </a:t>
            </a:r>
            <a:r>
              <a:rPr lang="en-US" sz="1100" err="1">
                <a:ea typeface="+mn-lt"/>
                <a:cs typeface="+mn-lt"/>
              </a:rPr>
              <a:t>Veličković</a:t>
            </a:r>
            <a:r>
              <a:rPr lang="en-US" sz="1100" dirty="0">
                <a:ea typeface="+mn-lt"/>
                <a:cs typeface="+mn-lt"/>
              </a:rPr>
              <a:t>. 2020. Principal </a:t>
            </a:r>
            <a:r>
              <a:rPr lang="en-US" sz="1100" err="1">
                <a:ea typeface="+mn-lt"/>
                <a:cs typeface="+mn-lt"/>
              </a:rPr>
              <a:t>neighbourhood</a:t>
            </a:r>
            <a:r>
              <a:rPr lang="en-US" sz="1100" dirty="0">
                <a:ea typeface="+mn-lt"/>
                <a:cs typeface="+mn-lt"/>
              </a:rPr>
              <a:t> aggregation for graph nets. </a:t>
            </a:r>
            <a:r>
              <a:rPr lang="en-US" sz="1100" err="1">
                <a:ea typeface="+mn-lt"/>
                <a:cs typeface="+mn-lt"/>
              </a:rPr>
              <a:t>arXiv</a:t>
            </a:r>
            <a:r>
              <a:rPr lang="en-US" sz="1100" dirty="0">
                <a:ea typeface="+mn-lt"/>
                <a:cs typeface="+mn-lt"/>
              </a:rPr>
              <a:t> preprint arXiv:2004.05718 (2020).</a:t>
            </a:r>
          </a:p>
          <a:p>
            <a:r>
              <a:rPr lang="en-US" sz="1100" dirty="0">
                <a:ea typeface="+mn-lt"/>
                <a:cs typeface="+mn-lt"/>
              </a:rPr>
              <a:t>arXiv:2004.05718 (2020). [6] Xiaomin Fang, </a:t>
            </a:r>
            <a:r>
              <a:rPr lang="en-US" sz="1100" err="1">
                <a:ea typeface="+mn-lt"/>
                <a:cs typeface="+mn-lt"/>
              </a:rPr>
              <a:t>Jizhou</a:t>
            </a:r>
            <a:r>
              <a:rPr lang="en-US" sz="1100" dirty="0">
                <a:ea typeface="+mn-lt"/>
                <a:cs typeface="+mn-lt"/>
              </a:rPr>
              <a:t> Huang, Fan Wang, </a:t>
            </a:r>
            <a:r>
              <a:rPr lang="en-US" sz="1100" err="1">
                <a:ea typeface="+mn-lt"/>
                <a:cs typeface="+mn-lt"/>
              </a:rPr>
              <a:t>Lingke</a:t>
            </a:r>
            <a:r>
              <a:rPr lang="en-US" sz="1100" dirty="0">
                <a:ea typeface="+mn-lt"/>
                <a:cs typeface="+mn-lt"/>
              </a:rPr>
              <a:t> Zeng, </a:t>
            </a:r>
            <a:r>
              <a:rPr lang="en-US" sz="1100" err="1">
                <a:ea typeface="+mn-lt"/>
                <a:cs typeface="+mn-lt"/>
              </a:rPr>
              <a:t>Haijin</a:t>
            </a:r>
            <a:r>
              <a:rPr lang="en-US" sz="1100" dirty="0">
                <a:ea typeface="+mn-lt"/>
                <a:cs typeface="+mn-lt"/>
              </a:rPr>
              <a:t> Liang, and Haifeng Wang. 2020. </a:t>
            </a:r>
            <a:r>
              <a:rPr lang="en-US" sz="1100" err="1">
                <a:ea typeface="+mn-lt"/>
                <a:cs typeface="+mn-lt"/>
              </a:rPr>
              <a:t>ConSTGAT</a:t>
            </a:r>
            <a:r>
              <a:rPr lang="en-US" sz="1100" dirty="0">
                <a:ea typeface="+mn-lt"/>
                <a:cs typeface="+mn-lt"/>
              </a:rPr>
              <a:t>: Contextual Spatial-Temporal Graph Attention Network for Travel Time Estimation at Baidu Maps. In Proceedings of the 26th ACM SIGKDD International Conference on Knowledge Discovery &amp; Data Mining. 2697–2705</a:t>
            </a:r>
          </a:p>
          <a:p>
            <a:r>
              <a:rPr lang="en-US" sz="1100" dirty="0">
                <a:ea typeface="+mn-lt"/>
                <a:cs typeface="+mn-lt"/>
              </a:rPr>
              <a:t>Kun Fu, </a:t>
            </a:r>
            <a:r>
              <a:rPr lang="en-US" sz="1100" err="1">
                <a:ea typeface="+mn-lt"/>
                <a:cs typeface="+mn-lt"/>
              </a:rPr>
              <a:t>Fanlin</a:t>
            </a:r>
            <a:r>
              <a:rPr lang="en-US" sz="1100" dirty="0">
                <a:ea typeface="+mn-lt"/>
                <a:cs typeface="+mn-lt"/>
              </a:rPr>
              <a:t> Meng, </a:t>
            </a:r>
            <a:r>
              <a:rPr lang="en-US" sz="1100" err="1">
                <a:ea typeface="+mn-lt"/>
                <a:cs typeface="+mn-lt"/>
              </a:rPr>
              <a:t>Jieping</a:t>
            </a:r>
            <a:r>
              <a:rPr lang="en-US" sz="1100" dirty="0">
                <a:ea typeface="+mn-lt"/>
                <a:cs typeface="+mn-lt"/>
              </a:rPr>
              <a:t> Ye, and Zheng Wang. 2020. </a:t>
            </a:r>
            <a:r>
              <a:rPr lang="en-US" sz="1100" err="1">
                <a:ea typeface="+mn-lt"/>
                <a:cs typeface="+mn-lt"/>
              </a:rPr>
              <a:t>CompactETA</a:t>
            </a:r>
            <a:r>
              <a:rPr lang="en-US" sz="1100" dirty="0">
                <a:ea typeface="+mn-lt"/>
                <a:cs typeface="+mn-lt"/>
              </a:rPr>
              <a:t>: A Fast Inference System for Travel Time Prediction. Association for Computing Machinery, New York, NY, USA, 3337–3345. </a:t>
            </a:r>
            <a:r>
              <a:rPr lang="en-US" sz="1100" dirty="0">
                <a:ea typeface="+mn-lt"/>
                <a:cs typeface="+mn-lt"/>
                <a:hlinkClick r:id="rId2"/>
              </a:rPr>
              <a:t>https://doi.org/10.1145/3394486.3403386</a:t>
            </a:r>
            <a:endParaRPr lang="en-US" sz="1100" dirty="0">
              <a:ea typeface="+mn-lt"/>
              <a:cs typeface="+mn-lt"/>
            </a:endParaRPr>
          </a:p>
          <a:p>
            <a:r>
              <a:rPr lang="en-US" sz="1100" dirty="0">
                <a:ea typeface="+mn-lt"/>
                <a:cs typeface="+mn-lt"/>
              </a:rPr>
              <a:t>Justin Gilmer, Samuel S Schoenholz, Patrick F Riley, Oriol Vinyals, and George E Dahl. 2017. Neural message passing for quantum chemistry. </a:t>
            </a:r>
            <a:r>
              <a:rPr lang="en-US" sz="1100" err="1">
                <a:ea typeface="+mn-lt"/>
                <a:cs typeface="+mn-lt"/>
              </a:rPr>
              <a:t>arXiv</a:t>
            </a:r>
            <a:r>
              <a:rPr lang="en-US" sz="1100" dirty="0">
                <a:ea typeface="+mn-lt"/>
                <a:cs typeface="+mn-lt"/>
              </a:rPr>
              <a:t> preprint arXiv:1704.01212 (2017)Will Hamilton, </a:t>
            </a:r>
            <a:r>
              <a:rPr lang="en-US" sz="1100" err="1">
                <a:ea typeface="+mn-lt"/>
                <a:cs typeface="+mn-lt"/>
              </a:rPr>
              <a:t>Zhitao</a:t>
            </a:r>
            <a:r>
              <a:rPr lang="en-US" sz="1100" dirty="0">
                <a:ea typeface="+mn-lt"/>
                <a:cs typeface="+mn-lt"/>
              </a:rPr>
              <a:t> Ying, and Jure Leskovec. 2017. Inductive representation learning on large graphs. In Advances in neural information processing systems. 1024–1034.</a:t>
            </a:r>
          </a:p>
          <a:p>
            <a:endParaRPr lang="en-US" sz="1100" dirty="0">
              <a:ea typeface="+mn-lt"/>
              <a:cs typeface="+mn-lt"/>
            </a:endParaRPr>
          </a:p>
          <a:p>
            <a:r>
              <a:rPr lang="en-US" sz="1100" dirty="0">
                <a:ea typeface="+mn-lt"/>
                <a:cs typeface="+mn-lt"/>
              </a:rPr>
              <a:t>Jessica B Hamrick, Kelsey R Allen, Victor Bapst, Tina Zhu, Kevin R McKee, Joshua B Tenenbaum, and Peter W Battaglia. 2018. Relational inductive bias for physical construction in humans and machines. </a:t>
            </a:r>
            <a:r>
              <a:rPr lang="en-US" sz="1100" err="1">
                <a:ea typeface="+mn-lt"/>
                <a:cs typeface="+mn-lt"/>
              </a:rPr>
              <a:t>arXiv</a:t>
            </a:r>
            <a:r>
              <a:rPr lang="en-US" sz="1100" dirty="0">
                <a:ea typeface="+mn-lt"/>
                <a:cs typeface="+mn-lt"/>
              </a:rPr>
              <a:t> preprint arXiv:1806.01203 (2018)</a:t>
            </a:r>
          </a:p>
          <a:p>
            <a:r>
              <a:rPr lang="en-US" sz="1100" dirty="0">
                <a:ea typeface="+mn-lt"/>
                <a:cs typeface="+mn-lt"/>
              </a:rPr>
              <a:t>Junheng Hao, Tong Zhao, Jin Li, Xin Luna Dong, Christos </a:t>
            </a:r>
            <a:r>
              <a:rPr lang="en-US" sz="1100" err="1">
                <a:ea typeface="+mn-lt"/>
                <a:cs typeface="+mn-lt"/>
              </a:rPr>
              <a:t>Faloutsos</a:t>
            </a:r>
            <a:r>
              <a:rPr lang="en-US" sz="1100" dirty="0">
                <a:ea typeface="+mn-lt"/>
                <a:cs typeface="+mn-lt"/>
              </a:rPr>
              <a:t>, Yizhou Sun, and Wei Wang. 2020. P-Companion: A Principled Framework for Diversified Complementary Product Recommendation. In Proceedings of the 29th ACM International Conference on Information &amp; Knowledge Management. 2517–2524. </a:t>
            </a:r>
          </a:p>
          <a:p>
            <a:r>
              <a:rPr lang="en-US" sz="1100" dirty="0">
                <a:ea typeface="+mn-lt"/>
                <a:cs typeface="+mn-lt"/>
              </a:rPr>
              <a:t>Conference on Knowledge Discovery &amp; Data Mining. 842–852. [39] </a:t>
            </a:r>
            <a:r>
              <a:rPr lang="en-US" sz="1100" err="1">
                <a:ea typeface="+mn-lt"/>
                <a:cs typeface="+mn-lt"/>
              </a:rPr>
              <a:t>Chuanpan</a:t>
            </a:r>
            <a:r>
              <a:rPr lang="en-US" sz="1100" dirty="0">
                <a:ea typeface="+mn-lt"/>
                <a:cs typeface="+mn-lt"/>
              </a:rPr>
              <a:t> Zheng, </a:t>
            </a:r>
            <a:r>
              <a:rPr lang="en-US" sz="1100" err="1">
                <a:ea typeface="+mn-lt"/>
                <a:cs typeface="+mn-lt"/>
              </a:rPr>
              <a:t>Xiaoliang</a:t>
            </a:r>
            <a:r>
              <a:rPr lang="en-US" sz="1100" dirty="0">
                <a:ea typeface="+mn-lt"/>
                <a:cs typeface="+mn-lt"/>
              </a:rPr>
              <a:t> Fan, Cheng Wang, and Jianzhong Qi. 2020. GMAN: A Graph Multi-Attention Network for Traffic Prediction. In The Thirty-Fourth AAAI Conference on Artificial Intelligence, AAAI 2020, The Thirty-Second Innovative Applications of Artificial Intelligence Conference, IAAI 2020, The Tenth AAAI Symposium on Educational Advances in Artificial Intelligence, EAAI 2020, New York, NY, USA, February 7-12, 2020. AAAI Press, 1234–1241. https://aaai.org/ojs/ </a:t>
            </a:r>
            <a:r>
              <a:rPr lang="en-US" sz="1100" err="1">
                <a:ea typeface="+mn-lt"/>
                <a:cs typeface="+mn-lt"/>
              </a:rPr>
              <a:t>index.php</a:t>
            </a:r>
            <a:r>
              <a:rPr lang="en-US" sz="1100" dirty="0">
                <a:ea typeface="+mn-lt"/>
                <a:cs typeface="+mn-lt"/>
              </a:rPr>
              <a:t>/AAAI/article/view/547</a:t>
            </a:r>
          </a:p>
        </p:txBody>
      </p:sp>
    </p:spTree>
    <p:extLst>
      <p:ext uri="{BB962C8B-B14F-4D97-AF65-F5344CB8AC3E}">
        <p14:creationId xmlns:p14="http://schemas.microsoft.com/office/powerpoint/2010/main" val="2426385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8D3D426-0596-481C-F314-36575C301F33}"/>
              </a:ext>
            </a:extLst>
          </p:cNvPr>
          <p:cNvSpPr>
            <a:spLocks noGrp="1"/>
          </p:cNvSpPr>
          <p:nvPr>
            <p:ph type="title"/>
          </p:nvPr>
        </p:nvSpPr>
        <p:spPr>
          <a:xfrm>
            <a:off x="2910322" y="583345"/>
            <a:ext cx="5370268" cy="4164820"/>
          </a:xfrm>
        </p:spPr>
        <p:txBody>
          <a:bodyPr vert="horz" lIns="91440" tIns="45720" rIns="91440" bIns="45720" rtlCol="0" anchor="t">
            <a:normAutofit/>
          </a:bodyPr>
          <a:lstStyle/>
          <a:p>
            <a:pPr algn="r" defTabSz="914400">
              <a:lnSpc>
                <a:spcPct val="90000"/>
              </a:lnSpc>
            </a:pPr>
            <a:r>
              <a:rPr lang="en-US" sz="7000" kern="1200" dirty="0">
                <a:solidFill>
                  <a:srgbClr val="FFFFFF"/>
                </a:solidFill>
                <a:latin typeface="+mj-lt"/>
                <a:ea typeface="+mj-ea"/>
                <a:cs typeface="+mj-cs"/>
              </a:rPr>
              <a:t>Thank You</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080775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9763" y="-4145"/>
            <a:ext cx="3194073" cy="1720004"/>
          </a:xfrm>
        </p:spPr>
        <p:txBody>
          <a:bodyPr anchor="b">
            <a:normAutofit/>
          </a:bodyPr>
          <a:lstStyle/>
          <a:p>
            <a:r>
              <a:rPr lang="en-US" sz="4700"/>
              <a:t>Problem Statement</a:t>
            </a:r>
          </a:p>
        </p:txBody>
      </p:sp>
      <p:sp>
        <p:nvSpPr>
          <p:cNvPr id="8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ontent Placeholder 2"/>
          <p:cNvSpPr>
            <a:spLocks noGrp="1"/>
          </p:cNvSpPr>
          <p:nvPr>
            <p:ph idx="1"/>
          </p:nvPr>
        </p:nvSpPr>
        <p:spPr>
          <a:xfrm>
            <a:off x="-1143" y="2767619"/>
            <a:ext cx="4378323" cy="4090381"/>
          </a:xfrm>
        </p:spPr>
        <p:txBody>
          <a:bodyPr vert="horz" lIns="91440" tIns="45720" rIns="91440" bIns="45720" rtlCol="0" anchor="t">
            <a:normAutofit fontScale="77500" lnSpcReduction="20000"/>
          </a:bodyPr>
          <a:lstStyle/>
          <a:p>
            <a:pPr algn="just"/>
            <a:r>
              <a:rPr lang="en-US" sz="1800" dirty="0">
                <a:ea typeface="+mn-lt"/>
                <a:cs typeface="+mn-lt"/>
              </a:rPr>
              <a:t>This paper was presented at the 30th ACM International Conference on Information and Knowledge Management (CIKM ’21) held from November 1–5, 2021</a:t>
            </a:r>
          </a:p>
          <a:p>
            <a:pPr algn="just"/>
            <a:r>
              <a:rPr lang="en-US" sz="1800" b="1" dirty="0">
                <a:ea typeface="+mn-lt"/>
                <a:cs typeface="+mn-lt"/>
              </a:rPr>
              <a:t>ETA Definition</a:t>
            </a:r>
            <a:r>
              <a:rPr lang="en-US" sz="1800" dirty="0">
                <a:ea typeface="+mn-lt"/>
                <a:cs typeface="+mn-lt"/>
              </a:rPr>
              <a:t>: Estimated Time of Arrival (ETA) predicts travel time from a starting point to a destination.</a:t>
            </a:r>
            <a:endParaRPr lang="en-US" dirty="0">
              <a:ea typeface="+mn-lt"/>
              <a:cs typeface="+mn-lt"/>
            </a:endParaRPr>
          </a:p>
          <a:p>
            <a:pPr algn="just"/>
            <a:r>
              <a:rPr lang="en-US" sz="1800" b="1" dirty="0">
                <a:ea typeface="+mn-lt"/>
                <a:cs typeface="+mn-lt"/>
              </a:rPr>
              <a:t>Spatiotemporal Complexity</a:t>
            </a:r>
            <a:r>
              <a:rPr lang="en-US" sz="1800" dirty="0">
                <a:ea typeface="+mn-lt"/>
                <a:cs typeface="+mn-lt"/>
              </a:rPr>
              <a:t>: Capturing variations in traffic conditions across different times and locations is challenging.</a:t>
            </a:r>
            <a:endParaRPr lang="en-US" dirty="0">
              <a:ea typeface="Calibri"/>
              <a:cs typeface="Calibri"/>
            </a:endParaRPr>
          </a:p>
          <a:p>
            <a:pPr algn="just"/>
            <a:r>
              <a:rPr lang="en-US" sz="1800" b="1" dirty="0">
                <a:ea typeface="+mn-lt"/>
                <a:cs typeface="+mn-lt"/>
              </a:rPr>
              <a:t>Dynamic Traffic Conditions</a:t>
            </a:r>
            <a:r>
              <a:rPr lang="en-US" sz="1800" dirty="0">
                <a:ea typeface="+mn-lt"/>
                <a:cs typeface="+mn-lt"/>
              </a:rPr>
              <a:t>: Traffic changes rapidly due to accidents, weather, and sudden increases in volume.</a:t>
            </a:r>
            <a:endParaRPr lang="en-US" dirty="0">
              <a:ea typeface="Calibri"/>
              <a:cs typeface="Calibri"/>
            </a:endParaRPr>
          </a:p>
          <a:p>
            <a:pPr algn="just"/>
            <a:r>
              <a:rPr lang="en-US" sz="1800" b="1" dirty="0">
                <a:ea typeface="+mn-lt"/>
                <a:cs typeface="+mn-lt"/>
              </a:rPr>
              <a:t>Data Integration</a:t>
            </a:r>
            <a:r>
              <a:rPr lang="en-US" sz="1800" dirty="0">
                <a:ea typeface="+mn-lt"/>
                <a:cs typeface="+mn-lt"/>
              </a:rPr>
              <a:t>: Combining real-time traffic data, historical patterns, and external factors is complex.</a:t>
            </a:r>
            <a:endParaRPr lang="en-US" dirty="0">
              <a:ea typeface="+mn-lt"/>
              <a:cs typeface="+mn-lt"/>
            </a:endParaRPr>
          </a:p>
          <a:p>
            <a:pPr algn="just"/>
            <a:r>
              <a:rPr lang="en-US" sz="1800" b="1" dirty="0">
                <a:ea typeface="+mn-lt"/>
                <a:cs typeface="+mn-lt"/>
              </a:rPr>
              <a:t>Scalability</a:t>
            </a:r>
            <a:r>
              <a:rPr lang="en-US" sz="1800" dirty="0">
                <a:ea typeface="+mn-lt"/>
                <a:cs typeface="+mn-lt"/>
              </a:rPr>
              <a:t>: The model must handle numerous real-time queries, especially in large applications like Google Maps.</a:t>
            </a:r>
            <a:endParaRPr lang="en-US" dirty="0">
              <a:ea typeface="Calibri"/>
              <a:cs typeface="Calibri"/>
            </a:endParaRPr>
          </a:p>
          <a:p>
            <a:pPr algn="just"/>
            <a:r>
              <a:rPr lang="en-US" sz="1800" b="1" dirty="0">
                <a:ea typeface="+mn-lt"/>
                <a:cs typeface="+mn-lt"/>
              </a:rPr>
              <a:t>Solution</a:t>
            </a:r>
            <a:r>
              <a:rPr lang="en-US" sz="1800" dirty="0">
                <a:ea typeface="+mn-lt"/>
                <a:cs typeface="+mn-lt"/>
              </a:rPr>
              <a:t>: Our GNN model addresses these challenges with advanced techniques, providing accurate and robust ETA predictions.</a:t>
            </a:r>
            <a:endParaRPr lang="en-US" dirty="0">
              <a:ea typeface="+mn-lt"/>
              <a:cs typeface="+mn-lt"/>
            </a:endParaRPr>
          </a:p>
          <a:p>
            <a:pPr algn="just">
              <a:lnSpc>
                <a:spcPct val="90000"/>
              </a:lnSpc>
            </a:pPr>
            <a:endParaRPr lang="en-US" sz="1800" dirty="0">
              <a:ea typeface="Calibri"/>
              <a:cs typeface="Calibri"/>
            </a:endParaRPr>
          </a:p>
        </p:txBody>
      </p:sp>
      <p:pic>
        <p:nvPicPr>
          <p:cNvPr id="74" name="Picture 73" descr="Blurred micro image of a street traffic">
            <a:extLst>
              <a:ext uri="{FF2B5EF4-FFF2-40B4-BE49-F238E27FC236}">
                <a16:creationId xmlns:a16="http://schemas.microsoft.com/office/drawing/2014/main" id="{071B3ABB-C0AC-B84B-1847-B438306293AC}"/>
              </a:ext>
            </a:extLst>
          </p:cNvPr>
          <p:cNvPicPr>
            <a:picLocks noChangeAspect="1"/>
          </p:cNvPicPr>
          <p:nvPr/>
        </p:nvPicPr>
        <p:blipFill>
          <a:blip r:embed="rId2"/>
          <a:srcRect l="18128" r="31657" b="-1"/>
          <a:stretch/>
        </p:blipFill>
        <p:spPr>
          <a:xfrm>
            <a:off x="4377180" y="10"/>
            <a:ext cx="476567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509" y="723898"/>
            <a:ext cx="4501582" cy="1495425"/>
          </a:xfrm>
        </p:spPr>
        <p:txBody>
          <a:bodyPr>
            <a:normAutofit/>
          </a:bodyPr>
          <a:lstStyle/>
          <a:p>
            <a:r>
              <a:rPr lang="en-US" sz="3500"/>
              <a:t>Objectives</a:t>
            </a:r>
          </a:p>
        </p:txBody>
      </p:sp>
      <p:sp>
        <p:nvSpPr>
          <p:cNvPr id="3" name="Content Placeholder 2"/>
          <p:cNvSpPr>
            <a:spLocks noGrp="1"/>
          </p:cNvSpPr>
          <p:nvPr>
            <p:ph idx="1"/>
          </p:nvPr>
        </p:nvSpPr>
        <p:spPr>
          <a:xfrm>
            <a:off x="-625" y="1921095"/>
            <a:ext cx="5294473" cy="4902924"/>
          </a:xfrm>
        </p:spPr>
        <p:txBody>
          <a:bodyPr vert="horz" lIns="91440" tIns="45720" rIns="91440" bIns="45720" rtlCol="0" anchor="t">
            <a:normAutofit/>
          </a:bodyPr>
          <a:lstStyle/>
          <a:p>
            <a:pPr algn="just">
              <a:lnSpc>
                <a:spcPct val="90000"/>
              </a:lnSpc>
            </a:pPr>
            <a:r>
              <a:rPr lang="en-US" sz="1400" b="1" dirty="0">
                <a:ea typeface="+mn-lt"/>
                <a:cs typeface="+mn-lt"/>
              </a:rPr>
              <a:t>Develop a Robust GNN Model</a:t>
            </a:r>
            <a:r>
              <a:rPr lang="en-US" sz="1400" dirty="0">
                <a:ea typeface="+mn-lt"/>
                <a:cs typeface="+mn-lt"/>
              </a:rPr>
              <a:t>: Developing a Graph Neural Network (GNN) model specifically designed for accurate ETA prediction by leveraging the graph-structured nature of road networks.</a:t>
            </a:r>
            <a:endParaRPr lang="en-US" sz="1400" dirty="0">
              <a:ea typeface="Calibri"/>
              <a:cs typeface="Calibri"/>
            </a:endParaRPr>
          </a:p>
          <a:p>
            <a:pPr algn="just">
              <a:lnSpc>
                <a:spcPct val="90000"/>
              </a:lnSpc>
            </a:pPr>
            <a:r>
              <a:rPr lang="en-US" sz="1400" b="1" dirty="0">
                <a:ea typeface="+mn-lt"/>
                <a:cs typeface="+mn-lt"/>
              </a:rPr>
              <a:t>Improve Prediction Accuracy</a:t>
            </a:r>
            <a:r>
              <a:rPr lang="en-US" sz="1400" dirty="0">
                <a:ea typeface="+mn-lt"/>
                <a:cs typeface="+mn-lt"/>
              </a:rPr>
              <a:t>: Enhancing the accuracy of ETA predictions by integrating real-time traffic data, historical patterns, and external factors into the model.</a:t>
            </a:r>
          </a:p>
          <a:p>
            <a:pPr algn="just">
              <a:lnSpc>
                <a:spcPct val="90000"/>
              </a:lnSpc>
            </a:pPr>
            <a:r>
              <a:rPr lang="en-US" sz="1400" b="1" dirty="0">
                <a:ea typeface="+mn-lt"/>
                <a:cs typeface="+mn-lt"/>
              </a:rPr>
              <a:t>Ensure Stability and Robustness</a:t>
            </a:r>
            <a:r>
              <a:rPr lang="en-US" sz="1400" dirty="0">
                <a:ea typeface="+mn-lt"/>
                <a:cs typeface="+mn-lt"/>
              </a:rPr>
              <a:t>: Implement techniques such as Meta-Gradients and semi-supervised training to ensure the model remains stable and performs reliably under various conditions and regions.</a:t>
            </a:r>
          </a:p>
          <a:p>
            <a:pPr algn="just">
              <a:lnSpc>
                <a:spcPct val="90000"/>
              </a:lnSpc>
            </a:pPr>
            <a:r>
              <a:rPr lang="en-US" sz="1400" b="1" dirty="0">
                <a:ea typeface="+mn-lt"/>
                <a:cs typeface="+mn-lt"/>
              </a:rPr>
              <a:t>Scalable Deployment</a:t>
            </a:r>
            <a:r>
              <a:rPr lang="en-US" sz="1400" dirty="0">
                <a:ea typeface="+mn-lt"/>
                <a:cs typeface="+mn-lt"/>
              </a:rPr>
              <a:t>: Design the model to handle large-scale, real-time deployment in applications like Google Maps, ensuring it can process a vast number of queries efficiently.</a:t>
            </a:r>
          </a:p>
          <a:p>
            <a:pPr algn="just">
              <a:lnSpc>
                <a:spcPct val="90000"/>
              </a:lnSpc>
            </a:pPr>
            <a:r>
              <a:rPr lang="en-US" sz="1400" b="1" dirty="0">
                <a:ea typeface="+mn-lt"/>
                <a:cs typeface="+mn-lt"/>
              </a:rPr>
              <a:t>Quantitative and Qualitative Validation</a:t>
            </a:r>
            <a:r>
              <a:rPr lang="en-US" sz="1400" dirty="0">
                <a:ea typeface="+mn-lt"/>
                <a:cs typeface="+mn-lt"/>
              </a:rPr>
              <a:t>: Conduct comprehensive offline and online evaluations, including prescriptive studies and qualitative analyses, to demonstrate the model's effectiveness and provide insights into its performance in real-world scenarios.</a:t>
            </a:r>
          </a:p>
          <a:p>
            <a:pPr algn="just">
              <a:lnSpc>
                <a:spcPct val="90000"/>
              </a:lnSpc>
            </a:pPr>
            <a:endParaRPr lang="en-US" sz="1400" dirty="0">
              <a:ea typeface="Calibri"/>
              <a:cs typeface="Calibri"/>
            </a:endParaRPr>
          </a:p>
        </p:txBody>
      </p:sp>
      <p:pic>
        <p:nvPicPr>
          <p:cNvPr id="18" name="Picture 17" descr="Magnifying glass showing decling performance">
            <a:extLst>
              <a:ext uri="{FF2B5EF4-FFF2-40B4-BE49-F238E27FC236}">
                <a16:creationId xmlns:a16="http://schemas.microsoft.com/office/drawing/2014/main" id="{F05A79E7-8570-9A3A-4480-BEEC70E75516}"/>
              </a:ext>
            </a:extLst>
          </p:cNvPr>
          <p:cNvPicPr>
            <a:picLocks noChangeAspect="1"/>
          </p:cNvPicPr>
          <p:nvPr/>
        </p:nvPicPr>
        <p:blipFill>
          <a:blip r:embed="rId2"/>
          <a:srcRect l="15278" r="48277" b="-1"/>
          <a:stretch/>
        </p:blipFill>
        <p:spPr>
          <a:xfrm>
            <a:off x="5399580" y="10"/>
            <a:ext cx="3744420" cy="6857990"/>
          </a:xfrm>
          <a:prstGeom prst="rect">
            <a:avLst/>
          </a:prstGeom>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1500" y="1138036"/>
            <a:ext cx="3064248" cy="1402470"/>
          </a:xfrm>
        </p:spPr>
        <p:txBody>
          <a:bodyPr anchor="t">
            <a:normAutofit/>
          </a:bodyPr>
          <a:lstStyle/>
          <a:p>
            <a:r>
              <a:rPr lang="en-US" sz="2800"/>
              <a:t>Contributions</a:t>
            </a:r>
          </a:p>
        </p:txBody>
      </p:sp>
      <p:cxnSp>
        <p:nvCxnSpPr>
          <p:cNvPr id="20" name="Straight Connector 1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49311" y="1840663"/>
            <a:ext cx="3970409" cy="4878368"/>
          </a:xfrm>
        </p:spPr>
        <p:txBody>
          <a:bodyPr vert="horz" lIns="91440" tIns="45720" rIns="91440" bIns="45720" rtlCol="0" anchor="t">
            <a:noAutofit/>
          </a:bodyPr>
          <a:lstStyle/>
          <a:p>
            <a:pPr marL="0" indent="0" algn="just">
              <a:lnSpc>
                <a:spcPct val="90000"/>
              </a:lnSpc>
              <a:buNone/>
            </a:pPr>
            <a:r>
              <a:rPr lang="en-US" sz="1000"/>
              <a:t>Major contributions:</a:t>
            </a:r>
            <a:endParaRPr lang="en-US" sz="1000">
              <a:ea typeface="Calibri"/>
              <a:cs typeface="Calibri"/>
            </a:endParaRPr>
          </a:p>
          <a:p>
            <a:pPr algn="just">
              <a:lnSpc>
                <a:spcPct val="90000"/>
              </a:lnSpc>
            </a:pPr>
            <a:r>
              <a:rPr lang="en-US" sz="1000" dirty="0"/>
              <a:t>Use of Graph Neural Networks (GNNs) for ETA prediction, leveraging their ability to handle graph-structured data effectively.</a:t>
            </a:r>
            <a:endParaRPr lang="en-US" sz="1000">
              <a:ea typeface="Calibri"/>
              <a:cs typeface="Calibri"/>
            </a:endParaRPr>
          </a:p>
          <a:p>
            <a:pPr algn="just">
              <a:lnSpc>
                <a:spcPct val="90000"/>
              </a:lnSpc>
            </a:pPr>
            <a:r>
              <a:rPr lang="en-US" sz="1000" dirty="0"/>
              <a:t>Innovations in featuring road network data to enhance model input quality and prediction accuracy.</a:t>
            </a:r>
            <a:endParaRPr lang="en-US" sz="1000">
              <a:ea typeface="Calibri"/>
              <a:cs typeface="Calibri"/>
            </a:endParaRPr>
          </a:p>
          <a:p>
            <a:pPr algn="just">
              <a:lnSpc>
                <a:spcPct val="90000"/>
              </a:lnSpc>
            </a:pPr>
            <a:r>
              <a:rPr lang="en-US" sz="1000" dirty="0"/>
              <a:t>Introduction of Meta-Gradients, a method for dynamically adjusting learning rates during training, resulting in more stable and efficient model training.</a:t>
            </a:r>
            <a:endParaRPr lang="en-US" sz="1000">
              <a:ea typeface="Calibri"/>
              <a:cs typeface="Calibri"/>
            </a:endParaRPr>
          </a:p>
          <a:p>
            <a:pPr algn="just">
              <a:lnSpc>
                <a:spcPct val="90000"/>
              </a:lnSpc>
            </a:pPr>
            <a:r>
              <a:rPr lang="en-US" sz="1000" dirty="0"/>
              <a:t>Semi-supervised training techniques to leverage both labeled and unlabeled data, improving model robustness.</a:t>
            </a:r>
            <a:endParaRPr lang="en-US" sz="1000" dirty="0">
              <a:ea typeface="Calibri"/>
              <a:cs typeface="Calibri"/>
            </a:endParaRPr>
          </a:p>
          <a:p>
            <a:pPr algn="just">
              <a:lnSpc>
                <a:spcPct val="90000"/>
              </a:lnSpc>
            </a:pPr>
            <a:r>
              <a:rPr lang="en-US" sz="1000" dirty="0"/>
              <a:t>Successful deployment of the GNN model in Google Maps, showcasing the model's readiness for production environments.</a:t>
            </a:r>
            <a:endParaRPr lang="en-US" sz="1000">
              <a:ea typeface="Calibri"/>
              <a:cs typeface="Calibri"/>
            </a:endParaRPr>
          </a:p>
          <a:p>
            <a:pPr algn="just">
              <a:lnSpc>
                <a:spcPct val="90000"/>
              </a:lnSpc>
            </a:pPr>
            <a:r>
              <a:rPr lang="en-US" sz="1000" dirty="0"/>
              <a:t>Achieved significant reduction in negative ETA outcomes, enhancing user experience and trust in the application.</a:t>
            </a:r>
            <a:endParaRPr lang="en-US" sz="1000">
              <a:ea typeface="Calibri"/>
              <a:cs typeface="Calibri"/>
            </a:endParaRPr>
          </a:p>
          <a:p>
            <a:pPr algn="just">
              <a:lnSpc>
                <a:spcPct val="90000"/>
              </a:lnSpc>
            </a:pPr>
            <a:r>
              <a:rPr lang="en-US" sz="1000" dirty="0"/>
              <a:t> Demonstrated scalability of the model, effectively handling a vast number of queries worldwide.</a:t>
            </a:r>
            <a:endParaRPr lang="en-US" sz="1000">
              <a:ea typeface="Calibri"/>
              <a:cs typeface="Calibri"/>
            </a:endParaRPr>
          </a:p>
          <a:p>
            <a:pPr algn="just">
              <a:lnSpc>
                <a:spcPct val="90000"/>
              </a:lnSpc>
            </a:pPr>
            <a:r>
              <a:rPr lang="en-US" sz="1000" dirty="0"/>
              <a:t>Studies and Analysis:</a:t>
            </a:r>
            <a:endParaRPr lang="en-US" sz="1000">
              <a:ea typeface="Calibri"/>
              <a:cs typeface="Calibri"/>
            </a:endParaRPr>
          </a:p>
          <a:p>
            <a:pPr algn="just">
              <a:lnSpc>
                <a:spcPct val="90000"/>
              </a:lnSpc>
            </a:pPr>
            <a:r>
              <a:rPr lang="en-US" sz="1000" dirty="0"/>
              <a:t>Conducted prescriptive studies on various architectural decisions, providing insights into the design choices that impact model performance.</a:t>
            </a:r>
            <a:endParaRPr lang="en-US" sz="1000">
              <a:ea typeface="Calibri"/>
              <a:cs typeface="Calibri"/>
            </a:endParaRPr>
          </a:p>
          <a:p>
            <a:pPr algn="just">
              <a:lnSpc>
                <a:spcPct val="90000"/>
              </a:lnSpc>
            </a:pPr>
            <a:r>
              <a:rPr lang="en-US" sz="1000" dirty="0"/>
              <a:t> Detailed qualitative analyses on real-world scenarios, highlighting situations where the GNN model outperforms traditional methods.</a:t>
            </a:r>
            <a:endParaRPr lang="en-US" sz="1000">
              <a:ea typeface="Calibri"/>
              <a:cs typeface="Calibri"/>
            </a:endParaRPr>
          </a:p>
          <a:p>
            <a:pPr algn="just">
              <a:lnSpc>
                <a:spcPct val="90000"/>
              </a:lnSpc>
            </a:pPr>
            <a:r>
              <a:rPr lang="en-US" sz="1000" dirty="0"/>
              <a:t> Performed offline ablations to understand the impact of different features and configurations on model performance.</a:t>
            </a:r>
            <a:endParaRPr lang="en-US" sz="1000">
              <a:ea typeface="Calibri"/>
              <a:cs typeface="Calibri"/>
            </a:endParaRPr>
          </a:p>
          <a:p>
            <a:pPr algn="just">
              <a:lnSpc>
                <a:spcPct val="90000"/>
              </a:lnSpc>
            </a:pPr>
            <a:r>
              <a:rPr lang="en-US" sz="1000" dirty="0"/>
              <a:t> Visualized specific traffic situations where the model's predictions offer a clear advantage, aiding in practical decision-making.</a:t>
            </a:r>
            <a:endParaRPr lang="en-US" sz="1000">
              <a:ea typeface="Calibri"/>
              <a:cs typeface="Calibri"/>
            </a:endParaRPr>
          </a:p>
        </p:txBody>
      </p:sp>
      <p:pic>
        <p:nvPicPr>
          <p:cNvPr id="15" name="Picture 14" descr="Web of wires connecting pins">
            <a:extLst>
              <a:ext uri="{FF2B5EF4-FFF2-40B4-BE49-F238E27FC236}">
                <a16:creationId xmlns:a16="http://schemas.microsoft.com/office/drawing/2014/main" id="{D8AE8974-3B72-52A8-1D30-1F344EC1C626}"/>
              </a:ext>
            </a:extLst>
          </p:cNvPr>
          <p:cNvPicPr>
            <a:picLocks noChangeAspect="1"/>
          </p:cNvPicPr>
          <p:nvPr/>
        </p:nvPicPr>
        <p:blipFill>
          <a:blip r:embed="rId2"/>
          <a:srcRect l="10838" r="41412" b="-1"/>
          <a:stretch/>
        </p:blipFill>
        <p:spPr>
          <a:xfrm>
            <a:off x="4238244" y="10"/>
            <a:ext cx="4905756" cy="6857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Abstract background of blue mesh and nodes">
            <a:extLst>
              <a:ext uri="{FF2B5EF4-FFF2-40B4-BE49-F238E27FC236}">
                <a16:creationId xmlns:a16="http://schemas.microsoft.com/office/drawing/2014/main" id="{0771E827-4817-4967-31A6-FB2B4545C1F0}"/>
              </a:ext>
            </a:extLst>
          </p:cNvPr>
          <p:cNvPicPr>
            <a:picLocks noChangeAspect="1"/>
          </p:cNvPicPr>
          <p:nvPr/>
        </p:nvPicPr>
        <p:blipFill>
          <a:blip r:embed="rId2"/>
          <a:srcRect l="40516"/>
          <a:stretch/>
        </p:blipFill>
        <p:spPr>
          <a:xfrm>
            <a:off x="1891768" y="10"/>
            <a:ext cx="7252232" cy="6857990"/>
          </a:xfrm>
          <a:prstGeom prst="rect">
            <a:avLst/>
          </a:prstGeom>
        </p:spPr>
      </p:pic>
      <p:sp>
        <p:nvSpPr>
          <p:cNvPr id="64" name="Rectangle 63">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00233" cy="6858000"/>
          </a:xfrm>
          <a:prstGeom prst="rect">
            <a:avLst/>
          </a:prstGeom>
          <a:gradFill>
            <a:gsLst>
              <a:gs pos="48000">
                <a:schemeClr val="tx1"/>
              </a:gs>
              <a:gs pos="35000">
                <a:schemeClr val="tx1">
                  <a:alpha val="77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F50001-DCEF-E76F-E7B6-451D8A121F09}"/>
              </a:ext>
            </a:extLst>
          </p:cNvPr>
          <p:cNvSpPr>
            <a:spLocks noGrp="1"/>
          </p:cNvSpPr>
          <p:nvPr>
            <p:ph type="title"/>
          </p:nvPr>
        </p:nvSpPr>
        <p:spPr>
          <a:xfrm>
            <a:off x="714171" y="743447"/>
            <a:ext cx="2980038" cy="3692028"/>
          </a:xfrm>
          <a:noFill/>
        </p:spPr>
        <p:txBody>
          <a:bodyPr vert="horz" lIns="91440" tIns="45720" rIns="91440" bIns="45720" rtlCol="0" anchor="b">
            <a:normAutofit/>
          </a:bodyPr>
          <a:lstStyle/>
          <a:p>
            <a:pPr algn="l" defTabSz="914400">
              <a:lnSpc>
                <a:spcPct val="90000"/>
              </a:lnSpc>
            </a:pPr>
            <a:r>
              <a:rPr lang="en-US" sz="4500">
                <a:solidFill>
                  <a:schemeClr val="bg1"/>
                </a:solidFill>
              </a:rPr>
              <a:t>GNN </a:t>
            </a:r>
            <a:br>
              <a:rPr lang="en-US" sz="4500">
                <a:solidFill>
                  <a:schemeClr val="bg1"/>
                </a:solidFill>
              </a:rPr>
            </a:br>
            <a:r>
              <a:rPr lang="en-US" sz="4500">
                <a:solidFill>
                  <a:schemeClr val="bg1"/>
                </a:solidFill>
              </a:rPr>
              <a:t>(Graph Neural Networks)</a:t>
            </a:r>
          </a:p>
        </p:txBody>
      </p:sp>
    </p:spTree>
    <p:extLst>
      <p:ext uri="{BB962C8B-B14F-4D97-AF65-F5344CB8AC3E}">
        <p14:creationId xmlns:p14="http://schemas.microsoft.com/office/powerpoint/2010/main" val="288161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300D0-036D-E0C9-0CE2-9A9020AC34BD}"/>
              </a:ext>
            </a:extLst>
          </p:cNvPr>
          <p:cNvSpPr>
            <a:spLocks noGrp="1"/>
          </p:cNvSpPr>
          <p:nvPr>
            <p:ph type="title"/>
          </p:nvPr>
        </p:nvSpPr>
        <p:spPr>
          <a:xfrm>
            <a:off x="4673551" y="267496"/>
            <a:ext cx="3733482" cy="1454051"/>
          </a:xfrm>
        </p:spPr>
        <p:txBody>
          <a:bodyPr>
            <a:normAutofit/>
          </a:bodyPr>
          <a:lstStyle/>
          <a:p>
            <a:r>
              <a:rPr lang="en-US" sz="3100">
                <a:solidFill>
                  <a:schemeClr val="tx2"/>
                </a:solidFill>
                <a:ea typeface="Calibri"/>
                <a:cs typeface="Calibri"/>
              </a:rPr>
              <a:t>GNN (Graph Neural Networks)</a:t>
            </a:r>
          </a:p>
          <a:p>
            <a:endParaRPr lang="en-US" sz="3100">
              <a:solidFill>
                <a:schemeClr val="tx2"/>
              </a:solidFill>
              <a:ea typeface="Calibri"/>
              <a:cs typeface="Calibri"/>
            </a:endParaRPr>
          </a:p>
        </p:txBody>
      </p:sp>
      <p:pic>
        <p:nvPicPr>
          <p:cNvPr id="7" name="Graphic 6" descr="Network Diagram">
            <a:extLst>
              <a:ext uri="{FF2B5EF4-FFF2-40B4-BE49-F238E27FC236}">
                <a16:creationId xmlns:a16="http://schemas.microsoft.com/office/drawing/2014/main" id="{02D02CD9-D6D3-2A2E-6A70-4A8EB66B7F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534" y="2230670"/>
            <a:ext cx="2746373" cy="2746373"/>
          </a:xfrm>
          <a:prstGeom prst="rect">
            <a:avLst/>
          </a:prstGeom>
        </p:spPr>
      </p:pic>
      <p:sp>
        <p:nvSpPr>
          <p:cNvPr id="3" name="Content Placeholder 2">
            <a:extLst>
              <a:ext uri="{FF2B5EF4-FFF2-40B4-BE49-F238E27FC236}">
                <a16:creationId xmlns:a16="http://schemas.microsoft.com/office/drawing/2014/main" id="{DD485BE2-2AD2-FE03-7A99-1C10A60D8CCA}"/>
              </a:ext>
            </a:extLst>
          </p:cNvPr>
          <p:cNvSpPr>
            <a:spLocks noGrp="1"/>
          </p:cNvSpPr>
          <p:nvPr>
            <p:ph idx="1"/>
          </p:nvPr>
        </p:nvSpPr>
        <p:spPr>
          <a:xfrm>
            <a:off x="3599985" y="1711169"/>
            <a:ext cx="5545506" cy="4977936"/>
          </a:xfrm>
        </p:spPr>
        <p:txBody>
          <a:bodyPr vert="horz" lIns="91440" tIns="45720" rIns="91440" bIns="45720" rtlCol="0" anchor="ctr">
            <a:noAutofit/>
          </a:bodyPr>
          <a:lstStyle/>
          <a:p>
            <a:r>
              <a:rPr lang="en-US" sz="1600" b="1" dirty="0">
                <a:solidFill>
                  <a:schemeClr val="tx2"/>
                </a:solidFill>
                <a:ea typeface="+mn-lt"/>
                <a:cs typeface="+mn-lt"/>
              </a:rPr>
              <a:t>Graph Structure</a:t>
            </a:r>
            <a:r>
              <a:rPr lang="en-US" sz="1600" dirty="0">
                <a:solidFill>
                  <a:schemeClr val="tx2"/>
                </a:solidFill>
                <a:ea typeface="+mn-lt"/>
                <a:cs typeface="+mn-lt"/>
              </a:rPr>
              <a:t>: GNNs operate on graph-structured data, where nodes represent entities (e.g., road segments) and edges represent relationships (e.g., connections between road segments). </a:t>
            </a:r>
          </a:p>
          <a:p>
            <a:r>
              <a:rPr lang="en-US" sz="1600" b="1" dirty="0">
                <a:solidFill>
                  <a:schemeClr val="tx2"/>
                </a:solidFill>
                <a:ea typeface="+mn-lt"/>
                <a:cs typeface="+mn-lt"/>
              </a:rPr>
              <a:t>Message Passing</a:t>
            </a:r>
            <a:r>
              <a:rPr lang="en-US" sz="1600" dirty="0">
                <a:solidFill>
                  <a:schemeClr val="tx2"/>
                </a:solidFill>
                <a:ea typeface="+mn-lt"/>
                <a:cs typeface="+mn-lt"/>
              </a:rPr>
              <a:t>: In GNNs, nodes update their representations by aggregating information from their neighbors through a process called message passing.</a:t>
            </a:r>
          </a:p>
          <a:p>
            <a:r>
              <a:rPr lang="en-US" sz="1600" dirty="0">
                <a:solidFill>
                  <a:schemeClr val="tx2"/>
                </a:solidFill>
                <a:ea typeface="+mn-lt"/>
                <a:cs typeface="+mn-lt"/>
              </a:rPr>
              <a:t> This repetitive process allows each node to incorporate information from an expanding local neighborhood.</a:t>
            </a:r>
            <a:endParaRPr lang="en-US" sz="1600" dirty="0">
              <a:solidFill>
                <a:schemeClr val="tx2"/>
              </a:solidFill>
              <a:ea typeface="Calibri"/>
              <a:cs typeface="Calibri"/>
            </a:endParaRPr>
          </a:p>
          <a:p>
            <a:r>
              <a:rPr lang="en-US" sz="1600" b="1" dirty="0">
                <a:solidFill>
                  <a:schemeClr val="tx2"/>
                </a:solidFill>
                <a:ea typeface="+mn-lt"/>
                <a:cs typeface="+mn-lt"/>
              </a:rPr>
              <a:t>Layers and Iterations</a:t>
            </a:r>
            <a:r>
              <a:rPr lang="en-US" sz="1600" dirty="0">
                <a:solidFill>
                  <a:schemeClr val="tx2"/>
                </a:solidFill>
                <a:ea typeface="+mn-lt"/>
                <a:cs typeface="+mn-lt"/>
              </a:rPr>
              <a:t>: GNNs consist of multiple layers, with each layer performing a round of message passing. </a:t>
            </a:r>
          </a:p>
          <a:p>
            <a:r>
              <a:rPr lang="en-US" sz="1600" dirty="0">
                <a:solidFill>
                  <a:schemeClr val="tx2"/>
                </a:solidFill>
                <a:ea typeface="+mn-lt"/>
                <a:cs typeface="+mn-lt"/>
              </a:rPr>
              <a:t>As the number of layers increases, the receptive field of each node grows, enabling the model to capture more complex insights from the graph.</a:t>
            </a:r>
            <a:endParaRPr lang="en-US" sz="1600" dirty="0">
              <a:solidFill>
                <a:schemeClr val="tx2"/>
              </a:solidFill>
              <a:ea typeface="Calibri"/>
              <a:cs typeface="Calibri"/>
            </a:endParaRPr>
          </a:p>
          <a:p>
            <a:r>
              <a:rPr lang="en-US" sz="1600" b="1" dirty="0">
                <a:solidFill>
                  <a:schemeClr val="tx2"/>
                </a:solidFill>
                <a:ea typeface="+mn-lt"/>
                <a:cs typeface="+mn-lt"/>
              </a:rPr>
              <a:t>Applications</a:t>
            </a:r>
            <a:r>
              <a:rPr lang="en-US" sz="1600" dirty="0">
                <a:solidFill>
                  <a:schemeClr val="tx2"/>
                </a:solidFill>
                <a:ea typeface="+mn-lt"/>
                <a:cs typeface="+mn-lt"/>
              </a:rPr>
              <a:t>: GNNs are highly effective for tasks involving graph-structured data, such as social network analysis, molecular modeling, and traffic prediction in road networks. </a:t>
            </a:r>
            <a:endParaRPr lang="en-US" sz="1600" dirty="0">
              <a:solidFill>
                <a:schemeClr val="tx2"/>
              </a:solidFill>
              <a:ea typeface="Calibri"/>
              <a:cs typeface="Calibri"/>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976" y="52996"/>
            <a:ext cx="4446455"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4894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network of dots and lines&#10;&#10;Description automatically generated">
            <a:extLst>
              <a:ext uri="{FF2B5EF4-FFF2-40B4-BE49-F238E27FC236}">
                <a16:creationId xmlns:a16="http://schemas.microsoft.com/office/drawing/2014/main" id="{E2004B22-3A90-B649-7BEB-8E96091B8545}"/>
              </a:ext>
            </a:extLst>
          </p:cNvPr>
          <p:cNvPicPr>
            <a:picLocks noChangeAspect="1"/>
          </p:cNvPicPr>
          <p:nvPr/>
        </p:nvPicPr>
        <p:blipFill>
          <a:blip r:embed="rId2">
            <a:extLst>
              <a:ext uri="{837473B0-CC2E-450A-ABE3-18F120FF3D39}">
                <a1611:picAttrSrcUrl xmlns:a1611="http://schemas.microsoft.com/office/drawing/2016/11/main" r:id="rId3"/>
              </a:ext>
            </a:extLst>
          </a:blip>
          <a:srcRect l="5528" t="7579" r="29197" b="-2"/>
          <a:stretch/>
        </p:blipFill>
        <p:spPr>
          <a:xfrm>
            <a:off x="2642616" y="10"/>
            <a:ext cx="6501384" cy="6857990"/>
          </a:xfrm>
          <a:prstGeom prst="rect">
            <a:avLst/>
          </a:prstGeom>
        </p:spPr>
      </p:pic>
      <p:sp>
        <p:nvSpPr>
          <p:cNvPr id="19"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B41BAD-E879-DF19-7FB1-2ABF646E5803}"/>
              </a:ext>
            </a:extLst>
          </p:cNvPr>
          <p:cNvSpPr>
            <a:spLocks noGrp="1"/>
          </p:cNvSpPr>
          <p:nvPr>
            <p:ph type="title"/>
          </p:nvPr>
        </p:nvSpPr>
        <p:spPr>
          <a:xfrm>
            <a:off x="358485" y="1338606"/>
            <a:ext cx="3316141" cy="3986727"/>
          </a:xfrm>
        </p:spPr>
        <p:txBody>
          <a:bodyPr vert="horz" lIns="91440" tIns="45720" rIns="91440" bIns="45720" rtlCol="0" anchor="b">
            <a:normAutofit/>
          </a:bodyPr>
          <a:lstStyle/>
          <a:p>
            <a:pPr algn="l" defTabSz="914400">
              <a:lnSpc>
                <a:spcPct val="90000"/>
              </a:lnSpc>
            </a:pPr>
            <a:r>
              <a:rPr lang="en-US" sz="5400" dirty="0">
                <a:solidFill>
                  <a:schemeClr val="bg1"/>
                </a:solidFill>
              </a:rPr>
              <a:t>Graph structured data </a:t>
            </a:r>
            <a:endParaRPr lang="en-US" sz="5400">
              <a:solidFill>
                <a:schemeClr val="bg1"/>
              </a:solidFill>
              <a:ea typeface="Calibri"/>
              <a:cs typeface="Calibri"/>
            </a:endParaRPr>
          </a:p>
        </p:txBody>
      </p:sp>
      <p:sp>
        <p:nvSpPr>
          <p:cNvPr id="5" name="TextBox 4">
            <a:extLst>
              <a:ext uri="{FF2B5EF4-FFF2-40B4-BE49-F238E27FC236}">
                <a16:creationId xmlns:a16="http://schemas.microsoft.com/office/drawing/2014/main" id="{DFCBF539-40EB-EE4E-000B-081AD55146FD}"/>
              </a:ext>
            </a:extLst>
          </p:cNvPr>
          <p:cNvSpPr txBox="1"/>
          <p:nvPr/>
        </p:nvSpPr>
        <p:spPr>
          <a:xfrm>
            <a:off x="6557457" y="6644057"/>
            <a:ext cx="4994600" cy="209304"/>
          </a:xfrm>
          <a:prstGeom prst="rect">
            <a:avLst/>
          </a:prstGeom>
        </p:spPr>
        <p:txBody>
          <a:bodyPr vert="horz" lIns="91440" tIns="45720" rIns="91440" bIns="45720" rtlCol="0" anchor="t">
            <a:normAutofit fontScale="55000" lnSpcReduction="20000"/>
          </a:bodyPr>
          <a:lstStyle/>
          <a:p>
            <a:pPr defTabSz="914400">
              <a:lnSpc>
                <a:spcPct val="90000"/>
              </a:lnSpc>
              <a:spcBef>
                <a:spcPts val="1000"/>
              </a:spcBef>
            </a:pPr>
            <a:r>
              <a:rPr lang="en-US" sz="1700" err="1"/>
              <a:t>ThePhoto</a:t>
            </a:r>
            <a:r>
              <a:rPr lang="en-US" sz="1700" dirty="0"/>
              <a:t> by </a:t>
            </a:r>
            <a:r>
              <a:rPr lang="en-US" sz="1700" err="1"/>
              <a:t>PhotoAuthor</a:t>
            </a:r>
            <a:r>
              <a:rPr lang="en-US" sz="1700" dirty="0"/>
              <a:t> is licensed under CCYYSA.</a:t>
            </a:r>
            <a:endParaRPr lang="en-US" sz="1700" dirty="0">
              <a:ea typeface="Calibri"/>
              <a:cs typeface="Calibri"/>
            </a:endParaRP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91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3902-36DC-D0F6-EE95-4ACE0286DAE4}"/>
              </a:ext>
            </a:extLst>
          </p:cNvPr>
          <p:cNvSpPr>
            <a:spLocks noGrp="1"/>
          </p:cNvSpPr>
          <p:nvPr>
            <p:ph type="title"/>
          </p:nvPr>
        </p:nvSpPr>
        <p:spPr>
          <a:xfrm>
            <a:off x="571500" y="1138036"/>
            <a:ext cx="3064248" cy="1402470"/>
          </a:xfrm>
        </p:spPr>
        <p:txBody>
          <a:bodyPr anchor="t">
            <a:normAutofit/>
          </a:bodyPr>
          <a:lstStyle/>
          <a:p>
            <a:r>
              <a:rPr lang="en-US" sz="2800" baseline="0">
                <a:latin typeface="Calibri"/>
              </a:rPr>
              <a:t>Graph structured data </a:t>
            </a:r>
            <a:r>
              <a:rPr lang="en-US" sz="2800">
                <a:latin typeface="Calibri"/>
                <a:ea typeface="Calibri"/>
                <a:cs typeface="Calibri"/>
              </a:rPr>
              <a:t>​</a:t>
            </a:r>
            <a:endParaRPr lang="en-US" sz="2800">
              <a:ea typeface="Calibri"/>
              <a:cs typeface="Calibri"/>
            </a:endParaRP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2A3660-85E6-F634-F21F-4DC45A5FE170}"/>
              </a:ext>
            </a:extLst>
          </p:cNvPr>
          <p:cNvSpPr>
            <a:spLocks noGrp="1"/>
          </p:cNvSpPr>
          <p:nvPr>
            <p:ph idx="1"/>
          </p:nvPr>
        </p:nvSpPr>
        <p:spPr>
          <a:xfrm>
            <a:off x="0" y="2235866"/>
            <a:ext cx="5222152" cy="4635671"/>
          </a:xfrm>
        </p:spPr>
        <p:txBody>
          <a:bodyPr vert="horz" lIns="91440" tIns="45720" rIns="91440" bIns="45720" rtlCol="0" anchor="t">
            <a:noAutofit/>
          </a:bodyPr>
          <a:lstStyle/>
          <a:p>
            <a:pPr algn="just"/>
            <a:r>
              <a:rPr lang="en-US" sz="1200" b="1" dirty="0">
                <a:ea typeface="+mn-lt"/>
                <a:cs typeface="+mn-lt"/>
              </a:rPr>
              <a:t>Definition</a:t>
            </a:r>
            <a:r>
              <a:rPr lang="en-US" sz="1200" dirty="0">
                <a:ea typeface="+mn-lt"/>
                <a:cs typeface="+mn-lt"/>
              </a:rPr>
              <a:t>: Graph-structured data is a type of data that represents entities and their relationships in the form of nodes (vertices) and edges (links). This structure is particularly effective for modeling complex systems where interactions between entities are crucial.</a:t>
            </a:r>
            <a:endParaRPr lang="en-US" sz="1200" dirty="0">
              <a:ea typeface="Calibri"/>
              <a:cs typeface="Calibri"/>
            </a:endParaRPr>
          </a:p>
          <a:p>
            <a:pPr algn="just"/>
            <a:r>
              <a:rPr lang="en-US" sz="1200" b="1" dirty="0">
                <a:ea typeface="+mn-lt"/>
                <a:cs typeface="+mn-lt"/>
              </a:rPr>
              <a:t>Nodes</a:t>
            </a:r>
            <a:r>
              <a:rPr lang="en-US" sz="1200" dirty="0">
                <a:ea typeface="+mn-lt"/>
                <a:cs typeface="+mn-lt"/>
              </a:rPr>
              <a:t>: Nodes represent the entities or objects in the graph. In the context of traffic prediction, nodes could represent road segments, intersections, or other relevant points in the road network. </a:t>
            </a:r>
          </a:p>
          <a:p>
            <a:pPr algn="just"/>
            <a:r>
              <a:rPr lang="en-US" sz="1200" dirty="0">
                <a:ea typeface="+mn-lt"/>
                <a:cs typeface="+mn-lt"/>
              </a:rPr>
              <a:t>Each node can have associated features that provide additional information about the entity, such as traffic speed, road type, or historical travel times.</a:t>
            </a:r>
            <a:endParaRPr lang="en-US" sz="1200" dirty="0">
              <a:ea typeface="Calibri"/>
              <a:cs typeface="Calibri"/>
            </a:endParaRPr>
          </a:p>
          <a:p>
            <a:pPr algn="just"/>
            <a:r>
              <a:rPr lang="en-US" sz="1200" b="1" dirty="0">
                <a:ea typeface="+mn-lt"/>
                <a:cs typeface="+mn-lt"/>
              </a:rPr>
              <a:t>Edges</a:t>
            </a:r>
            <a:r>
              <a:rPr lang="en-US" sz="1200" dirty="0">
                <a:ea typeface="+mn-lt"/>
                <a:cs typeface="+mn-lt"/>
              </a:rPr>
              <a:t>: Edges represent the relationships or connections between nodes. In a road network, edges would represent the connections between road segments, such as intersections or highway ramps. </a:t>
            </a:r>
          </a:p>
          <a:p>
            <a:pPr algn="just"/>
            <a:r>
              <a:rPr lang="en-US" sz="1200" b="1" dirty="0">
                <a:ea typeface="+mn-lt"/>
                <a:cs typeface="+mn-lt"/>
              </a:rPr>
              <a:t>Features</a:t>
            </a:r>
            <a:r>
              <a:rPr lang="en-US" sz="1200" dirty="0">
                <a:ea typeface="+mn-lt"/>
                <a:cs typeface="+mn-lt"/>
              </a:rPr>
              <a:t>: Features are attributes associated with nodes and edges that provide essential information for the model.</a:t>
            </a:r>
          </a:p>
          <a:p>
            <a:pPr algn="just"/>
            <a:r>
              <a:rPr lang="en-US" sz="1200" dirty="0">
                <a:ea typeface="+mn-lt"/>
                <a:cs typeface="+mn-lt"/>
              </a:rPr>
              <a:t>Each node can have associated features that provide additional information about the entity, such as traffic speed, road type, or historical travel times.</a:t>
            </a:r>
            <a:endParaRPr lang="en-US" sz="1200" dirty="0">
              <a:ea typeface="Calibri"/>
              <a:cs typeface="Calibri"/>
            </a:endParaRPr>
          </a:p>
          <a:p>
            <a:pPr algn="just"/>
            <a:r>
              <a:rPr lang="en-US" sz="1200" dirty="0">
                <a:ea typeface="+mn-lt"/>
                <a:cs typeface="+mn-lt"/>
              </a:rPr>
              <a:t>Edge features could include connection types, turn speeds, and distances between segments. These features are crucial for the GNN to make accurate predictions.</a:t>
            </a:r>
            <a:endParaRPr lang="en-US" sz="1200" dirty="0">
              <a:ea typeface="Calibri"/>
              <a:cs typeface="Calibri"/>
            </a:endParaRPr>
          </a:p>
          <a:p>
            <a:pPr algn="just"/>
            <a:endParaRPr lang="en-US" sz="1200" dirty="0">
              <a:ea typeface="Calibri"/>
              <a:cs typeface="Calibri"/>
            </a:endParaRPr>
          </a:p>
        </p:txBody>
      </p:sp>
      <p:pic>
        <p:nvPicPr>
          <p:cNvPr id="4" name="Picture 3" descr="A network of colorful circles and lines&#10;&#10;Description automatically generated">
            <a:extLst>
              <a:ext uri="{FF2B5EF4-FFF2-40B4-BE49-F238E27FC236}">
                <a16:creationId xmlns:a16="http://schemas.microsoft.com/office/drawing/2014/main" id="{8D08ADD6-4139-BAA6-04C0-8961C06EF3A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212474" y="163730"/>
            <a:ext cx="3931526" cy="5899919"/>
          </a:xfrm>
          <a:prstGeom prst="rect">
            <a:avLst/>
          </a:prstGeom>
        </p:spPr>
      </p:pic>
      <p:sp>
        <p:nvSpPr>
          <p:cNvPr id="6" name="TextBox 5">
            <a:extLst>
              <a:ext uri="{FF2B5EF4-FFF2-40B4-BE49-F238E27FC236}">
                <a16:creationId xmlns:a16="http://schemas.microsoft.com/office/drawing/2014/main" id="{8375B8BD-3E64-8623-2C8C-AEAF99715E17}"/>
              </a:ext>
            </a:extLst>
          </p:cNvPr>
          <p:cNvSpPr txBox="1"/>
          <p:nvPr/>
        </p:nvSpPr>
        <p:spPr>
          <a:xfrm>
            <a:off x="6552543" y="6644836"/>
            <a:ext cx="2729406" cy="209111"/>
          </a:xfrm>
          <a:prstGeom prst="rect">
            <a:avLst/>
          </a:prstGeom>
        </p:spPr>
        <p:txBody>
          <a:bodyPr>
            <a:normAutofit fontScale="47500" lnSpcReduction="20000"/>
          </a:bodyPr>
          <a:lstStyle/>
          <a:p>
            <a:r>
              <a:rPr lang="en-US"/>
              <a:t>ThePhoto by PhotoAuthor is licensed under CCYYSA.</a:t>
            </a:r>
          </a:p>
        </p:txBody>
      </p:sp>
    </p:spTree>
    <p:extLst>
      <p:ext uri="{BB962C8B-B14F-4D97-AF65-F5344CB8AC3E}">
        <p14:creationId xmlns:p14="http://schemas.microsoft.com/office/powerpoint/2010/main" val="1055409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TotalTime>
  <Words>3561</Words>
  <Application>Microsoft Office PowerPoint</Application>
  <PresentationFormat>On-screen Show (4:3)</PresentationFormat>
  <Paragraphs>133</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Paper presentation  ETA Prediction with Graph Neural Networks in Google Maps Austin Derrow-Pinion1 , Jennifer She1 , David Wong2∗ , Oliver Lange3 , Todd Hester4∗ , Luis Perez5∗ , Marc Nunkesser3 , Seongjae Lee3 , Xueying Guo3 , Brett Wiltshire1 , Peter W. Battaglia1 , Vishal Gupta1 , Ang Li1 , Zhongwen Xu6∗ , Alvaro Sanchez-Gonzalez1 , Yujia Li1 and Petar Veličković1</vt:lpstr>
      <vt:lpstr>Motivation</vt:lpstr>
      <vt:lpstr>Problem Statement</vt:lpstr>
      <vt:lpstr>Objectives</vt:lpstr>
      <vt:lpstr>Contributions</vt:lpstr>
      <vt:lpstr>GNN  (Graph Neural Networks)</vt:lpstr>
      <vt:lpstr>GNN (Graph Neural Networks) </vt:lpstr>
      <vt:lpstr>Graph structured data </vt:lpstr>
      <vt:lpstr>Graph structured data ​</vt:lpstr>
      <vt:lpstr>Graphical representation of data</vt:lpstr>
      <vt:lpstr>Segment (left side), Supersegment (right side)</vt:lpstr>
      <vt:lpstr> Model architecture</vt:lpstr>
      <vt:lpstr>Model Architecture</vt:lpstr>
      <vt:lpstr>Encode-Process-Decode Paradigm</vt:lpstr>
      <vt:lpstr>Encode-Process-Decode Paradigm</vt:lpstr>
      <vt:lpstr>Encode-Process-Decode Paradigm</vt:lpstr>
      <vt:lpstr>Results</vt:lpstr>
      <vt:lpstr>PowerPoint Presentation</vt:lpstr>
      <vt:lpstr>Critical Analysis</vt:lpstr>
      <vt:lpstr>Critical Analysis</vt:lpstr>
      <vt:lpstr>Future scope</vt:lpstr>
      <vt:lpstr>References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subject/>
  <dc:creator/>
  <cp:keywords/>
  <dc:description>generated using python-pptx</dc:description>
  <cp:lastModifiedBy>Chada Vijaya Bhaskar Reddy</cp:lastModifiedBy>
  <cp:revision>446</cp:revision>
  <dcterms:created xsi:type="dcterms:W3CDTF">2013-01-27T09:14:16Z</dcterms:created>
  <dcterms:modified xsi:type="dcterms:W3CDTF">2024-07-24T15:50:58Z</dcterms:modified>
  <cp:category/>
</cp:coreProperties>
</file>