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CARS24_DATASE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+mn-lt"/>
              </a:rPr>
              <a:t>No</a:t>
            </a:r>
            <a:r>
              <a:rPr lang="en-US" b="1" baseline="0" dirty="0">
                <a:latin typeface="+mn-lt"/>
              </a:rPr>
              <a:t> of cars based on their Manufacturing Year</a:t>
            </a:r>
            <a:endParaRPr lang="en-US" b="1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Sheet1!$A$4:$A$33</c:f>
              <c:strCache>
                <c:ptCount val="29"/>
                <c:pt idx="0">
                  <c:v>1983</c:v>
                </c:pt>
                <c:pt idx="1">
                  <c:v>1991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strCache>
            </c:strRef>
          </c:cat>
          <c:val>
            <c:numRef>
              <c:f>Sheet1!$B$4:$B$33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11</c:v>
                </c:pt>
                <c:pt idx="6">
                  <c:v>10</c:v>
                </c:pt>
                <c:pt idx="7">
                  <c:v>18</c:v>
                </c:pt>
                <c:pt idx="8">
                  <c:v>22</c:v>
                </c:pt>
                <c:pt idx="9">
                  <c:v>10</c:v>
                </c:pt>
                <c:pt idx="10">
                  <c:v>27</c:v>
                </c:pt>
                <c:pt idx="11">
                  <c:v>49</c:v>
                </c:pt>
                <c:pt idx="12">
                  <c:v>62</c:v>
                </c:pt>
                <c:pt idx="13">
                  <c:v>97</c:v>
                </c:pt>
                <c:pt idx="14">
                  <c:v>124</c:v>
                </c:pt>
                <c:pt idx="15">
                  <c:v>183</c:v>
                </c:pt>
                <c:pt idx="16">
                  <c:v>214</c:v>
                </c:pt>
                <c:pt idx="17">
                  <c:v>246</c:v>
                </c:pt>
                <c:pt idx="18">
                  <c:v>394</c:v>
                </c:pt>
                <c:pt idx="19">
                  <c:v>592</c:v>
                </c:pt>
                <c:pt idx="20">
                  <c:v>651</c:v>
                </c:pt>
                <c:pt idx="21">
                  <c:v>670</c:v>
                </c:pt>
                <c:pt idx="22">
                  <c:v>621</c:v>
                </c:pt>
                <c:pt idx="23">
                  <c:v>776</c:v>
                </c:pt>
                <c:pt idx="24">
                  <c:v>859</c:v>
                </c:pt>
                <c:pt idx="25">
                  <c:v>1018</c:v>
                </c:pt>
                <c:pt idx="26">
                  <c:v>807</c:v>
                </c:pt>
                <c:pt idx="27">
                  <c:v>583</c:v>
                </c:pt>
                <c:pt idx="28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7-42FD-AA10-426BC8A662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46781920"/>
        <c:axId val="559052192"/>
        <c:axId val="0"/>
      </c:bar3DChart>
      <c:catAx>
        <c:axId val="6467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Manufacturing</a:t>
                </a:r>
                <a:r>
                  <a:rPr lang="en-IN" b="1" baseline="0" dirty="0"/>
                  <a:t> Year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0.39468212306794986"/>
              <c:y val="0.93853917771679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052192"/>
        <c:crosses val="autoZero"/>
        <c:auto val="1"/>
        <c:lblAlgn val="ctr"/>
        <c:lblOffset val="100"/>
        <c:noMultiLvlLbl val="0"/>
      </c:catAx>
      <c:valAx>
        <c:axId val="55905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No</a:t>
                </a:r>
                <a:r>
                  <a:rPr lang="en-IN" b="1" baseline="0"/>
                  <a:t> of cars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8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[CARS24_DATASET.csv]Sheet3!PivotTable2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No.</a:t>
            </a:r>
            <a:r>
              <a:rPr lang="en-US" b="1" baseline="0"/>
              <a:t> of Cars according to transmission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1050</c:v>
                </c:pt>
                <c:pt idx="1">
                  <c:v>7078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8-475D-BF95-FD9CFC47C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5226400"/>
        <c:axId val="567874928"/>
      </c:barChart>
      <c:catAx>
        <c:axId val="73522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</a:t>
                </a:r>
                <a:r>
                  <a:rPr lang="en-IN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74928"/>
        <c:crosses val="autoZero"/>
        <c:auto val="1"/>
        <c:lblAlgn val="ctr"/>
        <c:lblOffset val="100"/>
        <c:noMultiLvlLbl val="0"/>
      </c:catAx>
      <c:valAx>
        <c:axId val="5678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NO</a:t>
                </a:r>
                <a:r>
                  <a:rPr lang="en-IN" b="1" baseline="0"/>
                  <a:t> OF CARS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9444444444444445E-2"/>
              <c:y val="0.353557159521726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22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[CARS24_DATASET.csv]Sheet4!PivotTable3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Cars with respect to their fuel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31916601049868759"/>
          <c:y val="0.31546551472732576"/>
          <c:w val="0.33519138232720908"/>
          <c:h val="0.55865230387868181"/>
        </c:manualLayout>
      </c:layout>
      <c:doughnut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21-48FB-BADB-4D66161C5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21-48FB-BADB-4D66161C5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21-48FB-BADB-4D66161C5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21-48FB-BADB-4D66161C5AF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Sheet4!$A$4:$A$8</c:f>
              <c:strCache>
                <c:ptCount val="4"/>
                <c:pt idx="0">
                  <c:v>CNG</c:v>
                </c:pt>
                <c:pt idx="1">
                  <c:v>Diesel</c:v>
                </c:pt>
                <c:pt idx="2">
                  <c:v>LPG</c:v>
                </c:pt>
                <c:pt idx="3">
                  <c:v>Petrol</c:v>
                </c:pt>
              </c:strCache>
            </c:strRef>
          </c:cat>
          <c:val>
            <c:numRef>
              <c:f>Sheet4!$B$4:$B$8</c:f>
              <c:numCache>
                <c:formatCode>General</c:formatCode>
                <c:ptCount val="4"/>
                <c:pt idx="0">
                  <c:v>57</c:v>
                </c:pt>
                <c:pt idx="1">
                  <c:v>4402</c:v>
                </c:pt>
                <c:pt idx="2">
                  <c:v>38</c:v>
                </c:pt>
                <c:pt idx="3">
                  <c:v>3631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21-48FB-BADB-4D66161C5A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[CARS24_DATASET.csv]Sheet5!PivotTable4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/>
              <a:t>Type of seller (individual,dealer, trustmark dealer) Percentage contribution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30871313879882661"/>
          <c:y val="0.29994056992875889"/>
          <c:w val="0.39790398075240596"/>
          <c:h val="0.66317330125400986"/>
        </c:manualLayout>
      </c:layout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F5-437E-A856-BE9F07DBBA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F5-437E-A856-BE9F07DBBA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F5-437E-A856-BE9F07DBBA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Sheet5!$A$4:$A$7</c:f>
              <c:strCache>
                <c:ptCount val="3"/>
                <c:pt idx="0">
                  <c:v>Dealer</c:v>
                </c:pt>
                <c:pt idx="1">
                  <c:v>Individual</c:v>
                </c:pt>
                <c:pt idx="2">
                  <c:v>Trustmark Dealer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1126</c:v>
                </c:pt>
                <c:pt idx="1">
                  <c:v>6766</c:v>
                </c:pt>
                <c:pt idx="2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F5-437E-A856-BE9F07DBBA2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[CARS24_DATASET.csv]Sheet8!PivotTable6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majority of cars in the inventory</a:t>
            </a:r>
            <a:endParaRPr lang="en-US"/>
          </a:p>
        </c:rich>
      </c:tx>
      <c:layout>
        <c:manualLayout>
          <c:xMode val="edge"/>
          <c:yMode val="edge"/>
          <c:x val="0.13774300087489064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2640135608048997"/>
          <c:y val="0.34324329250510355"/>
          <c:w val="0.33519138232720908"/>
          <c:h val="0.55865230387868181"/>
        </c:manualLayout>
      </c:layout>
      <c:doughnut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9A-43A7-879B-386EE128CE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9A-43A7-879B-386EE128CE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9A-43A7-879B-386EE128CE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9A-43A7-879B-386EE128CE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39A-43A7-879B-386EE128CE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39A-43A7-879B-386EE128CE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39A-43A7-879B-386EE128CE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39A-43A7-879B-386EE128CE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39A-43A7-879B-386EE128CE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39A-43A7-879B-386EE128CE6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Sheet8!$A$4:$A$13</c:f>
              <c:strCache>
                <c:ptCount val="10"/>
                <c:pt idx="0">
                  <c:v>Maruti Swift Dzire VDi</c:v>
                </c:pt>
                <c:pt idx="1">
                  <c:v>Maruti Alto 800 LXI</c:v>
                </c:pt>
                <c:pt idx="2">
                  <c:v>Maruti Alto LXi</c:v>
                </c:pt>
                <c:pt idx="3">
                  <c:v>BMW X4 M Sport X xDrive20d</c:v>
                </c:pt>
                <c:pt idx="4">
                  <c:v>Maruti Swift VDI</c:v>
                </c:pt>
                <c:pt idx="5">
                  <c:v>Maruti Swift VDI BSIV</c:v>
                </c:pt>
                <c:pt idx="6">
                  <c:v>Maruti Swift Dzire VXi</c:v>
                </c:pt>
                <c:pt idx="7">
                  <c:v>Maruti Wagon R LXI</c:v>
                </c:pt>
                <c:pt idx="8">
                  <c:v>Maruti Alto K10 VXI</c:v>
                </c:pt>
                <c:pt idx="9">
                  <c:v>Hyundai EON Era Plus</c:v>
                </c:pt>
              </c:strCache>
            </c:strRef>
          </c:cat>
          <c:val>
            <c:numRef>
              <c:f>Sheet8!$B$4:$B$13</c:f>
              <c:numCache>
                <c:formatCode>General</c:formatCode>
                <c:ptCount val="10"/>
                <c:pt idx="0">
                  <c:v>162</c:v>
                </c:pt>
                <c:pt idx="1">
                  <c:v>82</c:v>
                </c:pt>
                <c:pt idx="2">
                  <c:v>80</c:v>
                </c:pt>
                <c:pt idx="3">
                  <c:v>62</c:v>
                </c:pt>
                <c:pt idx="4">
                  <c:v>61</c:v>
                </c:pt>
                <c:pt idx="5">
                  <c:v>59</c:v>
                </c:pt>
                <c:pt idx="6">
                  <c:v>55</c:v>
                </c:pt>
                <c:pt idx="7">
                  <c:v>53</c:v>
                </c:pt>
                <c:pt idx="8">
                  <c:v>50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39A-43A7-879B-386EE128CE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[CARS24_DATASET.csv]Sheet23!PivotTable10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Brands with majority of cars in the inventory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249430385181429"/>
          <c:y val="0.12944182004728153"/>
          <c:w val="0.58512591432913252"/>
          <c:h val="0.82751850578903385"/>
        </c:manualLayout>
      </c:layout>
      <c:pieChart>
        <c:varyColors val="1"/>
        <c:ser>
          <c:idx val="0"/>
          <c:order val="0"/>
          <c:tx>
            <c:strRef>
              <c:f>Sheet23!$B$3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18-4AC7-873C-FAE11BCB88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18-4AC7-873C-FAE11BCB88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18-4AC7-873C-FAE11BCB88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18-4AC7-873C-FAE11BCB88C1}"/>
              </c:ext>
            </c:extLst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18-4AC7-873C-FAE11BCB88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18-4AC7-873C-FAE11BCB88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18-4AC7-873C-FAE11BCB88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018-4AC7-873C-FAE11BCB88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018-4AC7-873C-FAE11BCB88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018-4AC7-873C-FAE11BCB88C1}"/>
              </c:ext>
            </c:extLst>
          </c:dPt>
          <c:cat>
            <c:strRef>
              <c:f>Sheet23!$A$4:$A$14</c:f>
              <c:strCache>
                <c:ptCount val="10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Hyundai</c:v>
                </c:pt>
                <c:pt idx="4">
                  <c:v>Mahindra</c:v>
                </c:pt>
                <c:pt idx="5">
                  <c:v>Maruti</c:v>
                </c:pt>
                <c:pt idx="6">
                  <c:v>Renault</c:v>
                </c:pt>
                <c:pt idx="7">
                  <c:v>Tata</c:v>
                </c:pt>
                <c:pt idx="8">
                  <c:v>Toyota</c:v>
                </c:pt>
                <c:pt idx="9">
                  <c:v>Volkswagen</c:v>
                </c:pt>
              </c:strCache>
            </c:strRef>
          </c:cat>
          <c:val>
            <c:numRef>
              <c:f>Sheet23!$B$4:$B$14</c:f>
              <c:numCache>
                <c:formatCode>General</c:formatCode>
                <c:ptCount val="10"/>
                <c:pt idx="0">
                  <c:v>230</c:v>
                </c:pt>
                <c:pt idx="1">
                  <c:v>397</c:v>
                </c:pt>
                <c:pt idx="2">
                  <c:v>467</c:v>
                </c:pt>
                <c:pt idx="3">
                  <c:v>1415</c:v>
                </c:pt>
                <c:pt idx="4">
                  <c:v>772</c:v>
                </c:pt>
                <c:pt idx="5">
                  <c:v>2448</c:v>
                </c:pt>
                <c:pt idx="6">
                  <c:v>228</c:v>
                </c:pt>
                <c:pt idx="7">
                  <c:v>734</c:v>
                </c:pt>
                <c:pt idx="8">
                  <c:v>488</c:v>
                </c:pt>
                <c:pt idx="9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018-4AC7-873C-FAE11BCB8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8885172442027"/>
          <c:y val="0.13920058606254476"/>
          <c:w val="0.22089512896958127"/>
          <c:h val="0.82234724940050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[CARS24_DATASET.csv]Sheet22!PivotTable9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Percentage of cars purchased in this price range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9220092188833711E-2"/>
              <c:y val="9.671391869898958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1240287006435063E-2"/>
              <c:y val="0.1513891646630290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8.1786242755344185E-2"/>
              <c:y val="-0.285890547194661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6397105727106951E-2"/>
              <c:y val="-0.1390679132717546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3422590529727663"/>
              <c:y val="6.107966081659389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155376348672546"/>
              <c:y val="-0.1724761319288072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9220092188833711E-2"/>
              <c:y val="9.671391869898958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3422590529727663"/>
              <c:y val="6.107966081659389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155376348672546"/>
              <c:y val="-0.1724761319288072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6397105727106951E-2"/>
              <c:y val="-0.1390679132717546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8.1786242755344185E-2"/>
              <c:y val="-0.285890547194661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1240287006435063E-2"/>
              <c:y val="0.1513891646630290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9220092188833711E-2"/>
              <c:y val="9.671391869898958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3422590529727663"/>
              <c:y val="6.107966081659389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155376348672546"/>
              <c:y val="-0.1724761319288072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6397105727106951E-2"/>
              <c:y val="-0.1390679132717546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8.1786242755344185E-2"/>
              <c:y val="-0.285890547194661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1240287006435063E-2"/>
              <c:y val="0.1513891646630290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9220092188833711E-2"/>
              <c:y val="9.671391869898958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3422590529727663"/>
              <c:y val="6.107966081659389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155376348672546"/>
              <c:y val="-0.1724761319288072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6397105727106951E-2"/>
              <c:y val="-0.1390679132717546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8.1786242755344185E-2"/>
              <c:y val="-0.285890547194661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1240287006435063E-2"/>
              <c:y val="0.1513891646630290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9220092188833711E-2"/>
              <c:y val="9.671391869898958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3422590529727663"/>
              <c:y val="6.107966081659389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155376348672546"/>
              <c:y val="-0.1724761319288072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6397105727106951E-2"/>
              <c:y val="-0.1390679132717546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8.1786242755344185E-2"/>
              <c:y val="-0.285890547194661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3.1240287006435063E-2"/>
              <c:y val="0.1513891646630290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3877333041703122"/>
          <c:w val="1"/>
          <c:h val="0.86122666958296878"/>
        </c:manualLayout>
      </c:layout>
      <c:pie3DChart>
        <c:varyColors val="1"/>
        <c:ser>
          <c:idx val="0"/>
          <c:order val="0"/>
          <c:tx>
            <c:strRef>
              <c:f>Sheet22!$B$3</c:f>
              <c:strCache>
                <c:ptCount val="1"/>
                <c:pt idx="0">
                  <c:v>Total</c:v>
                </c:pt>
              </c:strCache>
            </c:strRef>
          </c:tx>
          <c:explosion val="1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2E4-4470-9249-24BF61856C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2E4-4470-9249-24BF61856C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2E4-4470-9249-24BF61856C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2E4-4470-9249-24BF61856C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2E4-4470-9249-24BF61856C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B2E4-4470-9249-24BF61856C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B2E4-4470-9249-24BF61856CE6}"/>
              </c:ext>
            </c:extLst>
          </c:dPt>
          <c:dLbls>
            <c:dLbl>
              <c:idx val="0"/>
              <c:layout>
                <c:manualLayout>
                  <c:x val="-3.9220092188833711E-2"/>
                  <c:y val="9.671391869898958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E4-4470-9249-24BF61856CE6}"/>
                </c:ext>
              </c:extLst>
            </c:dLbl>
            <c:dLbl>
              <c:idx val="1"/>
              <c:layout>
                <c:manualLayout>
                  <c:x val="-0.13422590529727663"/>
                  <c:y val="6.10796608165938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E4-4470-9249-24BF61856CE6}"/>
                </c:ext>
              </c:extLst>
            </c:dLbl>
            <c:dLbl>
              <c:idx val="2"/>
              <c:layout>
                <c:manualLayout>
                  <c:x val="-0.12155376348672546"/>
                  <c:y val="-0.1724761319288072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E4-4470-9249-24BF61856CE6}"/>
                </c:ext>
              </c:extLst>
            </c:dLbl>
            <c:dLbl>
              <c:idx val="3"/>
              <c:layout>
                <c:manualLayout>
                  <c:x val="-7.6397105727106951E-2"/>
                  <c:y val="-0.1390679132717546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E4-4470-9249-24BF61856CE6}"/>
                </c:ext>
              </c:extLst>
            </c:dLbl>
            <c:dLbl>
              <c:idx val="4"/>
              <c:layout>
                <c:manualLayout>
                  <c:x val="8.1786242755344185E-2"/>
                  <c:y val="-0.2858905471946616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E4-4470-9249-24BF61856CE6}"/>
                </c:ext>
              </c:extLst>
            </c:dLbl>
            <c:dLbl>
              <c:idx val="6"/>
              <c:layout>
                <c:manualLayout>
                  <c:x val="-3.1240287006435063E-2"/>
                  <c:y val="0.1513891646630290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E4-4470-9249-24BF61856CE6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Sheet22!$A$4:$A$11</c:f>
              <c:strCache>
                <c:ptCount val="7"/>
                <c:pt idx="0">
                  <c:v>1 lakh-2 lakhs</c:v>
                </c:pt>
                <c:pt idx="1">
                  <c:v>2 lakhs- 3 lakhs</c:v>
                </c:pt>
                <c:pt idx="2">
                  <c:v>3 lakhs- 4 lakhs</c:v>
                </c:pt>
                <c:pt idx="3">
                  <c:v>4 lakhs - 5 lakhs</c:v>
                </c:pt>
                <c:pt idx="4">
                  <c:v>50 Thousand-1 lakh</c:v>
                </c:pt>
                <c:pt idx="5">
                  <c:v>Greater than 5 lakhs</c:v>
                </c:pt>
                <c:pt idx="6">
                  <c:v>Under 50 Thousand</c:v>
                </c:pt>
              </c:strCache>
            </c:strRef>
          </c:cat>
          <c:val>
            <c:numRef>
              <c:f>Sheet22!$B$4:$B$11</c:f>
              <c:numCache>
                <c:formatCode>General</c:formatCode>
                <c:ptCount val="7"/>
                <c:pt idx="0">
                  <c:v>1014</c:v>
                </c:pt>
                <c:pt idx="1">
                  <c:v>1243</c:v>
                </c:pt>
                <c:pt idx="2">
                  <c:v>1060</c:v>
                </c:pt>
                <c:pt idx="3">
                  <c:v>946</c:v>
                </c:pt>
                <c:pt idx="4">
                  <c:v>324</c:v>
                </c:pt>
                <c:pt idx="5">
                  <c:v>3489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E4-4470-9249-24BF61856CE6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77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9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7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92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AE326D-A1B2-45BC-A17C-47BE83B9CB3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81844-7C89-4425-BF5D-23CFBAD5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610F-8C5B-31AB-1ED6-4D9DE2BB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75" y="-290919"/>
            <a:ext cx="8374795" cy="1691127"/>
          </a:xfrm>
        </p:spPr>
        <p:txBody>
          <a:bodyPr>
            <a:normAutofit/>
          </a:bodyPr>
          <a:lstStyle/>
          <a:p>
            <a:r>
              <a:rPr lang="en-IN" sz="4000" i="0" dirty="0">
                <a:solidFill>
                  <a:schemeClr val="tx1"/>
                </a:solidFill>
                <a:effectLst/>
                <a:latin typeface="+mn-lt"/>
              </a:rPr>
              <a:t>DATA ANALYSIS ON Cars24 COMPANY             </a:t>
            </a:r>
            <a:endParaRPr lang="en-IN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2588-91C5-B234-5A3A-14E56208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2509" y="2186866"/>
            <a:ext cx="1643675" cy="2211252"/>
          </a:xfrm>
        </p:spPr>
        <p:txBody>
          <a:bodyPr/>
          <a:lstStyle/>
          <a:p>
            <a:r>
              <a:rPr lang="en-US" sz="2000" i="1" dirty="0">
                <a:solidFill>
                  <a:srgbClr val="0F0F0F"/>
                </a:solidFill>
                <a:effectLst/>
                <a:latin typeface="Söhne"/>
              </a:rPr>
              <a:t>An Insight into Our Diverse Range of Cars</a:t>
            </a:r>
            <a:r>
              <a:rPr lang="en-US" sz="2000" i="1" dirty="0">
                <a:solidFill>
                  <a:srgbClr val="0F0F0F"/>
                </a:solidFill>
                <a:latin typeface="Söhne"/>
              </a:rPr>
              <a:t>.</a:t>
            </a:r>
            <a:endParaRPr lang="en-IN" sz="2000" i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A192-F180-80A2-4BA5-E9806632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" y="1376808"/>
            <a:ext cx="5861278" cy="5248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D8EC1-AAA1-0153-64CA-F4EE44CBE416}"/>
              </a:ext>
            </a:extLst>
          </p:cNvPr>
          <p:cNvSpPr txBox="1"/>
          <p:nvPr/>
        </p:nvSpPr>
        <p:spPr>
          <a:xfrm>
            <a:off x="9287436" y="5479951"/>
            <a:ext cx="25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by:</a:t>
            </a:r>
          </a:p>
          <a:p>
            <a:r>
              <a:rPr lang="en-US" dirty="0">
                <a:solidFill>
                  <a:schemeClr val="bg1"/>
                </a:solidFill>
              </a:rPr>
              <a:t>Samiksha Mirjha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5983C-1A29-8583-4C35-E6BF0A575D6D}"/>
              </a:ext>
            </a:extLst>
          </p:cNvPr>
          <p:cNvSpPr txBox="1"/>
          <p:nvPr/>
        </p:nvSpPr>
        <p:spPr>
          <a:xfrm>
            <a:off x="9287436" y="554645"/>
            <a:ext cx="190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"Driving Dreams, Delivering Trust: Your Journey Starts with Cars24."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DE6E0-E441-591B-FDD7-5EA3EE0FC8C9}"/>
              </a:ext>
            </a:extLst>
          </p:cNvPr>
          <p:cNvSpPr txBox="1"/>
          <p:nvPr/>
        </p:nvSpPr>
        <p:spPr>
          <a:xfrm>
            <a:off x="9287436" y="2186866"/>
            <a:ext cx="175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"Cars24: Your Trustworthy Partner on the Road of Change.“</a:t>
            </a:r>
          </a:p>
          <a:p>
            <a:pPr algn="l"/>
            <a:endParaRPr lang="en-US" dirty="0">
              <a:solidFill>
                <a:srgbClr val="0F0F0F"/>
              </a:solidFill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"Your Dream Ride Awaits – Find it at Cars24."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3663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058-3D3F-F65F-3726-2502D44C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607391"/>
            <a:ext cx="2430780" cy="17251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Top 10 Car Models in the inventory that are in majority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0FC1-3FAA-76E8-235C-5DDD3FE3F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1154" y="2658330"/>
            <a:ext cx="2430780" cy="3505200"/>
          </a:xfrm>
        </p:spPr>
        <p:txBody>
          <a:bodyPr/>
          <a:lstStyle/>
          <a:p>
            <a:r>
              <a:rPr lang="en-US" dirty="0"/>
              <a:t>Maruti Swift </a:t>
            </a:r>
            <a:r>
              <a:rPr lang="en-US" dirty="0" err="1"/>
              <a:t>Dzire</a:t>
            </a:r>
            <a:r>
              <a:rPr lang="en-US" dirty="0"/>
              <a:t> </a:t>
            </a:r>
            <a:r>
              <a:rPr lang="en-US" dirty="0" err="1"/>
              <a:t>VDi</a:t>
            </a:r>
            <a:r>
              <a:rPr lang="en-US" dirty="0"/>
              <a:t> is the most frequently purchased car out of all with a total count of 162 and total percentage of 23%.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B3A985-08EE-41FD-8B62-2E57D4F5C0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5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B55-222E-F4AF-A0CC-11A1EE45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Top 10 brands from where our majority of cars belongs to.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3746F-E1AB-1D66-1253-CF515450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4728" y="2515969"/>
            <a:ext cx="2430780" cy="3505200"/>
          </a:xfrm>
        </p:spPr>
        <p:txBody>
          <a:bodyPr/>
          <a:lstStyle/>
          <a:p>
            <a:r>
              <a:rPr lang="en-US" sz="1800" dirty="0"/>
              <a:t>We have the maximum number of cars from Maruti, followed by Hyundai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A598B5-3ABA-47CB-9D89-717D2A43D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52169"/>
              </p:ext>
            </p:extLst>
          </p:nvPr>
        </p:nvGraphicFramePr>
        <p:xfrm>
          <a:off x="685800" y="609600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8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77E8-6F19-6E5E-E236-D24B53C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Percentage of Cars purchased with respect to following  Price Categories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21A6A-0F1D-FCEA-36C9-DBE5BA4D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5679" y="2548822"/>
            <a:ext cx="2430780" cy="3505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50 Thousand </a:t>
            </a:r>
            <a:r>
              <a:rPr lang="en-US" dirty="0">
                <a:solidFill>
                  <a:schemeClr val="tx1"/>
                </a:solidFill>
              </a:rPr>
              <a:t>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lakh- 2 lakhs  </a:t>
            </a:r>
            <a:r>
              <a:rPr lang="en-US" dirty="0">
                <a:solidFill>
                  <a:schemeClr val="tx1"/>
                </a:solidFill>
              </a:rPr>
              <a:t>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lakhs – 3lakhs  </a:t>
            </a:r>
            <a:r>
              <a:rPr lang="en-US" dirty="0">
                <a:solidFill>
                  <a:schemeClr val="tx1"/>
                </a:solidFill>
              </a:rPr>
              <a:t>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lakhs – 4 lakhs </a:t>
            </a:r>
            <a:r>
              <a:rPr lang="en-US" dirty="0">
                <a:solidFill>
                  <a:schemeClr val="tx1"/>
                </a:solidFill>
              </a:rPr>
              <a:t>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lakhs – 5 lakhs </a:t>
            </a:r>
            <a:r>
              <a:rPr lang="en-US" dirty="0">
                <a:solidFill>
                  <a:schemeClr val="tx1"/>
                </a:solidFill>
              </a:rPr>
              <a:t>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5 lakhs  </a:t>
            </a:r>
            <a:r>
              <a:rPr lang="en-US" dirty="0">
                <a:solidFill>
                  <a:schemeClr val="tx1"/>
                </a:solidFill>
              </a:rPr>
              <a:t>43%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9D272-2AA4-4083-87DC-3FEF49A4D4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531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F81A-B4DE-417B-E9CB-ACA4868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00" y="96908"/>
            <a:ext cx="5604206" cy="1645920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</a:rPr>
              <a:t>                                                                                 CONCLUSION  </a:t>
            </a:r>
            <a:b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sz="1800" b="1" dirty="0">
                <a:solidFill>
                  <a:schemeClr val="tx1"/>
                </a:solidFill>
                <a:latin typeface="Söhne"/>
              </a:rPr>
            </a:b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Driving Your Tomorrow, Today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93D5B-4517-3F34-8DB5-8FE478EB0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8" y="1668294"/>
            <a:ext cx="7772400" cy="47406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9E5D-1EBC-09C1-76D8-96F69BF7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0204" y="2050556"/>
            <a:ext cx="2430780" cy="3505200"/>
          </a:xfrm>
        </p:spPr>
        <p:txBody>
          <a:bodyPr/>
          <a:lstStyle/>
          <a:p>
            <a:r>
              <a:rPr lang="en-US" dirty="0"/>
              <a:t>From the slides we get clear understanding/insight into cars24 inventory. (Top car models and car brands available, their fuel type, transmission type, percentage of cars in different price ranges and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82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0D5-C076-6C1A-60A8-0BFB2C8A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09" y="2681492"/>
            <a:ext cx="10058400" cy="13716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37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F444-93F2-4A97-F9C1-8948AA5B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19" y="645546"/>
            <a:ext cx="10515600" cy="1325563"/>
          </a:xfrm>
        </p:spPr>
        <p:txBody>
          <a:bodyPr/>
          <a:lstStyle/>
          <a:p>
            <a:r>
              <a:rPr lang="en-US" dirty="0"/>
              <a:t>            ASSUMPTION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4E853-2828-A424-D8B4-481E66885EBE}"/>
              </a:ext>
            </a:extLst>
          </p:cNvPr>
          <p:cNvSpPr txBox="1"/>
          <p:nvPr/>
        </p:nvSpPr>
        <p:spPr>
          <a:xfrm>
            <a:off x="2007884" y="2085532"/>
            <a:ext cx="7444655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I have assumed that the dataset I am provided, is the data of the cars purchased by the company and is now in the cars24 inventory. Which means the selling price column in the dataset I am provided with, is the price at which cars24 company has purchased the cars for selling.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8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B129AD8-15A4-60D3-96F9-889B6CD3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729778"/>
            <a:ext cx="10058400" cy="1371600"/>
          </a:xfrm>
        </p:spPr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 QUICK OVERVIEW OF CARS24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79264A-6637-FFFA-EC6A-4B7EBBE3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4" y="246396"/>
            <a:ext cx="2354543" cy="9639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03C4FA-2B9A-7623-C0F4-ADDD9D56DEF1}"/>
              </a:ext>
            </a:extLst>
          </p:cNvPr>
          <p:cNvSpPr txBox="1"/>
          <p:nvPr/>
        </p:nvSpPr>
        <p:spPr>
          <a:xfrm>
            <a:off x="454396" y="1914352"/>
            <a:ext cx="11399146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</a:rPr>
              <a:t>Cars24 is a leading online platform that has revolutionized the way individuals buy and sell used cars. The company provides a hassle-free and transparent experience for both sellers and buyers in the pre-owned car market.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</a:rPr>
              <a:t>Key Features and Services:</a:t>
            </a:r>
            <a:endParaRPr lang="en-US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Efficient Selling Process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Diverse Inventory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Quality Assurance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Transparent Transactions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Competitive Pricing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Customer-Centric Approach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33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E0B-65B7-A9C2-05AD-B283E891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21" y="1417647"/>
            <a:ext cx="10515600" cy="89889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ED726-DF09-989B-33DD-0ADD0D2F313F}"/>
              </a:ext>
            </a:extLst>
          </p:cNvPr>
          <p:cNvSpPr txBox="1"/>
          <p:nvPr/>
        </p:nvSpPr>
        <p:spPr>
          <a:xfrm>
            <a:off x="495836" y="2687845"/>
            <a:ext cx="10740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OF PRESENTATION:</a:t>
            </a:r>
          </a:p>
          <a:p>
            <a:endParaRPr lang="en-US" dirty="0"/>
          </a:p>
          <a:p>
            <a:r>
              <a:rPr lang="en-US" b="1" i="0" dirty="0">
                <a:effectLst/>
              </a:rPr>
              <a:t>Showcasing Inventory:</a:t>
            </a:r>
            <a:r>
              <a:rPr lang="en-US" b="0" i="0" dirty="0">
                <a:solidFill>
                  <a:srgbClr val="0F0F0F"/>
                </a:solidFill>
                <a:effectLst/>
              </a:rPr>
              <a:t> Displaying the diverse range of cars available in the inventory, emphasizing the variety and quality of options Cars24 offers.</a:t>
            </a:r>
          </a:p>
          <a:p>
            <a:endParaRPr lang="en-US" dirty="0">
              <a:solidFill>
                <a:srgbClr val="0F0F0F"/>
              </a:solidFill>
            </a:endParaRPr>
          </a:p>
          <a:p>
            <a:r>
              <a:rPr lang="en-US" b="1" i="0" dirty="0">
                <a:effectLst/>
              </a:rPr>
              <a:t>Highlighting Popular Models:</a:t>
            </a:r>
            <a:r>
              <a:rPr lang="en-US" b="0" i="0" dirty="0">
                <a:solidFill>
                  <a:srgbClr val="0F0F0F"/>
                </a:solidFill>
                <a:effectLst/>
              </a:rPr>
              <a:t> Featuring car models to give the audience insight into the most sought-after cars in the inventory.</a:t>
            </a:r>
          </a:p>
          <a:p>
            <a:endParaRPr lang="en-US" dirty="0">
              <a:solidFill>
                <a:srgbClr val="0F0F0F"/>
              </a:solidFill>
            </a:endParaRPr>
          </a:p>
          <a:p>
            <a:r>
              <a:rPr lang="en-US" b="1" i="0" dirty="0">
                <a:effectLst/>
              </a:rPr>
              <a:t>Presenting Specifications:</a:t>
            </a:r>
            <a:r>
              <a:rPr lang="en-US" b="0" i="0" dirty="0">
                <a:solidFill>
                  <a:srgbClr val="0F0F0F"/>
                </a:solidFill>
                <a:effectLst/>
              </a:rPr>
              <a:t> Detailing the specifications of the cars, including transmissions, fuel type and other key factors.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B0DDC-4FFA-5283-F6AA-5CA78AF6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4" y="267647"/>
            <a:ext cx="2376477" cy="10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ACE3-17F0-501A-69FD-6EC342C7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597" y="-146685"/>
            <a:ext cx="4183988" cy="1645920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INVENTORY OVERVIEW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DC47DD-B920-71FE-9494-2254F486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6787" y="1614983"/>
            <a:ext cx="6667500" cy="42862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7847-9130-A320-44C2-6F669F9D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3230" y="1769897"/>
            <a:ext cx="2430780" cy="3505200"/>
          </a:xfrm>
        </p:spPr>
        <p:txBody>
          <a:bodyPr/>
          <a:lstStyle/>
          <a:p>
            <a:r>
              <a:rPr lang="en-US" sz="1800" b="0" i="0" dirty="0">
                <a:solidFill>
                  <a:srgbClr val="0F0F0F"/>
                </a:solidFill>
                <a:effectLst/>
              </a:rPr>
              <a:t>Total number of cars available in the inventory</a:t>
            </a:r>
          </a:p>
          <a:p>
            <a:endParaRPr lang="en-US" sz="1800" b="0" i="0" dirty="0">
              <a:solidFill>
                <a:srgbClr val="0F0F0F"/>
              </a:solidFill>
              <a:effectLst/>
            </a:endParaRPr>
          </a:p>
          <a:p>
            <a:r>
              <a:rPr lang="en-US" sz="1800" dirty="0"/>
              <a:t> The total number of cars in the inventory is </a:t>
            </a:r>
            <a:r>
              <a:rPr lang="en-US" sz="1800" dirty="0">
                <a:highlight>
                  <a:srgbClr val="00FFFF"/>
                </a:highlight>
              </a:rPr>
              <a:t>8128.</a:t>
            </a:r>
            <a:endParaRPr lang="en-IN" sz="1800" dirty="0">
              <a:highlight>
                <a:srgbClr val="00FFFF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511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1A7AB-5436-8FC1-F5F5-6F040D99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44" y="155027"/>
            <a:ext cx="8915400" cy="566738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45C81C63-1842-1C3A-5472-222255EC8D3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46020887"/>
              </p:ext>
            </p:extLst>
          </p:nvPr>
        </p:nvGraphicFramePr>
        <p:xfrm>
          <a:off x="228600" y="238125"/>
          <a:ext cx="8531225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EB29-829B-9FAC-5293-96BF470B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03" y="794692"/>
            <a:ext cx="2627731" cy="350215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Number of cars with respect to their manufacturing year.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dirty="0"/>
              <a:t>From here we got to know that the maximum number of cars are manufactured in the year 2017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2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606-EF3F-829D-1333-070C239E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Total number of cars with respect to the transmission (Automatic and Manual)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ED2FA-1FCA-1AB2-8BC3-6E03F572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0203" y="2521445"/>
            <a:ext cx="2430780" cy="3505200"/>
          </a:xfrm>
        </p:spPr>
        <p:txBody>
          <a:bodyPr/>
          <a:lstStyle/>
          <a:p>
            <a:r>
              <a:rPr lang="en-US" sz="1800" dirty="0"/>
              <a:t>We have majority of the cars having manual transmission which is most in demand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1E2948-6F89-431F-8646-006BC8CACE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89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3D68-1327-CCBE-01FB-A0307F03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Total number of cars with respect to the fuel used (Petrol, Diesel, CNG, LPG).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A228-B254-7134-6CB2-255856D4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2570724"/>
            <a:ext cx="2430780" cy="3505200"/>
          </a:xfrm>
        </p:spPr>
        <p:txBody>
          <a:bodyPr>
            <a:normAutofit/>
          </a:bodyPr>
          <a:lstStyle/>
          <a:p>
            <a:r>
              <a:rPr lang="en-US" sz="1800" dirty="0"/>
              <a:t>As we can see, diesel is the most used fuel, followed by petrol </a:t>
            </a:r>
            <a:endParaRPr lang="en-IN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D44804-A724-4184-B967-18D7E8280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78813"/>
              </p:ext>
            </p:extLst>
          </p:nvPr>
        </p:nvGraphicFramePr>
        <p:xfrm>
          <a:off x="631045" y="888848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2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9E05-CBB4-413A-C4F2-855B3DC1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Type of seller (individual, dealer, or Trustmark dealer) contributes the most to the inventory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7293-206C-2850-97AF-12E8AEC43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4728" y="2472166"/>
            <a:ext cx="2259079" cy="3505200"/>
          </a:xfrm>
        </p:spPr>
        <p:txBody>
          <a:bodyPr>
            <a:normAutofit/>
          </a:bodyPr>
          <a:lstStyle/>
          <a:p>
            <a:r>
              <a:rPr lang="en-US" sz="1800" dirty="0"/>
              <a:t>So the maximum (83%) cars are bought from the individual sellers.</a:t>
            </a:r>
            <a:endParaRPr lang="en-IN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4954F-C8ED-4B2E-9EB5-64A6E7D03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23647"/>
              </p:ext>
            </p:extLst>
          </p:nvPr>
        </p:nvGraphicFramePr>
        <p:xfrm>
          <a:off x="598193" y="894323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406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496</TotalTime>
  <Words>643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Gill Sans MT</vt:lpstr>
      <vt:lpstr>Söhne</vt:lpstr>
      <vt:lpstr>Savon</vt:lpstr>
      <vt:lpstr>DATA ANALYSIS ON Cars24 COMPANY             </vt:lpstr>
      <vt:lpstr>            ASSUMPTION</vt:lpstr>
      <vt:lpstr>A QUICK OVERVIEW OF CARS24</vt:lpstr>
      <vt:lpstr>INTRODUCTION</vt:lpstr>
      <vt:lpstr>INVENTORY OVERVIEW </vt:lpstr>
      <vt:lpstr>PowerPoint Presentation</vt:lpstr>
      <vt:lpstr>Total number of cars with respect to the transmission (Automatic and Manual)</vt:lpstr>
      <vt:lpstr>Total number of cars with respect to the fuel used (Petrol, Diesel, CNG, LPG). </vt:lpstr>
      <vt:lpstr>Type of seller (individual, dealer, or Trustmark dealer) contributes the most to the inventory</vt:lpstr>
      <vt:lpstr>Top 10 Car Models in the inventory that are in majority.</vt:lpstr>
      <vt:lpstr>Top 10 brands from where our majority of cars belongs to.</vt:lpstr>
      <vt:lpstr>Percentage of Cars purchased with respect to following  Price Categories.</vt:lpstr>
      <vt:lpstr>                                                                                 CONCLUSION    Driving Your Tomorrow, Today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Cars24 COMPANY</dc:title>
  <dc:creator>Samiksha Mirjha</dc:creator>
  <cp:lastModifiedBy>Samiksha Mirjha</cp:lastModifiedBy>
  <cp:revision>5</cp:revision>
  <dcterms:created xsi:type="dcterms:W3CDTF">2023-11-21T09:34:10Z</dcterms:created>
  <dcterms:modified xsi:type="dcterms:W3CDTF">2023-11-21T17:52:07Z</dcterms:modified>
</cp:coreProperties>
</file>