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D864-CBF4-CD3F-06BF-35BE12E2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42F03-50BB-A236-CE26-E1B36F13F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D9F2-3194-BCFC-2258-67A4334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C0FC-F42D-538E-5AF0-B0324CB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7B90-111C-8035-AF61-C59107C6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6501-7EA4-2C66-2625-75ACE12A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E048E-ADCC-BB29-3C61-2886077E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9302-10B8-2A64-F16F-A8908526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6011-FC5A-2259-9429-DE4AA0F3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7115-A047-7507-6A7A-018168DB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D96A7-451E-7206-57D0-446870CC8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4D01-8443-6C88-78A0-2288C8D42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775-8C63-FCC8-E93D-4A82BC80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701-A4C7-FB4B-0807-9A53BF0C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130B-6FE9-1DD3-851B-073BD031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B4E0-B116-A614-ADF3-90101FD3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E603-55AE-F107-63DD-4A244E5B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350E-475D-1DA2-EFA7-0B173AC7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8891-988B-DDFB-695D-399DB6F4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7349-9A71-EA27-13B4-DC817697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CD7-17B7-2896-8A16-A5AB03ED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6397-F8DA-7721-BF2D-1D4B4395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BC7E-9482-CCE7-5D7C-289FF8CE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9332-2586-58AE-729D-955BDD1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F430-C3C6-53C4-983A-ACE5117C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0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CDE9-6C31-AC8D-05C3-B2A3E30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B3BE-979B-B8D5-807D-88064491E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2C83-D83F-D4A4-686E-CDACB608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A6D25-42CF-B9FE-4831-3F57AFEB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AAD4-1A0C-30BC-E26A-5025420C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8B9C3-8CFC-DEDF-FC04-30E4A91B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A2D4-8E11-53C9-6585-3BB676CF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951C-BDB2-108D-3364-7C6100F8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5D86C-5EF7-854A-A590-14AFCC6A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9170-2A44-7054-05DC-5C558177F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4BB62-24F5-FA7C-CDAB-B8EDD855B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A2F63-C2F2-50EC-1377-F46C5C48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7EDA2-1022-64F1-44CE-0EB681F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1EF16-F6AA-140C-A1AD-AF319B5A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961-2BFB-D3D9-FECF-9C02AD57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A4E43-BC03-EEA1-DAEA-EF48D4C0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849A-54D1-20DC-3DC6-BD345D87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7A86E-F16F-9DCC-40A4-CF429594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C7700-53A8-9703-B276-7EF01720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F14CD-0AC8-BC59-DA18-6C777833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DB893-460C-018C-C802-832CB11A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316-66A8-74E1-F948-FDEE81A1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ED18-09A5-B3B3-EBAB-4005B17B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EA75F-4DFA-886E-9824-0510A6CC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5659-F80D-5330-217C-19A5C056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7A5A-27F4-EF65-1D90-6E3102FA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79B62-8F5A-5382-8FF9-E2E7C659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AFDD-DA1A-590C-B9BD-F358C310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F5E91-A53E-29B3-04C7-11B86277A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756A0-D7D1-C294-211F-29FBC14D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2E0F-D779-0415-ACCE-81481F8E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DEB5E-0A42-C588-C017-42E52A6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C25E-23CC-515F-9432-3C0C5057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2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325FF-B656-0FEB-9AE5-C9F83434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8589-9174-FFBF-FB07-4DAAB206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56CB-2197-3428-1DA0-4230C6DA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E93C-7569-4F77-A89D-12A534F3C145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0CA0-540D-92C5-2516-E5469E0B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FFBE-6CE0-62EA-786B-C541F1EF8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0606-F3AE-4929-A885-783497ACE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D80E-48AB-1505-A94C-13099ECEB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ReactCode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8585A-8FF1-0BD8-B4A0-25A9D1688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4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685C-C476-A2F2-EB65-CB089306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6F5F-A958-C97B-A8E2-B2444D6FC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 Fragments allow you to group multiple elements without adding extra nodes to the DOM.</a:t>
            </a:r>
          </a:p>
          <a:p>
            <a:r>
              <a:rPr lang="en-US" sz="2000" dirty="0"/>
              <a:t>Useful for returning multiple children from a component while keeping the DOM clean.</a:t>
            </a:r>
          </a:p>
          <a:p>
            <a:r>
              <a:rPr lang="en-US" sz="2000" dirty="0"/>
              <a:t>Fragments can be declared using the shorthand syntax (`&lt;&gt;...&lt;/&gt;`) or the full syntax (`&lt;Fragment&gt;...&lt;/Fragment&gt;`).</a:t>
            </a:r>
          </a:p>
          <a:p>
            <a:r>
              <a:rPr lang="en-US" sz="2000" dirty="0"/>
              <a:t>Example of using fragments:</a:t>
            </a:r>
          </a:p>
          <a:p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Fragments help maintain a more semantic HTML</a:t>
            </a:r>
          </a:p>
          <a:p>
            <a:pPr marL="0" indent="0">
              <a:buNone/>
            </a:pPr>
            <a:r>
              <a:rPr lang="en-US" sz="2000" dirty="0"/>
              <a:t>    structure while improving performance by reducing </a:t>
            </a:r>
          </a:p>
          <a:p>
            <a:pPr marL="0" indent="0">
              <a:buNone/>
            </a:pPr>
            <a:r>
              <a:rPr lang="en-US" sz="2000" dirty="0"/>
              <a:t>    unnecessary wrapper elements.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1D64-A991-A17F-4356-8CEB4E0B197D}"/>
              </a:ext>
            </a:extLst>
          </p:cNvPr>
          <p:cNvSpPr txBox="1"/>
          <p:nvPr/>
        </p:nvSpPr>
        <p:spPr>
          <a:xfrm>
            <a:off x="6622542" y="3353554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List()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&lt;&gt;</a:t>
            </a:r>
          </a:p>
          <a:p>
            <a:r>
              <a:rPr lang="en-IN" dirty="0"/>
              <a:t>            &lt;h2&gt;My List&lt;/h2&gt;</a:t>
            </a:r>
          </a:p>
          <a:p>
            <a:r>
              <a:rPr lang="en-IN" dirty="0"/>
              <a:t>            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            &lt;li&gt;Item 1&lt;/li&gt;</a:t>
            </a:r>
          </a:p>
          <a:p>
            <a:r>
              <a:rPr lang="en-IN" dirty="0"/>
              <a:t>                &lt;li&gt;Item 2&lt;/li&gt;</a:t>
            </a:r>
          </a:p>
          <a:p>
            <a:r>
              <a:rPr lang="en-IN" dirty="0"/>
              <a:t>            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    &lt;/&gt;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1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B8F8-883E-000D-FFD5-049DA39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993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Using Fragments to Group Components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56BB-02FD-B43B-EC56-BD2B8F4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Fragments allow you to group a list of children without adding extra nodes to the DOM.</a:t>
            </a:r>
          </a:p>
          <a:p>
            <a:r>
              <a:rPr lang="en-US" sz="2400" dirty="0"/>
              <a:t>You can use fragments to return multiple elements from a component without needing a wrapper.</a:t>
            </a:r>
          </a:p>
          <a:p>
            <a:r>
              <a:rPr lang="en-US" sz="2400" dirty="0"/>
              <a:t>Example of grouping components with fragments:</a:t>
            </a:r>
          </a:p>
          <a:p>
            <a:endParaRPr lang="en-IN" sz="2400" dirty="0"/>
          </a:p>
          <a:p>
            <a:r>
              <a:rPr lang="en-US" sz="2400" dirty="0"/>
              <a:t>Using fragments helps to keep your component structure clean and avoids unnecessary </a:t>
            </a:r>
            <a:r>
              <a:rPr lang="en-US" sz="2400" dirty="0" err="1"/>
              <a:t>divs</a:t>
            </a:r>
            <a:r>
              <a:rPr lang="en-US" sz="2400" dirty="0"/>
              <a:t> in the markup.</a:t>
            </a:r>
          </a:p>
          <a:p>
            <a:r>
              <a:rPr lang="en-US" sz="2400" dirty="0"/>
              <a:t>This technique is especially useful when rendering lists or collections of components.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06D9C-59E3-B7A3-28CA-DC31CCACD12D}"/>
              </a:ext>
            </a:extLst>
          </p:cNvPr>
          <p:cNvSpPr txBox="1"/>
          <p:nvPr/>
        </p:nvSpPr>
        <p:spPr>
          <a:xfrm>
            <a:off x="7978031" y="117693"/>
            <a:ext cx="33757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Table()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&lt;table&gt;</a:t>
            </a:r>
          </a:p>
          <a:p>
            <a:r>
              <a:rPr lang="en-IN" dirty="0"/>
              <a:t>            &lt;</a:t>
            </a:r>
            <a:r>
              <a:rPr lang="en-IN" dirty="0" err="1"/>
              <a:t>thead</a:t>
            </a:r>
            <a:r>
              <a:rPr lang="en-IN" dirty="0"/>
              <a:t>&gt;</a:t>
            </a:r>
          </a:p>
          <a:p>
            <a:r>
              <a:rPr lang="en-IN" dirty="0"/>
              <a:t>                &lt;tr&gt;</a:t>
            </a:r>
          </a:p>
          <a:p>
            <a:r>
              <a:rPr lang="en-IN" dirty="0"/>
              <a:t>                    &lt;</a:t>
            </a:r>
            <a:r>
              <a:rPr lang="en-IN" dirty="0" err="1"/>
              <a:t>th</a:t>
            </a:r>
            <a:r>
              <a:rPr lang="en-IN" dirty="0"/>
              <a:t>&gt;Name&lt;/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                &lt;</a:t>
            </a:r>
            <a:r>
              <a:rPr lang="en-IN" dirty="0" err="1"/>
              <a:t>th</a:t>
            </a:r>
            <a:r>
              <a:rPr lang="en-IN" dirty="0"/>
              <a:t>&gt;Age&lt;/</a:t>
            </a:r>
            <a:r>
              <a:rPr lang="en-IN" dirty="0" err="1"/>
              <a:t>th</a:t>
            </a:r>
            <a:r>
              <a:rPr lang="en-IN" dirty="0"/>
              <a:t>&gt;</a:t>
            </a:r>
          </a:p>
          <a:p>
            <a:r>
              <a:rPr lang="en-IN" dirty="0"/>
              <a:t>                &lt;/tr&gt;</a:t>
            </a:r>
          </a:p>
          <a:p>
            <a:r>
              <a:rPr lang="en-IN" dirty="0"/>
              <a:t>            &lt;/</a:t>
            </a:r>
            <a:r>
              <a:rPr lang="en-IN" dirty="0" err="1"/>
              <a:t>thead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                &lt;&gt;</a:t>
            </a:r>
          </a:p>
          <a:p>
            <a:r>
              <a:rPr lang="en-IN" dirty="0"/>
              <a:t>                    &lt;tr&gt;</a:t>
            </a:r>
          </a:p>
          <a:p>
            <a:r>
              <a:rPr lang="en-IN" dirty="0"/>
              <a:t>                        &lt;td&gt;John&lt;/td&gt;</a:t>
            </a:r>
          </a:p>
          <a:p>
            <a:r>
              <a:rPr lang="en-IN" dirty="0"/>
              <a:t>                        &lt;td&gt;30&lt;/td&gt;</a:t>
            </a:r>
          </a:p>
          <a:p>
            <a:r>
              <a:rPr lang="en-IN" dirty="0"/>
              <a:t>                    &lt;/tr&gt;</a:t>
            </a:r>
          </a:p>
          <a:p>
            <a:r>
              <a:rPr lang="en-IN" dirty="0"/>
              <a:t>                    &lt;tr&gt;</a:t>
            </a:r>
          </a:p>
          <a:p>
            <a:r>
              <a:rPr lang="en-IN" dirty="0"/>
              <a:t>                        &lt;td&gt;Jane&lt;/td&gt;</a:t>
            </a:r>
          </a:p>
          <a:p>
            <a:r>
              <a:rPr lang="en-IN" dirty="0"/>
              <a:t>                        &lt;td&gt;25&lt;/td&gt;</a:t>
            </a:r>
          </a:p>
          <a:p>
            <a:r>
              <a:rPr lang="en-IN" dirty="0"/>
              <a:t>                    &lt;/tr&gt;</a:t>
            </a:r>
          </a:p>
          <a:p>
            <a:r>
              <a:rPr lang="en-IN" dirty="0"/>
              <a:t>                &lt;/&gt;</a:t>
            </a:r>
          </a:p>
          <a:p>
            <a:r>
              <a:rPr lang="en-IN" dirty="0"/>
              <a:t>            &lt;/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        &lt;/table&gt;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84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2583-BB6C-27F0-EB05-E33E7D59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React Fragments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1A15-9B4E-73BA-296D-9B9C37A1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Reduces DOM complexity by preventing the creation of unnecessary wrapper elements.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Improves performance as fewer nodes are created and manipulated in the DOM.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Maintains the integrity of CSS styles by avoiding unintentional styling conflicts from extra elements.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Simplifies code readability by keeping component structure clear and concise.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Allows for easier refactoring and maintenance as components evolve without affecting their HTML structure.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1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27EE-CFA2-D839-D5E2-37619A9A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 into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BC9-15A8-4FBE-5332-AC5237C7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JSX is a syntax extension for JavaScript that resembles HTML but allows you to write UI components.</a:t>
            </a:r>
          </a:p>
          <a:p>
            <a:r>
              <a:rPr lang="en-IN" sz="2400" dirty="0"/>
              <a:t>It transforms components into JavaScript objects using a build tool like Babel.</a:t>
            </a:r>
          </a:p>
          <a:p>
            <a:r>
              <a:rPr lang="en-IN" sz="2400" dirty="0"/>
              <a:t>Allows embedding expressions within curly braces, enabling dynamic content: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JSX supports components, which can be self-closing or have children:</a:t>
            </a:r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It enhances readability and maintainability of code by clearly defining the structure of the UI in a declarative manner.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905F1-F70B-2D34-BCCE-25A1A91C11B6}"/>
              </a:ext>
            </a:extLst>
          </p:cNvPr>
          <p:cNvSpPr txBox="1"/>
          <p:nvPr/>
        </p:nvSpPr>
        <p:spPr>
          <a:xfrm>
            <a:off x="3888486" y="355389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name = 'John';</a:t>
            </a:r>
          </a:p>
          <a:p>
            <a:r>
              <a:rPr lang="en-IN" dirty="0" err="1"/>
              <a:t>const</a:t>
            </a:r>
            <a:r>
              <a:rPr lang="en-IN" dirty="0"/>
              <a:t> greeting = &lt;h1&gt;Hello, {name}!&lt;/h1&gt;;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5FA82-D72B-FF0A-1DFC-A17DBAD81659}"/>
              </a:ext>
            </a:extLst>
          </p:cNvPr>
          <p:cNvSpPr txBox="1"/>
          <p:nvPr/>
        </p:nvSpPr>
        <p:spPr>
          <a:xfrm>
            <a:off x="3888486" y="489698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element = &lt;</a:t>
            </a:r>
            <a:r>
              <a:rPr lang="en-US" dirty="0" err="1"/>
              <a:t>MyComponent</a:t>
            </a:r>
            <a:r>
              <a:rPr lang="en-US" dirty="0"/>
              <a:t> prop1="value" /&gt;;</a:t>
            </a:r>
          </a:p>
        </p:txBody>
      </p:sp>
    </p:spTree>
    <p:extLst>
      <p:ext uri="{BB962C8B-B14F-4D97-AF65-F5344CB8AC3E}">
        <p14:creationId xmlns:p14="http://schemas.microsoft.com/office/powerpoint/2010/main" val="193032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B25-77FA-9AB8-ECB7-0B8B66D7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Syntax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D2D4-C4A3-250E-3183-53BB179F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JSX allows you to write HTML-like syntax directly in JavaScript files, enhancing readability.</a:t>
            </a:r>
          </a:p>
          <a:p>
            <a:r>
              <a:rPr lang="en-US" sz="2400" dirty="0"/>
              <a:t>Every JSX element must be wrapped in a single parent element, ensuring proper rendering.</a:t>
            </a:r>
          </a:p>
          <a:p>
            <a:r>
              <a:rPr lang="en-US" sz="2400" dirty="0"/>
              <a:t>Attributes in JSX use camelCase rather than lowercase, e.g., `</a:t>
            </a:r>
            <a:r>
              <a:rPr lang="en-US" sz="2400" dirty="0" err="1"/>
              <a:t>className</a:t>
            </a:r>
            <a:r>
              <a:rPr lang="en-US" sz="2400" dirty="0"/>
              <a:t>` instead of `class`.</a:t>
            </a:r>
          </a:p>
          <a:p>
            <a:r>
              <a:rPr lang="en-US" sz="2400" dirty="0"/>
              <a:t>Use self-closing tags for elements without children, such as `&lt;</a:t>
            </a:r>
            <a:r>
              <a:rPr lang="en-US" sz="2400" dirty="0" err="1"/>
              <a:t>img</a:t>
            </a:r>
            <a:r>
              <a:rPr lang="en-US" sz="2400" dirty="0"/>
              <a:t> /&gt;` or `&lt;input /&gt;`.</a:t>
            </a:r>
          </a:p>
          <a:p>
            <a:r>
              <a:rPr lang="en-US" sz="2400" dirty="0"/>
              <a:t>JSX expressions can be nested within curly braces `{}` for dynamic rendering of values or functions.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528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827A-3823-9403-C7C8-7CC0B9FF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Expressions in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406E-247E-AF24-1F97-DDA537BB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Curly braces `{}` allow embedding JavaScript expressions within JSX for dynamic rendering.</a:t>
            </a:r>
          </a:p>
          <a:p>
            <a:r>
              <a:rPr lang="en-US" dirty="0"/>
              <a:t>You can use variables, function calls, and calculations inside curly braces: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rendering can be achieved using ternary operators: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JSX does not support statements (like if or for loops) directly; instead, use expressions to achieve conditional or iterative rendering.</a:t>
            </a:r>
          </a:p>
          <a:p>
            <a:r>
              <a:rPr lang="en-US" dirty="0"/>
              <a:t>This allows for flexible and dynamic user interfaces within components.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81DF1-0ECF-442E-37D7-F091A94FAF7D}"/>
              </a:ext>
            </a:extLst>
          </p:cNvPr>
          <p:cNvSpPr txBox="1"/>
          <p:nvPr/>
        </p:nvSpPr>
        <p:spPr>
          <a:xfrm>
            <a:off x="4290822" y="281138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number = 5;</a:t>
            </a:r>
          </a:p>
          <a:p>
            <a:r>
              <a:rPr lang="en-IN" dirty="0" err="1"/>
              <a:t>const</a:t>
            </a:r>
            <a:r>
              <a:rPr lang="en-IN" dirty="0"/>
              <a:t> element = &lt;h1&gt;The number is: {number * 2}&lt;/h1&gt;;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48318-EE60-3038-DBAA-E49DF73FACB0}"/>
              </a:ext>
            </a:extLst>
          </p:cNvPr>
          <p:cNvSpPr txBox="1"/>
          <p:nvPr/>
        </p:nvSpPr>
        <p:spPr>
          <a:xfrm>
            <a:off x="4290822" y="3981811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isLoggedIn</a:t>
            </a:r>
            <a:r>
              <a:rPr lang="en-IN" dirty="0"/>
              <a:t> = true;</a:t>
            </a:r>
          </a:p>
          <a:p>
            <a:r>
              <a:rPr lang="en-IN" dirty="0" err="1"/>
              <a:t>const</a:t>
            </a:r>
            <a:r>
              <a:rPr lang="en-IN" dirty="0"/>
              <a:t> greeting = &lt;h1&gt;{</a:t>
            </a:r>
            <a:r>
              <a:rPr lang="en-IN" dirty="0" err="1"/>
              <a:t>isLoggedIn</a:t>
            </a:r>
            <a:r>
              <a:rPr lang="en-IN" dirty="0"/>
              <a:t> ? 'Welcome!' : 'Please log in.'}&lt;/h1&gt;;</a:t>
            </a:r>
          </a:p>
        </p:txBody>
      </p:sp>
    </p:spTree>
    <p:extLst>
      <p:ext uri="{BB962C8B-B14F-4D97-AF65-F5344CB8AC3E}">
        <p14:creationId xmlns:p14="http://schemas.microsoft.com/office/powerpoint/2010/main" val="208374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949-51C3-386C-56D5-7B3A0CB0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C8D3-791C-E58C-C9BE-6CBB9BD7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refs provide a way to access DOM nodes or React elements created in the render method.</a:t>
            </a:r>
          </a:p>
          <a:p>
            <a:r>
              <a:rPr lang="en-US" sz="2400" dirty="0"/>
              <a:t>Useful for managing focus, text selection, or media playback in functional and class components.</a:t>
            </a:r>
          </a:p>
          <a:p>
            <a:r>
              <a:rPr lang="en-US" sz="2400" dirty="0"/>
              <a:t>Refs allow direct manipulation of a child element without changing the component’s state.</a:t>
            </a:r>
          </a:p>
          <a:p>
            <a:r>
              <a:rPr lang="en-US" sz="2400" dirty="0"/>
              <a:t>Creating refs helps in scenarios where you need to interact with third-party libraries or APIs.</a:t>
            </a:r>
          </a:p>
          <a:p>
            <a:r>
              <a:rPr lang="en-US" sz="2400" dirty="0"/>
              <a:t>Refs can be created using `</a:t>
            </a:r>
            <a:r>
              <a:rPr lang="en-US" sz="2400" dirty="0" err="1"/>
              <a:t>React.createRef</a:t>
            </a:r>
            <a:r>
              <a:rPr lang="en-US" sz="2400" dirty="0"/>
              <a:t>()` or the `</a:t>
            </a:r>
            <a:r>
              <a:rPr lang="en-US" sz="2400" dirty="0" err="1"/>
              <a:t>useRef</a:t>
            </a:r>
            <a:r>
              <a:rPr lang="en-US" sz="2400" dirty="0"/>
              <a:t>` hook in functional components.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218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D16-9500-387B-C3C1-4E1C443C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Refs with </a:t>
            </a:r>
            <a:r>
              <a:rPr lang="en-US" dirty="0" err="1"/>
              <a:t>React.createRef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60C4-26EC-1E22-7E72-1A316E39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983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`</a:t>
            </a:r>
            <a:r>
              <a:rPr lang="en-US" sz="2400" dirty="0" err="1"/>
              <a:t>React.createRef</a:t>
            </a:r>
            <a:r>
              <a:rPr lang="en-US" sz="2400" dirty="0"/>
              <a:t>()` to create a ref in class components, which can then be attached to React elements.</a:t>
            </a:r>
          </a:p>
          <a:p>
            <a:r>
              <a:rPr lang="en-US" sz="2400" dirty="0"/>
              <a:t>Example of creating and using refs: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The `current` property of the ref object points to the associated DOM element after the component mounts.</a:t>
            </a:r>
          </a:p>
          <a:p>
            <a:r>
              <a:rPr lang="en-US" sz="2400" dirty="0"/>
              <a:t>Using refs provides a straightforward way to interact with elements directly, enabling fine-grained control over component behavior.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BCBA3-0B9E-20EE-3B9F-2066E97EF9D7}"/>
              </a:ext>
            </a:extLst>
          </p:cNvPr>
          <p:cNvSpPr txBox="1"/>
          <p:nvPr/>
        </p:nvSpPr>
        <p:spPr>
          <a:xfrm>
            <a:off x="7174230" y="1326077"/>
            <a:ext cx="50177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MyComponent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  constructor(props) {</a:t>
            </a:r>
          </a:p>
          <a:p>
            <a:r>
              <a:rPr lang="en-IN" dirty="0"/>
              <a:t>        super(props);</a:t>
            </a:r>
          </a:p>
          <a:p>
            <a:r>
              <a:rPr lang="en-IN" dirty="0"/>
              <a:t>        </a:t>
            </a:r>
            <a:r>
              <a:rPr lang="en-IN" dirty="0" err="1"/>
              <a:t>this.inputRef</a:t>
            </a:r>
            <a:r>
              <a:rPr lang="en-IN" dirty="0"/>
              <a:t> = </a:t>
            </a:r>
            <a:r>
              <a:rPr lang="en-IN" dirty="0" err="1"/>
              <a:t>React.createRef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focusInput</a:t>
            </a:r>
            <a:r>
              <a:rPr lang="en-IN" dirty="0"/>
              <a:t> = () =&gt; {</a:t>
            </a:r>
          </a:p>
          <a:p>
            <a:r>
              <a:rPr lang="en-IN" dirty="0"/>
              <a:t>        </a:t>
            </a:r>
            <a:r>
              <a:rPr lang="en-IN" dirty="0" err="1"/>
              <a:t>this.inputRef.current.focus</a:t>
            </a:r>
            <a:r>
              <a:rPr lang="en-IN" dirty="0"/>
              <a:t>();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render() {</a:t>
            </a:r>
          </a:p>
          <a:p>
            <a:r>
              <a:rPr lang="en-IN" dirty="0"/>
              <a:t>        return (</a:t>
            </a:r>
          </a:p>
          <a:p>
            <a:r>
              <a:rPr lang="en-IN" dirty="0"/>
              <a:t>            &lt;&gt;</a:t>
            </a:r>
          </a:p>
          <a:p>
            <a:r>
              <a:rPr lang="en-IN" dirty="0"/>
              <a:t>                &lt;input ref={</a:t>
            </a:r>
            <a:r>
              <a:rPr lang="en-IN" dirty="0" err="1"/>
              <a:t>this.inputRef</a:t>
            </a:r>
            <a:r>
              <a:rPr lang="en-IN" dirty="0"/>
              <a:t>} type="text" /&gt;</a:t>
            </a:r>
          </a:p>
          <a:p>
            <a:r>
              <a:rPr lang="en-IN" dirty="0"/>
              <a:t>          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this.focusInput</a:t>
            </a:r>
            <a:r>
              <a:rPr lang="en-IN" dirty="0"/>
              <a:t>}&gt;Focus Input&lt;/button&gt;</a:t>
            </a:r>
          </a:p>
          <a:p>
            <a:r>
              <a:rPr lang="en-IN" dirty="0"/>
              <a:t>            &lt;/&gt;</a:t>
            </a:r>
          </a:p>
          <a:p>
            <a:r>
              <a:rPr lang="en-IN" dirty="0"/>
              <a:t>        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06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4EE6-42F5-6343-4D58-309CF9E3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DOM Elements with Refs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9739-48E3-79F1-94C4-11A7250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73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Refs provide a direct way to interact with DOM elements without causing re-renders.</a:t>
            </a:r>
          </a:p>
          <a:p>
            <a:r>
              <a:rPr lang="en-US" sz="2400" dirty="0"/>
              <a:t>To access a DOM element, attach the ref to a React component or DOM element in the render method.</a:t>
            </a:r>
          </a:p>
          <a:p>
            <a:r>
              <a:rPr lang="en-US" sz="2400" dirty="0"/>
              <a:t>Example of accessing a DOM element to change its properties: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The `current` property of the ref gives access to the actual DOM node, allowing for property changes like style modifications.</a:t>
            </a:r>
          </a:p>
          <a:p>
            <a:r>
              <a:rPr lang="en-US" sz="2400" dirty="0"/>
              <a:t>This method of accessing DOM elements is beneficial for animations, integrating third-party libraries, or handling focus.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7E168-2D6A-BF8A-A26E-B94516E49D68}"/>
              </a:ext>
            </a:extLst>
          </p:cNvPr>
          <p:cNvSpPr txBox="1"/>
          <p:nvPr/>
        </p:nvSpPr>
        <p:spPr>
          <a:xfrm>
            <a:off x="6494527" y="1317129"/>
            <a:ext cx="60944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MyComponent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  constructor(props) {</a:t>
            </a:r>
          </a:p>
          <a:p>
            <a:r>
              <a:rPr lang="en-IN" dirty="0"/>
              <a:t>        super(props);</a:t>
            </a:r>
          </a:p>
          <a:p>
            <a:r>
              <a:rPr lang="en-IN" dirty="0"/>
              <a:t>        </a:t>
            </a:r>
            <a:r>
              <a:rPr lang="en-IN" dirty="0" err="1"/>
              <a:t>this.divRef</a:t>
            </a:r>
            <a:r>
              <a:rPr lang="en-IN" dirty="0"/>
              <a:t> = </a:t>
            </a:r>
            <a:r>
              <a:rPr lang="en-IN" dirty="0" err="1"/>
              <a:t>React.createRef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changeDivColor</a:t>
            </a:r>
            <a:r>
              <a:rPr lang="en-IN" dirty="0"/>
              <a:t> = () =&gt; {</a:t>
            </a:r>
          </a:p>
          <a:p>
            <a:r>
              <a:rPr lang="en-IN" dirty="0"/>
              <a:t>        </a:t>
            </a:r>
            <a:r>
              <a:rPr lang="en-IN" dirty="0" err="1"/>
              <a:t>this.divRef.current.style.backgroundColor</a:t>
            </a:r>
            <a:r>
              <a:rPr lang="en-IN" dirty="0"/>
              <a:t> = 'blue';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render() {</a:t>
            </a:r>
          </a:p>
          <a:p>
            <a:r>
              <a:rPr lang="en-IN" dirty="0"/>
              <a:t>        return (</a:t>
            </a:r>
          </a:p>
          <a:p>
            <a:r>
              <a:rPr lang="en-IN" dirty="0"/>
              <a:t>            &lt;&gt;</a:t>
            </a:r>
          </a:p>
          <a:p>
            <a:r>
              <a:rPr lang="en-IN" dirty="0"/>
              <a:t>                &lt;div ref={</a:t>
            </a:r>
            <a:r>
              <a:rPr lang="en-IN" dirty="0" err="1"/>
              <a:t>this.divRef</a:t>
            </a:r>
            <a:r>
              <a:rPr lang="en-IN" dirty="0"/>
              <a:t>}&gt;Change my </a:t>
            </a:r>
            <a:r>
              <a:rPr lang="en-IN" dirty="0" err="1"/>
              <a:t>color</a:t>
            </a:r>
            <a:r>
              <a:rPr lang="en-IN" dirty="0"/>
              <a:t>!&lt;/div&gt;</a:t>
            </a:r>
          </a:p>
          <a:p>
            <a:r>
              <a:rPr lang="en-IN" dirty="0"/>
              <a:t>          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this.changeDivColor</a:t>
            </a:r>
            <a:r>
              <a:rPr lang="en-IN" dirty="0"/>
              <a:t>}&gt;Change </a:t>
            </a:r>
            <a:r>
              <a:rPr lang="en-IN" dirty="0" err="1"/>
              <a:t>Color</a:t>
            </a:r>
            <a:r>
              <a:rPr lang="en-IN" dirty="0"/>
              <a:t>&lt;/button&gt;</a:t>
            </a:r>
          </a:p>
          <a:p>
            <a:r>
              <a:rPr lang="en-IN" dirty="0"/>
              <a:t>            &lt;/&gt;</a:t>
            </a:r>
          </a:p>
          <a:p>
            <a:r>
              <a:rPr lang="en-IN" dirty="0"/>
              <a:t>        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77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153B-F8D0-2081-5430-844C8CC9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Examples of Using Refs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E11F-CFAA-0CAA-DCE2-71C685A2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Refs can be used for form elements to manage focus, selection, or input values: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5AF5A-A0BE-0C66-D791-A575FCE3CC73}"/>
              </a:ext>
            </a:extLst>
          </p:cNvPr>
          <p:cNvSpPr txBox="1"/>
          <p:nvPr/>
        </p:nvSpPr>
        <p:spPr>
          <a:xfrm>
            <a:off x="3861054" y="2448342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InputFocus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inputRef</a:t>
            </a:r>
            <a:r>
              <a:rPr lang="en-IN" dirty="0"/>
              <a:t> = </a:t>
            </a:r>
            <a:r>
              <a:rPr lang="en-IN" dirty="0" err="1"/>
              <a:t>useRef</a:t>
            </a:r>
            <a:r>
              <a:rPr lang="en-IN" dirty="0"/>
              <a:t>(null);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handleFocus</a:t>
            </a:r>
            <a:r>
              <a:rPr lang="en-IN" dirty="0"/>
              <a:t> = () =&gt; {</a:t>
            </a:r>
          </a:p>
          <a:p>
            <a:r>
              <a:rPr lang="en-IN" dirty="0"/>
              <a:t>        </a:t>
            </a:r>
            <a:r>
              <a:rPr lang="en-IN" dirty="0" err="1"/>
              <a:t>inputRef.current.focus</a:t>
            </a:r>
            <a:r>
              <a:rPr lang="en-IN" dirty="0"/>
              <a:t>();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&lt;&gt;</a:t>
            </a:r>
          </a:p>
          <a:p>
            <a:r>
              <a:rPr lang="en-IN" dirty="0"/>
              <a:t>            &lt;input ref={</a:t>
            </a:r>
            <a:r>
              <a:rPr lang="en-IN" dirty="0" err="1"/>
              <a:t>inputRef</a:t>
            </a:r>
            <a:r>
              <a:rPr lang="en-IN" dirty="0"/>
              <a:t>} type="text" placeholder="Click button to focus" /&gt;</a:t>
            </a:r>
          </a:p>
          <a:p>
            <a:r>
              <a:rPr lang="en-IN" dirty="0"/>
              <a:t>      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handleFocus</a:t>
            </a:r>
            <a:r>
              <a:rPr lang="en-IN" dirty="0"/>
              <a:t>}&gt;Focus Input&lt;/button&gt;</a:t>
            </a:r>
          </a:p>
          <a:p>
            <a:r>
              <a:rPr lang="en-IN" dirty="0"/>
              <a:t>        &lt;/&gt;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89A-8AD4-ED79-94E7-359145F4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FA4-6A32-E2BD-1C26-2FF476E2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is a powerful library for building user interfaces with a component-based architecture.</a:t>
            </a:r>
          </a:p>
          <a:p>
            <a:r>
              <a:rPr lang="en-US" sz="2400" dirty="0"/>
              <a:t>Code organization and performance optimization are essential for large applications.</a:t>
            </a:r>
          </a:p>
          <a:p>
            <a:r>
              <a:rPr lang="en-US" sz="2400" dirty="0"/>
              <a:t>Understanding advanced concepts like code-splitting, context, and refs enhances application scalability and maintainability.</a:t>
            </a:r>
          </a:p>
          <a:p>
            <a:r>
              <a:rPr lang="en-US" sz="2400" dirty="0"/>
              <a:t>This module explores techniques for improving the structure and efficiency of React applications.</a:t>
            </a:r>
          </a:p>
          <a:p>
            <a:r>
              <a:rPr lang="en-US" sz="2400" dirty="0"/>
              <a:t>Emphasis will be placed on practical implementation and best practices.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502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3557-0CE1-B0B5-2FB9-20916D24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10072" cy="1325563"/>
          </a:xfrm>
        </p:spPr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933C-62AB-D951-1A56-AC6AF772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95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Refs are useful for controlling media playback in video/audio elements: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Refs can be beneficial for triggering animations directly on DOM elements using libraries like GSAP or Framer Motion.</a:t>
            </a:r>
          </a:p>
          <a:p>
            <a:r>
              <a:rPr lang="en-US" sz="2000" dirty="0"/>
              <a:t>They also facilitate integrating with external libraries that require direct access to DOM elements without state management overhead.</a:t>
            </a:r>
          </a:p>
          <a:p>
            <a:r>
              <a:rPr lang="en-US" sz="2000" dirty="0"/>
              <a:t>Using refs promotes better performance in scenarios where continuous updates or re-renders would negatively impact application responsiveness.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A8A89-8816-C3A6-32A9-78CA4DA1A5F4}"/>
              </a:ext>
            </a:extLst>
          </p:cNvPr>
          <p:cNvSpPr txBox="1"/>
          <p:nvPr/>
        </p:nvSpPr>
        <p:spPr>
          <a:xfrm>
            <a:off x="6979158" y="681037"/>
            <a:ext cx="60944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VideoPlayer</a:t>
            </a:r>
            <a:r>
              <a:rPr lang="en-IN" dirty="0"/>
              <a:t> extends </a:t>
            </a:r>
            <a:r>
              <a:rPr lang="en-IN" dirty="0" err="1"/>
              <a:t>React.Component</a:t>
            </a:r>
            <a:r>
              <a:rPr lang="en-IN" dirty="0"/>
              <a:t> {</a:t>
            </a:r>
          </a:p>
          <a:p>
            <a:r>
              <a:rPr lang="en-IN" dirty="0"/>
              <a:t>    constructor(props) {</a:t>
            </a:r>
          </a:p>
          <a:p>
            <a:r>
              <a:rPr lang="en-IN" dirty="0"/>
              <a:t>        super(props);</a:t>
            </a:r>
          </a:p>
          <a:p>
            <a:r>
              <a:rPr lang="en-IN" dirty="0"/>
              <a:t>        </a:t>
            </a:r>
            <a:r>
              <a:rPr lang="en-IN" dirty="0" err="1"/>
              <a:t>this.videoRef</a:t>
            </a:r>
            <a:r>
              <a:rPr lang="en-IN" dirty="0"/>
              <a:t> = </a:t>
            </a:r>
            <a:r>
              <a:rPr lang="en-IN" dirty="0" err="1"/>
              <a:t>React.createRef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playVideo</a:t>
            </a:r>
            <a:r>
              <a:rPr lang="en-IN" dirty="0"/>
              <a:t> = () =&gt; {</a:t>
            </a:r>
          </a:p>
          <a:p>
            <a:r>
              <a:rPr lang="en-IN" dirty="0"/>
              <a:t>        </a:t>
            </a:r>
            <a:r>
              <a:rPr lang="en-IN" dirty="0" err="1"/>
              <a:t>this.videoRef.current.play</a:t>
            </a:r>
            <a:r>
              <a:rPr lang="en-IN" dirty="0"/>
              <a:t>();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render() {</a:t>
            </a:r>
          </a:p>
          <a:p>
            <a:r>
              <a:rPr lang="en-IN" dirty="0"/>
              <a:t>        return (</a:t>
            </a:r>
          </a:p>
          <a:p>
            <a:r>
              <a:rPr lang="en-IN" dirty="0"/>
              <a:t>            &lt;&gt;</a:t>
            </a:r>
          </a:p>
          <a:p>
            <a:r>
              <a:rPr lang="en-IN" dirty="0"/>
              <a:t>                &lt;video ref={</a:t>
            </a:r>
            <a:r>
              <a:rPr lang="en-IN" dirty="0" err="1"/>
              <a:t>this.videoRef</a:t>
            </a:r>
            <a:r>
              <a:rPr lang="en-IN" dirty="0"/>
              <a:t>} </a:t>
            </a:r>
            <a:r>
              <a:rPr lang="en-IN" dirty="0" err="1"/>
              <a:t>src</a:t>
            </a:r>
            <a:r>
              <a:rPr lang="en-IN" dirty="0"/>
              <a:t>="video.mp4" width="400" controls /&gt;</a:t>
            </a:r>
          </a:p>
          <a:p>
            <a:r>
              <a:rPr lang="en-IN" dirty="0"/>
              <a:t>               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this.playVideo</a:t>
            </a:r>
            <a:r>
              <a:rPr lang="en-IN" dirty="0"/>
              <a:t>}&gt;Play Video&lt;/button&gt;</a:t>
            </a:r>
          </a:p>
          <a:p>
            <a:r>
              <a:rPr lang="en-IN" dirty="0"/>
              <a:t>            &lt;/&gt;</a:t>
            </a:r>
          </a:p>
          <a:p>
            <a:r>
              <a:rPr lang="en-IN" dirty="0"/>
              <a:t>        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63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AC3-B150-C005-D581-6889BDF7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C273-5C69-E6B5-0366-1B4C2766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components are JavaScript functions that return React elements.</a:t>
            </a:r>
          </a:p>
          <a:p>
            <a:r>
              <a:rPr lang="en-US" dirty="0"/>
              <a:t>They can accept props as arguments and render UI based on those props.</a:t>
            </a:r>
          </a:p>
          <a:p>
            <a:r>
              <a:rPr lang="en-US" dirty="0"/>
              <a:t>Introduced as a simpler alternative to class components, emphasizing readability and maintainability.</a:t>
            </a:r>
          </a:p>
          <a:p>
            <a:r>
              <a:rPr lang="en-US" dirty="0"/>
              <a:t>They do not have lifecycle methods or `this` context, making them easier to understand and use.</a:t>
            </a:r>
          </a:p>
          <a:p>
            <a:r>
              <a:rPr lang="en-US" dirty="0"/>
              <a:t>Functional components can utilize hooks for state and side effects, extending their capabilities beyond simple 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9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D09-93E9-C150-34A4-40F3FD1C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 Functional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5A2B-A599-CA06-8BE0-A1509288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A functional component is defined as a JavaScript function: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can be used in JSX just like a class component: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Functional components can also be defined as arrow functions: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With React 16.8 and later, functional components can use hooks such as `</a:t>
            </a:r>
            <a:r>
              <a:rPr lang="en-US" sz="2000" dirty="0" err="1"/>
              <a:t>useState</a:t>
            </a:r>
            <a:r>
              <a:rPr lang="en-US" sz="2000" dirty="0"/>
              <a:t>` and `</a:t>
            </a:r>
            <a:r>
              <a:rPr lang="en-US" sz="2000" dirty="0" err="1"/>
              <a:t>useEffect</a:t>
            </a:r>
            <a:r>
              <a:rPr lang="en-US" sz="2000" dirty="0"/>
              <a:t>` for managing state and side effects.</a:t>
            </a:r>
          </a:p>
          <a:p>
            <a:r>
              <a:rPr lang="en-US" sz="2000" dirty="0"/>
              <a:t>They are lightweight, which can lead to better performance and simpler code organization.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A57B-BFC7-17A0-9764-DBE689E96291}"/>
              </a:ext>
            </a:extLst>
          </p:cNvPr>
          <p:cNvSpPr txBox="1"/>
          <p:nvPr/>
        </p:nvSpPr>
        <p:spPr>
          <a:xfrm>
            <a:off x="3605022" y="2097619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Greeting(props) {</a:t>
            </a:r>
          </a:p>
          <a:p>
            <a:r>
              <a:rPr lang="en-IN" dirty="0"/>
              <a:t>    return &lt;h1&gt;Hello, {props.name}!&lt;/h1&gt;;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01200-4E22-F31D-C7D0-1ECBBBC041DE}"/>
              </a:ext>
            </a:extLst>
          </p:cNvPr>
          <p:cNvSpPr txBox="1"/>
          <p:nvPr/>
        </p:nvSpPr>
        <p:spPr>
          <a:xfrm>
            <a:off x="3605022" y="3373993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App() {</a:t>
            </a:r>
          </a:p>
          <a:p>
            <a:r>
              <a:rPr lang="en-IN" dirty="0"/>
              <a:t>    return &lt;Greeting name="Alice" /&gt;;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48493-9759-4A05-01A7-614CE960F784}"/>
              </a:ext>
            </a:extLst>
          </p:cNvPr>
          <p:cNvSpPr txBox="1"/>
          <p:nvPr/>
        </p:nvSpPr>
        <p:spPr>
          <a:xfrm>
            <a:off x="3605022" y="465036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Greeting = (props) =&gt; &lt;h1&gt;Hello, {props.name}!&lt;/h1&gt;;</a:t>
            </a:r>
          </a:p>
        </p:txBody>
      </p:sp>
    </p:spTree>
    <p:extLst>
      <p:ext uri="{BB962C8B-B14F-4D97-AF65-F5344CB8AC3E}">
        <p14:creationId xmlns:p14="http://schemas.microsoft.com/office/powerpoint/2010/main" val="89392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FA96-4D50-666F-6978-D4DD1D7A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A96B-B422-3CB0-E2DD-4AC36E9D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Simplicity: Functional components are easier to read and understand compared to class components, reducing cognitive load for developers.</a:t>
            </a:r>
          </a:p>
          <a:p>
            <a:r>
              <a:rPr lang="en-US" sz="2400" dirty="0"/>
              <a:t>No `this` Binding: There’s no need to manage `this` context, which eliminates common pitfalls associated with class components.</a:t>
            </a:r>
          </a:p>
          <a:p>
            <a:r>
              <a:rPr lang="en-US" sz="2400" dirty="0"/>
              <a:t>Hooks Integration: With hooks, functional components can manage state and side effects, making them more powerful without complexity.</a:t>
            </a:r>
          </a:p>
          <a:p>
            <a:r>
              <a:rPr lang="en-US" sz="2400" dirty="0"/>
              <a:t>Performance: Functional components can lead to improved performance due to reduced overhead and simpler lifecycle management.</a:t>
            </a:r>
          </a:p>
          <a:p>
            <a:r>
              <a:rPr lang="en-US" sz="2400" dirty="0"/>
              <a:t>Reusability: They promote the creation of reusable and modular components, enhancing code maintainability and scalability.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8029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1978-7C3D-1866-8C9F-8F4CD4F8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DOM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5364-B913-B626-00D1-2E239EA2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DOM is the package that allows React to interact with the browser's DOM.</a:t>
            </a:r>
          </a:p>
          <a:p>
            <a:r>
              <a:rPr lang="en-US" sz="2400" dirty="0"/>
              <a:t>It provides methods for rendering React components into the DOM and updating them efficiently.</a:t>
            </a:r>
          </a:p>
          <a:p>
            <a:r>
              <a:rPr lang="en-US" sz="2400" dirty="0"/>
              <a:t>Key functions include `</a:t>
            </a:r>
            <a:r>
              <a:rPr lang="en-US" sz="2400" dirty="0" err="1"/>
              <a:t>ReactDOM.render</a:t>
            </a:r>
            <a:r>
              <a:rPr lang="en-US" sz="2400" dirty="0"/>
              <a:t>()` for rendering components and `</a:t>
            </a:r>
            <a:r>
              <a:rPr lang="en-US" sz="2400" dirty="0" err="1"/>
              <a:t>ReactDOM.unmountComponentAtNode</a:t>
            </a:r>
            <a:r>
              <a:rPr lang="en-US" sz="2400" dirty="0"/>
              <a:t>()` for removing components.</a:t>
            </a:r>
          </a:p>
          <a:p>
            <a:r>
              <a:rPr lang="en-US" sz="2400" dirty="0"/>
              <a:t>React DOM handles all updates using the Virtual DOM to optimize rendering performance.</a:t>
            </a:r>
          </a:p>
          <a:p>
            <a:r>
              <a:rPr lang="en-US" sz="2400" dirty="0"/>
              <a:t>It serves as the bridge between React components and the actual DOM, ensuring that changes are reflected visually in the user interface.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1904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C39E-2646-F28F-C09B-F156F972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React JS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23E0-034D-049B-10BC-4473D868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Virtual DOM is a lightweight representation of the actual DOM in memory.</a:t>
            </a:r>
          </a:p>
          <a:p>
            <a:r>
              <a:rPr lang="en-US" sz="2400" dirty="0"/>
              <a:t>React creates a Virtual DOM for each component, allowing it to quickly compute changes before applying them to the real DOM.</a:t>
            </a:r>
          </a:p>
          <a:p>
            <a:r>
              <a:rPr lang="en-US" sz="2400" dirty="0"/>
              <a:t>When the state of a component changes, React first updates the Virtual DOM, then calculates the differences (diffing) between the old and new Virtual DOM.</a:t>
            </a:r>
          </a:p>
          <a:p>
            <a:r>
              <a:rPr lang="en-US" sz="2400" dirty="0"/>
              <a:t>The reconciler efficiently updates only the changed elements in the real DOM, minimizing performance costs.</a:t>
            </a:r>
          </a:p>
          <a:p>
            <a:r>
              <a:rPr lang="en-US" sz="2400" dirty="0"/>
              <a:t>This process allows for smoother UI updates and better application performance, especially in complex UIs with many components.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66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B191-5E4A-A362-57B7-DE8BBD6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 DOM and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ED9E-D258-1097-692F-95AE8E3D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Real DOM is the actual representation of the web page in the browser, while the Virtual DOM is a lightweight, in-memory copy of it.</a:t>
            </a:r>
          </a:p>
          <a:p>
            <a:r>
              <a:rPr lang="en-US" sz="2400" dirty="0"/>
              <a:t>Updating the Real DOM is slow and resource-intensive, often causing performance issues due to reflows and repaints.</a:t>
            </a:r>
          </a:p>
          <a:p>
            <a:r>
              <a:rPr lang="en-US" sz="2400" dirty="0"/>
              <a:t>The Virtual DOM allows for fast updates since changes are calculated in memory, reducing the number of direct manipulations to the Real DOM.</a:t>
            </a:r>
          </a:p>
          <a:p>
            <a:r>
              <a:rPr lang="en-US" sz="2400" dirty="0"/>
              <a:t>When the state of a component changes, React uses the Virtual DOM to batch updates and minimize interactions with the Real DOM.</a:t>
            </a:r>
          </a:p>
          <a:p>
            <a:r>
              <a:rPr lang="en-US" sz="2400" dirty="0"/>
              <a:t>This results in improved performance, especially in applications with frequent updates or complex component trees.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715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7DF9-945E-6D6A-DED7-4E4B5D20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Virtual DOM Optimizes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35DE-A8C3-C41C-DF87-ED7AF35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Virtual DOM minimizes direct interactions with the Real DOM, which are often slow and expensive operations.</a:t>
            </a:r>
          </a:p>
          <a:p>
            <a:r>
              <a:rPr lang="en-US" sz="2400" dirty="0"/>
              <a:t>When state changes occur, React updates the Virtual DOM first, allowing for quick computations of the changes.</a:t>
            </a:r>
          </a:p>
          <a:p>
            <a:r>
              <a:rPr lang="en-US" sz="2400" dirty="0"/>
              <a:t>React employs a diffing algorithm to identify what has changed between the old and new Virtual DOM, ensuring only modified elements are re-rendered.</a:t>
            </a:r>
          </a:p>
          <a:p>
            <a:r>
              <a:rPr lang="en-US" sz="2400" dirty="0"/>
              <a:t>This selective rendering reduces the number of updates to the Real DOM, leading to enhanced performance, especially in dynamic applications.</a:t>
            </a:r>
          </a:p>
          <a:p>
            <a:r>
              <a:rPr lang="en-US" sz="2400" dirty="0"/>
              <a:t>Overall, the Virtual DOM enables smoother UI interactions and faster rendering, improving the user experience.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465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2935-B32B-9190-42E7-C3D13AB0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vs. Uncontrolled Inputs in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400E-E00F-96F0-ACCB-D88D9331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Controlled components are form elements whose value is controlled by React state, meaning any changes to the input are handled by React.</a:t>
            </a:r>
          </a:p>
          <a:p>
            <a:r>
              <a:rPr lang="en-US" sz="2400" dirty="0"/>
              <a:t>Uncontrolled components maintain their own internal state and rely on the DOM to manage their values, which can be accessed using refs.</a:t>
            </a:r>
          </a:p>
          <a:p>
            <a:r>
              <a:rPr lang="en-US" sz="2400" dirty="0"/>
              <a:t>Controlled components provide a single source of truth, making it easier to handle form data and validations.</a:t>
            </a:r>
          </a:p>
          <a:p>
            <a:r>
              <a:rPr lang="en-US" sz="2400" dirty="0"/>
              <a:t>Uncontrolled components may simplify initial setup but can complicate data management and synchronization with application state.</a:t>
            </a:r>
          </a:p>
          <a:p>
            <a:r>
              <a:rPr lang="en-US" sz="2400" dirty="0"/>
              <a:t>Choosing between controlled and uncontrolled components depends on the specific requirements of the form and how you intend to manage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270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A656-135D-B4AE-37D1-FA4619E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Controlled Inputs with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14E2-4A14-7E04-25FF-170197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13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controlled input is defined using React state to manage the value of the input field:</a:t>
            </a:r>
          </a:p>
          <a:p>
            <a:r>
              <a:rPr lang="en-US" sz="2400" dirty="0"/>
              <a:t>In this example, the input field's value is bound to the `value` state, ensuring that any user input updates the state.</a:t>
            </a:r>
          </a:p>
          <a:p>
            <a:r>
              <a:rPr lang="en-US" sz="2400" dirty="0"/>
              <a:t>Controlled inputs allow for easy access to input values for validation or submission, facilitating data management.</a:t>
            </a:r>
          </a:p>
          <a:p>
            <a:r>
              <a:rPr lang="en-US" sz="2400" dirty="0"/>
              <a:t>By keeping input values in state, it is straightforward to implement features like form resets or conditional rendering based on input.</a:t>
            </a:r>
          </a:p>
          <a:p>
            <a:r>
              <a:rPr lang="en-US" sz="2400" dirty="0"/>
              <a:t>They also provide a consistent interface for handling input data, improving the overall maintainability of the form.</a:t>
            </a: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D913C-5477-054A-71DC-E63D0D534D70}"/>
              </a:ext>
            </a:extLst>
          </p:cNvPr>
          <p:cNvSpPr txBox="1"/>
          <p:nvPr/>
        </p:nvSpPr>
        <p:spPr>
          <a:xfrm>
            <a:off x="7701534" y="2372743"/>
            <a:ext cx="4295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ControlledInput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[value, </a:t>
            </a:r>
            <a:r>
              <a:rPr lang="en-IN" dirty="0" err="1"/>
              <a:t>setValue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('');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handleChange</a:t>
            </a:r>
            <a:r>
              <a:rPr lang="en-IN" dirty="0"/>
              <a:t> = (event) =&gt; {</a:t>
            </a:r>
          </a:p>
          <a:p>
            <a:r>
              <a:rPr lang="en-IN" dirty="0"/>
              <a:t>        </a:t>
            </a:r>
            <a:r>
              <a:rPr lang="en-IN" dirty="0" err="1"/>
              <a:t>setValue</a:t>
            </a:r>
            <a:r>
              <a:rPr lang="en-IN" dirty="0"/>
              <a:t>(</a:t>
            </a:r>
            <a:r>
              <a:rPr lang="en-IN" dirty="0" err="1"/>
              <a:t>event.target.value</a:t>
            </a:r>
            <a:r>
              <a:rPr lang="en-IN" dirty="0"/>
              <a:t>);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return &lt;input type="text" value={value} </a:t>
            </a:r>
            <a:r>
              <a:rPr lang="en-IN" dirty="0" err="1"/>
              <a:t>onChange</a:t>
            </a:r>
            <a:r>
              <a:rPr lang="en-IN" dirty="0"/>
              <a:t>={</a:t>
            </a:r>
            <a:r>
              <a:rPr lang="en-IN" dirty="0" err="1"/>
              <a:t>handleChange</a:t>
            </a:r>
            <a:r>
              <a:rPr lang="en-IN" dirty="0"/>
              <a:t>} /&gt;;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4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8657-4603-D53A-D12B-F2364C02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Code-Splitting in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7A45-985F-9B57-5586-B06A80C1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Code-splitting allows developers to split their application code into smaller chunks.</a:t>
            </a:r>
          </a:p>
          <a:p>
            <a:r>
              <a:rPr lang="en-US" sz="2400" dirty="0"/>
              <a:t>Only the necessary code is loaded when the application is accessed, improving load times.</a:t>
            </a:r>
          </a:p>
          <a:p>
            <a:r>
              <a:rPr lang="en-US" sz="2400" dirty="0"/>
              <a:t>React supports code-splitting through dynamic import() syntax and </a:t>
            </a:r>
            <a:r>
              <a:rPr lang="en-US" sz="2400" dirty="0" err="1"/>
              <a:t>React.lazy</a:t>
            </a:r>
            <a:r>
              <a:rPr lang="en-US" sz="2400" dirty="0"/>
              <a:t>().</a:t>
            </a:r>
          </a:p>
          <a:p>
            <a:r>
              <a:rPr lang="en-US" sz="2400" dirty="0"/>
              <a:t>Enables the creation of smaller, more manageable bundles, reducing initial load time.</a:t>
            </a:r>
          </a:p>
          <a:p>
            <a:r>
              <a:rPr lang="en-US" sz="2400" dirty="0"/>
              <a:t>Works seamlessly with </a:t>
            </a:r>
            <a:r>
              <a:rPr lang="en-US" sz="2400" dirty="0" err="1"/>
              <a:t>React's</a:t>
            </a:r>
            <a:r>
              <a:rPr lang="en-US" sz="2400" dirty="0"/>
              <a:t> Suspense for handling loading states during chunk retrieval.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227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663-F9DF-B2FB-3224-8D0FBE6E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Uncontrolled Inputs with Refs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A46A-5B77-2E0D-DA0B-0BF0B664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268" cy="4351338"/>
          </a:xfrm>
        </p:spPr>
        <p:txBody>
          <a:bodyPr>
            <a:normAutofit/>
          </a:bodyPr>
          <a:lstStyle/>
          <a:p>
            <a:r>
              <a:rPr lang="en-US" sz="1800" dirty="0"/>
              <a:t>Uncontrolled inputs manage their own state internally and can be accessed using React refs:</a:t>
            </a:r>
          </a:p>
          <a:p>
            <a:endParaRPr lang="en-US" sz="1800" dirty="0"/>
          </a:p>
          <a:p>
            <a:r>
              <a:rPr lang="en-US" sz="1800" dirty="0"/>
              <a:t>In this example, the input field's value is not stored in state, but accessed via a ref when needed.</a:t>
            </a:r>
          </a:p>
          <a:p>
            <a:r>
              <a:rPr lang="en-US" sz="1800" dirty="0"/>
              <a:t>Uncontrolled inputs can simplify certain use cases where immediate access to input values is not required.</a:t>
            </a:r>
          </a:p>
          <a:p>
            <a:r>
              <a:rPr lang="en-US" sz="1800" dirty="0"/>
              <a:t>They can be particularly useful in scenarios involving third-party libraries or when you want to minimize re-renders.</a:t>
            </a:r>
          </a:p>
          <a:p>
            <a:r>
              <a:rPr lang="en-US" sz="1800" dirty="0"/>
              <a:t>While easier to implement in some cases, uncontrolled components can complicate data handling in more complex forms.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17CD1-E493-BF80-70DF-E05D0CAE1AB4}"/>
              </a:ext>
            </a:extLst>
          </p:cNvPr>
          <p:cNvSpPr txBox="1"/>
          <p:nvPr/>
        </p:nvSpPr>
        <p:spPr>
          <a:xfrm>
            <a:off x="6411468" y="1726312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UncontrolledInput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inputRef</a:t>
            </a:r>
            <a:r>
              <a:rPr lang="en-IN" dirty="0"/>
              <a:t> = </a:t>
            </a:r>
            <a:r>
              <a:rPr lang="en-IN" dirty="0" err="1"/>
              <a:t>useRef</a:t>
            </a:r>
            <a:r>
              <a:rPr lang="en-IN" dirty="0"/>
              <a:t>(null);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handleSubmit</a:t>
            </a:r>
            <a:r>
              <a:rPr lang="en-IN" dirty="0"/>
              <a:t> = (event) =&gt; {</a:t>
            </a:r>
          </a:p>
          <a:p>
            <a:r>
              <a:rPr lang="en-IN" dirty="0"/>
              <a:t>        </a:t>
            </a:r>
            <a:r>
              <a:rPr lang="en-IN" dirty="0" err="1"/>
              <a:t>event.preventDefault</a:t>
            </a:r>
            <a:r>
              <a:rPr lang="en-IN" dirty="0"/>
              <a:t>();</a:t>
            </a:r>
          </a:p>
          <a:p>
            <a:r>
              <a:rPr lang="en-IN" dirty="0"/>
              <a:t>        alert('A name was submitted: ' + </a:t>
            </a:r>
            <a:r>
              <a:rPr lang="en-IN" dirty="0" err="1"/>
              <a:t>inputRef.current.value</a:t>
            </a:r>
            <a:r>
              <a:rPr lang="en-IN" dirty="0"/>
              <a:t>);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&lt;form </a:t>
            </a:r>
            <a:r>
              <a:rPr lang="en-IN" dirty="0" err="1"/>
              <a:t>onSubmit</a:t>
            </a:r>
            <a:r>
              <a:rPr lang="en-IN" dirty="0"/>
              <a:t>={</a:t>
            </a:r>
            <a:r>
              <a:rPr lang="en-IN" dirty="0" err="1"/>
              <a:t>handleSubmit</a:t>
            </a:r>
            <a:r>
              <a:rPr lang="en-IN" dirty="0"/>
              <a:t>}&gt;</a:t>
            </a:r>
          </a:p>
          <a:p>
            <a:r>
              <a:rPr lang="en-IN" dirty="0"/>
              <a:t>            &lt;input type="text" ref={</a:t>
            </a:r>
            <a:r>
              <a:rPr lang="en-IN" dirty="0" err="1"/>
              <a:t>inputRef</a:t>
            </a:r>
            <a:r>
              <a:rPr lang="en-IN" dirty="0"/>
              <a:t>} /&gt;</a:t>
            </a:r>
          </a:p>
          <a:p>
            <a:r>
              <a:rPr lang="en-IN" dirty="0"/>
              <a:t>            &lt;button type="submit"&gt;Submit&lt;/button&gt;</a:t>
            </a:r>
          </a:p>
          <a:p>
            <a:r>
              <a:rPr lang="en-IN" dirty="0"/>
              <a:t>        &lt;/form&gt;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86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5987-7694-A206-8073-187BC34B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 in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3A5-CAD8-65CB-448C-183AE3F3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Lifting state up refers to moving state from child components to a common parent to share data between them.</a:t>
            </a:r>
          </a:p>
          <a:p>
            <a:r>
              <a:rPr lang="en-US" sz="2400" dirty="0"/>
              <a:t>This approach allows sibling components to communicate indirectly through their parent, maintaining a single source of truth.</a:t>
            </a:r>
          </a:p>
          <a:p>
            <a:r>
              <a:rPr lang="en-US" sz="2400" dirty="0"/>
              <a:t>Example: If two components need to read and modify the same piece of state, the state should be managed in their closest common ancestor.</a:t>
            </a:r>
          </a:p>
          <a:p>
            <a:r>
              <a:rPr lang="en-US" sz="2400" dirty="0"/>
              <a:t>This technique helps to prevent data duplication and keeps the component hierarchy organized.</a:t>
            </a:r>
          </a:p>
          <a:p>
            <a:r>
              <a:rPr lang="en-US" sz="2400" dirty="0"/>
              <a:t>Lifting state up enhances the maintainability and predictability of the application's data flow.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0581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1703-2338-CE2C-DF81-1553315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79DC-DF7E-FDDD-77A3-D169EF48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492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Lifting state up is useful in scenarios where multiple components depend on the same state:</a:t>
            </a:r>
          </a:p>
          <a:p>
            <a:endParaRPr lang="en-US" sz="2000" dirty="0"/>
          </a:p>
          <a:p>
            <a:r>
              <a:rPr lang="en-US" sz="2000" dirty="0"/>
              <a:t>Here, `</a:t>
            </a:r>
            <a:r>
              <a:rPr lang="en-US" sz="2000" dirty="0" err="1"/>
              <a:t>ParentComponent</a:t>
            </a:r>
            <a:r>
              <a:rPr lang="en-US" sz="2000" dirty="0"/>
              <a:t>` manages the shared state and passes it down to `</a:t>
            </a:r>
            <a:r>
              <a:rPr lang="en-US" sz="2000" dirty="0" err="1"/>
              <a:t>ChildOne</a:t>
            </a:r>
            <a:r>
              <a:rPr lang="en-US" sz="2000" dirty="0"/>
              <a:t>` and `</a:t>
            </a:r>
            <a:r>
              <a:rPr lang="en-US" sz="2000" dirty="0" err="1"/>
              <a:t>ChildTwo</a:t>
            </a:r>
            <a:r>
              <a:rPr lang="en-US" sz="2000" dirty="0"/>
              <a:t>`.</a:t>
            </a:r>
          </a:p>
          <a:p>
            <a:r>
              <a:rPr lang="en-US" sz="2000" dirty="0"/>
              <a:t>This way, both children stay in sync with the state, making it easy to manage and track changes.</a:t>
            </a:r>
          </a:p>
          <a:p>
            <a:r>
              <a:rPr lang="en-US" sz="2000" dirty="0"/>
              <a:t>Lifting state up helps to create a more predictable flow of data, especially in larger applications with many components.</a:t>
            </a:r>
          </a:p>
          <a:p>
            <a:r>
              <a:rPr lang="en-US" sz="2000" dirty="0"/>
              <a:t>It is a fundamental concept in React that supports the principles of unidirectional data flow and component reusability.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D2BC-E471-84DF-5979-114FD9C19C72}"/>
              </a:ext>
            </a:extLst>
          </p:cNvPr>
          <p:cNvSpPr txBox="1"/>
          <p:nvPr/>
        </p:nvSpPr>
        <p:spPr>
          <a:xfrm>
            <a:off x="6723126" y="1443061"/>
            <a:ext cx="6094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ParentComponent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[value, </a:t>
            </a:r>
            <a:r>
              <a:rPr lang="en-IN" dirty="0" err="1"/>
              <a:t>setValue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('');</a:t>
            </a:r>
          </a:p>
          <a:p>
            <a:endParaRPr lang="en-IN" dirty="0"/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&lt;&gt;</a:t>
            </a:r>
          </a:p>
          <a:p>
            <a:r>
              <a:rPr lang="en-IN" dirty="0"/>
              <a:t>            &lt;</a:t>
            </a:r>
            <a:r>
              <a:rPr lang="en-IN" dirty="0" err="1"/>
              <a:t>ChildOne</a:t>
            </a:r>
            <a:r>
              <a:rPr lang="en-IN" dirty="0"/>
              <a:t> value={value} </a:t>
            </a:r>
            <a:r>
              <a:rPr lang="en-IN" dirty="0" err="1"/>
              <a:t>setValue</a:t>
            </a:r>
            <a:r>
              <a:rPr lang="en-IN" dirty="0"/>
              <a:t>={</a:t>
            </a:r>
            <a:r>
              <a:rPr lang="en-IN" dirty="0" err="1"/>
              <a:t>setValue</a:t>
            </a:r>
            <a:r>
              <a:rPr lang="en-IN" dirty="0"/>
              <a:t>} /&gt;</a:t>
            </a:r>
          </a:p>
          <a:p>
            <a:r>
              <a:rPr lang="en-IN" dirty="0"/>
              <a:t>            &lt;</a:t>
            </a:r>
            <a:r>
              <a:rPr lang="en-IN" dirty="0" err="1"/>
              <a:t>ChildTwo</a:t>
            </a:r>
            <a:r>
              <a:rPr lang="en-IN" dirty="0"/>
              <a:t> value={value} /&gt;</a:t>
            </a:r>
          </a:p>
          <a:p>
            <a:r>
              <a:rPr lang="en-IN" dirty="0"/>
              <a:t>        &lt;/&gt;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ChildOne</a:t>
            </a:r>
            <a:r>
              <a:rPr lang="en-IN" dirty="0"/>
              <a:t>({ value, </a:t>
            </a:r>
            <a:r>
              <a:rPr lang="en-IN" dirty="0" err="1"/>
              <a:t>setValue</a:t>
            </a:r>
            <a:r>
              <a:rPr lang="en-IN" dirty="0"/>
              <a:t> }) {</a:t>
            </a:r>
          </a:p>
          <a:p>
            <a:r>
              <a:rPr lang="en-IN" dirty="0"/>
              <a:t>    return &lt;input value={value} </a:t>
            </a:r>
            <a:r>
              <a:rPr lang="en-IN" dirty="0" err="1"/>
              <a:t>onChange</a:t>
            </a:r>
            <a:r>
              <a:rPr lang="en-IN" dirty="0"/>
              <a:t>={(e) =&gt; </a:t>
            </a:r>
            <a:r>
              <a:rPr lang="en-IN" dirty="0" err="1"/>
              <a:t>setValue</a:t>
            </a:r>
            <a:r>
              <a:rPr lang="en-IN" dirty="0"/>
              <a:t>(</a:t>
            </a:r>
            <a:r>
              <a:rPr lang="en-IN" dirty="0" err="1"/>
              <a:t>e.target.value</a:t>
            </a:r>
            <a:r>
              <a:rPr lang="en-IN" dirty="0"/>
              <a:t>)} /&gt;;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ChildTwo</a:t>
            </a:r>
            <a:r>
              <a:rPr lang="en-IN" dirty="0"/>
              <a:t>({ value }) {</a:t>
            </a:r>
          </a:p>
          <a:p>
            <a:r>
              <a:rPr lang="en-IN" dirty="0"/>
              <a:t>    return &lt;h1&gt;{value}&lt;/h1&gt;;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124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9025-425B-64FC-969A-FF3FEDD6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Lifting State Up in Component Hierarchy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AC7D-C4D5-9471-90A6-9D543582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Lifting state allows sibling components to access shared state effectively:</a:t>
            </a:r>
          </a:p>
          <a:p>
            <a:endParaRPr lang="en-US" sz="2000" dirty="0"/>
          </a:p>
          <a:p>
            <a:r>
              <a:rPr lang="en-US" sz="2000" dirty="0"/>
              <a:t>In this example, `</a:t>
            </a:r>
            <a:r>
              <a:rPr lang="en-US" sz="2000" dirty="0" err="1"/>
              <a:t>ParentComponent</a:t>
            </a:r>
            <a:r>
              <a:rPr lang="en-US" sz="2000" dirty="0"/>
              <a:t>` maintains the `count` state while `Counter` displays it and `Button` modifies it.</a:t>
            </a:r>
          </a:p>
          <a:p>
            <a:r>
              <a:rPr lang="en-US" sz="2000" dirty="0"/>
              <a:t>This pattern keeps state centralized, reducing complexity in individual components.</a:t>
            </a:r>
          </a:p>
          <a:p>
            <a:r>
              <a:rPr lang="en-US" sz="2000" dirty="0"/>
              <a:t>It enhances reusability since child components become more focused and less coupled to specific state logic.</a:t>
            </a:r>
          </a:p>
          <a:p>
            <a:r>
              <a:rPr lang="en-US" sz="2000" dirty="0"/>
              <a:t>Lifting state up also facilitates easier debugging as all state modifications occur in one place.</a:t>
            </a: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BB49D-CCFF-DAD6-C111-1740C71EA2AE}"/>
              </a:ext>
            </a:extLst>
          </p:cNvPr>
          <p:cNvSpPr txBox="1"/>
          <p:nvPr/>
        </p:nvSpPr>
        <p:spPr>
          <a:xfrm>
            <a:off x="6558534" y="1323638"/>
            <a:ext cx="6094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ParentComponent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[count, </a:t>
            </a:r>
            <a:r>
              <a:rPr lang="en-IN" dirty="0" err="1"/>
              <a:t>setCount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(0);</a:t>
            </a:r>
          </a:p>
          <a:p>
            <a:endParaRPr lang="en-IN" dirty="0"/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&lt;&gt;</a:t>
            </a:r>
          </a:p>
          <a:p>
            <a:r>
              <a:rPr lang="en-IN" dirty="0"/>
              <a:t>            &lt;Counter count={count} /&gt;</a:t>
            </a:r>
          </a:p>
          <a:p>
            <a:r>
              <a:rPr lang="en-IN" dirty="0"/>
              <a:t>            &lt;Button </a:t>
            </a:r>
            <a:r>
              <a:rPr lang="en-IN" dirty="0" err="1"/>
              <a:t>setCount</a:t>
            </a:r>
            <a:r>
              <a:rPr lang="en-IN" dirty="0"/>
              <a:t>={</a:t>
            </a:r>
            <a:r>
              <a:rPr lang="en-IN" dirty="0" err="1"/>
              <a:t>setCount</a:t>
            </a:r>
            <a:r>
              <a:rPr lang="en-IN" dirty="0"/>
              <a:t>} /&gt;</a:t>
            </a:r>
          </a:p>
          <a:p>
            <a:r>
              <a:rPr lang="en-IN" dirty="0"/>
              <a:t>        &lt;/&gt;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Counter({ count }) {</a:t>
            </a:r>
          </a:p>
          <a:p>
            <a:r>
              <a:rPr lang="en-IN" dirty="0"/>
              <a:t>    return &lt;h1&gt;{count}&lt;/h1&gt;;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Button({ </a:t>
            </a:r>
            <a:r>
              <a:rPr lang="en-IN" dirty="0" err="1"/>
              <a:t>setCount</a:t>
            </a:r>
            <a:r>
              <a:rPr lang="en-IN" dirty="0"/>
              <a:t> }) {</a:t>
            </a:r>
          </a:p>
          <a:p>
            <a:r>
              <a:rPr lang="en-IN" dirty="0"/>
              <a:t>    return &lt;button </a:t>
            </a:r>
            <a:r>
              <a:rPr lang="en-IN" dirty="0" err="1"/>
              <a:t>onClick</a:t>
            </a:r>
            <a:r>
              <a:rPr lang="en-IN" dirty="0"/>
              <a:t>={() =&gt; </a:t>
            </a:r>
            <a:r>
              <a:rPr lang="en-IN" dirty="0" err="1"/>
              <a:t>setCount</a:t>
            </a:r>
            <a:r>
              <a:rPr lang="en-IN" dirty="0"/>
              <a:t>((</a:t>
            </a:r>
            <a:r>
              <a:rPr lang="en-IN" dirty="0" err="1"/>
              <a:t>prev</a:t>
            </a:r>
            <a:r>
              <a:rPr lang="en-IN" dirty="0"/>
              <a:t>) =&gt; </a:t>
            </a:r>
            <a:r>
              <a:rPr lang="en-IN" dirty="0" err="1"/>
              <a:t>prev</a:t>
            </a:r>
            <a:r>
              <a:rPr lang="en-IN" dirty="0"/>
              <a:t> + 1)}&gt;Increment&lt;/button&gt;;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63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34E1-AD88-D44F-088F-70856CEF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State Management in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E063-ADA3-A31A-0518-94F3CFF0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Keep state as close as possible to where it’s needed to reduce unnecessary re-renders.</a:t>
            </a:r>
          </a:p>
          <a:p>
            <a:r>
              <a:rPr lang="en-US" dirty="0"/>
              <a:t>Use context API or state management libraries (like Redux or </a:t>
            </a:r>
            <a:r>
              <a:rPr lang="en-US" dirty="0" err="1"/>
              <a:t>MobX</a:t>
            </a:r>
            <a:r>
              <a:rPr lang="en-US" dirty="0"/>
              <a:t>) for global state management across deeply nested components.</a:t>
            </a:r>
          </a:p>
          <a:p>
            <a:r>
              <a:rPr lang="en-US" dirty="0"/>
              <a:t>Utilize functional updates to set state when new state depends on the previous state to avoid stale closures: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Normalize state shape by organizing data structures effectively, making updates easier and reducing the risk of errors.</a:t>
            </a:r>
          </a:p>
          <a:p>
            <a:r>
              <a:rPr lang="en-US" dirty="0"/>
              <a:t>Always perform state updates immutably to maintain </a:t>
            </a:r>
            <a:r>
              <a:rPr lang="en-US" dirty="0" err="1"/>
              <a:t>React's</a:t>
            </a:r>
            <a:r>
              <a:rPr lang="en-US" dirty="0"/>
              <a:t> optimization for re-renders.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057A3-9919-6424-0F28-84FB10AD4E5D}"/>
              </a:ext>
            </a:extLst>
          </p:cNvPr>
          <p:cNvSpPr txBox="1"/>
          <p:nvPr/>
        </p:nvSpPr>
        <p:spPr>
          <a:xfrm>
            <a:off x="3266694" y="381662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setState</a:t>
            </a:r>
            <a:r>
              <a:rPr lang="en-IN" dirty="0"/>
              <a:t>(</a:t>
            </a:r>
            <a:r>
              <a:rPr lang="en-IN" dirty="0" err="1"/>
              <a:t>prevState</a:t>
            </a:r>
            <a:r>
              <a:rPr lang="en-IN" dirty="0"/>
              <a:t> =&gt; ({ ...</a:t>
            </a:r>
            <a:r>
              <a:rPr lang="en-IN" dirty="0" err="1"/>
              <a:t>prevState</a:t>
            </a:r>
            <a:r>
              <a:rPr lang="en-IN" dirty="0"/>
              <a:t>, key: </a:t>
            </a:r>
            <a:r>
              <a:rPr lang="en-IN" dirty="0" err="1"/>
              <a:t>newValue</a:t>
            </a:r>
            <a:r>
              <a:rPr lang="en-IN" dirty="0"/>
              <a:t> }));</a:t>
            </a:r>
          </a:p>
        </p:txBody>
      </p:sp>
    </p:spTree>
    <p:extLst>
      <p:ext uri="{BB962C8B-B14F-4D97-AF65-F5344CB8AC3E}">
        <p14:creationId xmlns:p14="http://schemas.microsoft.com/office/powerpoint/2010/main" val="346628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FEE4-2211-0E69-B2FE-33E503DD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Considerations for React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604-158C-8571-C23B-BE8442DB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React.memo</a:t>
            </a:r>
            <a:r>
              <a:rPr lang="en-US" dirty="0"/>
              <a:t> for functional components to prevent unnecessary re-renders when props do not change.</a:t>
            </a:r>
          </a:p>
          <a:p>
            <a:r>
              <a:rPr lang="en-US" dirty="0"/>
              <a:t>Implement code-splitting using dynamic imports and </a:t>
            </a:r>
            <a:r>
              <a:rPr lang="en-US" dirty="0" err="1"/>
              <a:t>React.lazy</a:t>
            </a:r>
            <a:r>
              <a:rPr lang="en-US" dirty="0"/>
              <a:t> to load components only when needed, enhancing initial load performance.</a:t>
            </a:r>
          </a:p>
          <a:p>
            <a:r>
              <a:rPr lang="en-US" dirty="0"/>
              <a:t>Use the </a:t>
            </a:r>
            <a:r>
              <a:rPr lang="en-US" dirty="0" err="1"/>
              <a:t>useCallback</a:t>
            </a:r>
            <a:r>
              <a:rPr lang="en-US" dirty="0"/>
              <a:t> and </a:t>
            </a:r>
            <a:r>
              <a:rPr lang="en-US" dirty="0" err="1"/>
              <a:t>useMemo</a:t>
            </a:r>
            <a:r>
              <a:rPr lang="en-US" dirty="0"/>
              <a:t> hooks to </a:t>
            </a:r>
            <a:r>
              <a:rPr lang="en-US" dirty="0" err="1"/>
              <a:t>memoize</a:t>
            </a:r>
            <a:r>
              <a:rPr lang="en-US" dirty="0"/>
              <a:t> functions and values, respectively, avoiding recalculations on every render: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Monitor performance with React Profiler to identify components that cause bottlenecks and optimize them.</a:t>
            </a:r>
          </a:p>
          <a:p>
            <a:r>
              <a:rPr lang="en-US" dirty="0"/>
              <a:t>Optimize rendering lists by using keys and keeping lists as flat as possible to reduce complexity.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0E284-03E8-EB27-7308-5AB6F6921549}"/>
              </a:ext>
            </a:extLst>
          </p:cNvPr>
          <p:cNvSpPr txBox="1"/>
          <p:nvPr/>
        </p:nvSpPr>
        <p:spPr>
          <a:xfrm>
            <a:off x="4583430" y="3401129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memoizedValue</a:t>
            </a:r>
            <a:r>
              <a:rPr lang="en-IN" dirty="0"/>
              <a:t> = </a:t>
            </a:r>
            <a:r>
              <a:rPr lang="en-IN" dirty="0" err="1"/>
              <a:t>useMemo</a:t>
            </a:r>
            <a:r>
              <a:rPr lang="en-IN" dirty="0"/>
              <a:t>(() =&gt; </a:t>
            </a:r>
            <a:r>
              <a:rPr lang="en-IN" dirty="0" err="1"/>
              <a:t>computeExpensiveValue</a:t>
            </a:r>
            <a:r>
              <a:rPr lang="en-IN" dirty="0"/>
              <a:t>(a, b), [a, b]);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memoizedCallback</a:t>
            </a:r>
            <a:r>
              <a:rPr lang="en-IN" dirty="0"/>
              <a:t> = </a:t>
            </a:r>
            <a:r>
              <a:rPr lang="en-IN" dirty="0" err="1"/>
              <a:t>useCallback</a:t>
            </a:r>
            <a:r>
              <a:rPr lang="en-IN" dirty="0"/>
              <a:t>(() =&gt; { </a:t>
            </a:r>
            <a:r>
              <a:rPr lang="en-IN" dirty="0" err="1"/>
              <a:t>doSomething</a:t>
            </a:r>
            <a:r>
              <a:rPr lang="en-IN" dirty="0"/>
              <a:t>(a, b); }, [a, b]);</a:t>
            </a:r>
          </a:p>
        </p:txBody>
      </p:sp>
    </p:spTree>
    <p:extLst>
      <p:ext uri="{BB962C8B-B14F-4D97-AF65-F5344CB8AC3E}">
        <p14:creationId xmlns:p14="http://schemas.microsoft.com/office/powerpoint/2010/main" val="204185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3DAF-DD65-5A83-4211-B831BA01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 and Anti-Patterns in 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9809-6425-F4B9-8793-7A98D1A2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 Patterns:</a:t>
            </a:r>
          </a:p>
          <a:p>
            <a:pPr lvl="1"/>
            <a:r>
              <a:rPr lang="en-IN" dirty="0"/>
              <a:t>Container and Presentational Components: Separates logic from UI for cleaner structure.</a:t>
            </a:r>
          </a:p>
          <a:p>
            <a:pPr lvl="1"/>
            <a:r>
              <a:rPr lang="en-IN" dirty="0"/>
              <a:t>  Higher-Order Components (HOCs): Reuses component logic by wrapping components with shared functionality.</a:t>
            </a:r>
          </a:p>
          <a:p>
            <a:pPr lvl="1"/>
            <a:r>
              <a:rPr lang="en-IN" dirty="0"/>
              <a:t>  Render Props: Passes functions as props to share code between components.</a:t>
            </a:r>
          </a:p>
          <a:p>
            <a:pPr lvl="1"/>
            <a:r>
              <a:rPr lang="en-IN" dirty="0"/>
              <a:t>  Controlled Components: Manages form inputs using React state for predictable data flow.</a:t>
            </a:r>
          </a:p>
          <a:p>
            <a:pPr lvl="1"/>
            <a:r>
              <a:rPr lang="en-IN" dirty="0"/>
              <a:t>  Custom Hooks: Encapsulates and reuses logic across multiple components.</a:t>
            </a:r>
          </a:p>
        </p:txBody>
      </p:sp>
    </p:spTree>
    <p:extLst>
      <p:ext uri="{BB962C8B-B14F-4D97-AF65-F5344CB8AC3E}">
        <p14:creationId xmlns:p14="http://schemas.microsoft.com/office/powerpoint/2010/main" val="485705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7702-8655-EA8F-31F2-C4647959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EC62-9D33-E30E-6AF7-BE2F5ABD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Anti-Patterns:</a:t>
            </a:r>
          </a:p>
          <a:p>
            <a:pPr lvl="1"/>
            <a:r>
              <a:rPr lang="en-US" dirty="0"/>
              <a:t>Mutating State Directly: Always update state immutably to avoid unexpected behavior.</a:t>
            </a:r>
          </a:p>
          <a:p>
            <a:pPr lvl="1"/>
            <a:r>
              <a:rPr lang="en-US" dirty="0"/>
              <a:t>  Overusing Context: Use context sparingly to avoid performance issues; prefer local state when possible.</a:t>
            </a:r>
          </a:p>
          <a:p>
            <a:pPr lvl="1"/>
            <a:r>
              <a:rPr lang="en-US" dirty="0"/>
              <a:t>  Too Many Props: Prop drilling can lead to complex component hierarchies; consider using context or state management libraries.</a:t>
            </a:r>
          </a:p>
          <a:p>
            <a:pPr lvl="1"/>
            <a:r>
              <a:rPr lang="en-US" dirty="0"/>
              <a:t>  Not Optimizing Renders: Failing to use `</a:t>
            </a:r>
            <a:r>
              <a:rPr lang="en-US" dirty="0" err="1"/>
              <a:t>React.memo</a:t>
            </a:r>
            <a:r>
              <a:rPr lang="en-US" dirty="0"/>
              <a:t>` or `</a:t>
            </a:r>
            <a:r>
              <a:rPr lang="en-US" dirty="0" err="1"/>
              <a:t>useCallback</a:t>
            </a:r>
            <a:r>
              <a:rPr lang="en-US" dirty="0"/>
              <a:t>` can lead to performance bottlenecks.</a:t>
            </a:r>
          </a:p>
          <a:p>
            <a:pPr lvl="1"/>
            <a:r>
              <a:rPr lang="en-US" dirty="0"/>
              <a:t>  Excessive Side Effects: Use `</a:t>
            </a:r>
            <a:r>
              <a:rPr lang="en-US" dirty="0" err="1"/>
              <a:t>useEffect</a:t>
            </a:r>
            <a:r>
              <a:rPr lang="en-US" dirty="0"/>
              <a:t>` judiciously to avoid unintentional side effects during renders.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8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80E-F4A2-9D32-FA4A-982B1480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for React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A8E7-0C3E-C00C-75C9-61B1BF1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React Developer Tools for inspecting component hierarchies, props, and state in real time.</a:t>
            </a:r>
          </a:p>
          <a:p>
            <a:r>
              <a:rPr lang="en-US" sz="2400" dirty="0"/>
              <a:t>Console log strategically to trace state changes and component lifecycle events during development.</a:t>
            </a:r>
          </a:p>
          <a:p>
            <a:r>
              <a:rPr lang="en-US" sz="2400" dirty="0"/>
              <a:t>Utilize error boundaries to catch and handle JavaScript errors gracefully in components.</a:t>
            </a:r>
          </a:p>
          <a:p>
            <a:r>
              <a:rPr lang="en-US" sz="2400" dirty="0"/>
              <a:t>Implement </a:t>
            </a:r>
            <a:r>
              <a:rPr lang="en-US" sz="2400" dirty="0" err="1"/>
              <a:t>PropTypes</a:t>
            </a:r>
            <a:r>
              <a:rPr lang="en-US" sz="2400" dirty="0"/>
              <a:t> or TypeScript for type-checking to catch errors related to incorrect prop types early.</a:t>
            </a:r>
          </a:p>
          <a:p>
            <a:r>
              <a:rPr lang="en-US" sz="2400" dirty="0"/>
              <a:t>Keep an eye on performance using the React Profiler to identify slow rendering components.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987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5055-EE6D-AC38-FF4F-0660B4BB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React Components with Jest and React Testing 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8F7-4ACF-7F63-949C-43A3A809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Jest is a popular testing framework used for unit and integration testing of React components.</a:t>
            </a:r>
          </a:p>
          <a:p>
            <a:r>
              <a:rPr lang="en-US" dirty="0"/>
              <a:t>React Testing Library encourages testing components as a user would interact with them: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tests for various scenarios, including user interactions, state changes, and API calls.</a:t>
            </a:r>
          </a:p>
          <a:p>
            <a:r>
              <a:rPr lang="en-US" dirty="0"/>
              <a:t>Use `mock` functions to simulate dependencies and control their behavior during tests.</a:t>
            </a:r>
          </a:p>
          <a:p>
            <a:r>
              <a:rPr lang="en-US" dirty="0"/>
              <a:t>Ensure that tests are comprehensive but also maintainable and easy to read.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A15D7-02E8-64B4-60DA-F029B0805C67}"/>
              </a:ext>
            </a:extLst>
          </p:cNvPr>
          <p:cNvSpPr txBox="1"/>
          <p:nvPr/>
        </p:nvSpPr>
        <p:spPr>
          <a:xfrm>
            <a:off x="3797046" y="2558302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{ render, screen } from '@testing-library/react';</a:t>
            </a:r>
          </a:p>
          <a:p>
            <a:r>
              <a:rPr lang="en-IN" dirty="0"/>
              <a:t>import </a:t>
            </a:r>
            <a:r>
              <a:rPr lang="en-IN" dirty="0" err="1"/>
              <a:t>MyComponent</a:t>
            </a:r>
            <a:r>
              <a:rPr lang="en-IN" dirty="0"/>
              <a:t> from './</a:t>
            </a:r>
            <a:r>
              <a:rPr lang="en-IN" dirty="0" err="1"/>
              <a:t>MyComponent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/>
              <a:t>test('renders learn react link', () =&gt; {</a:t>
            </a:r>
          </a:p>
          <a:p>
            <a:r>
              <a:rPr lang="en-IN" dirty="0"/>
              <a:t>    render(&lt;</a:t>
            </a:r>
            <a:r>
              <a:rPr lang="en-IN" dirty="0" err="1"/>
              <a:t>MyComponent</a:t>
            </a:r>
            <a:r>
              <a:rPr lang="en-IN" dirty="0"/>
              <a:t> /&gt;);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linkElement</a:t>
            </a:r>
            <a:r>
              <a:rPr lang="en-IN" dirty="0"/>
              <a:t> = </a:t>
            </a:r>
            <a:r>
              <a:rPr lang="en-IN" dirty="0" err="1"/>
              <a:t>screen.getByText</a:t>
            </a:r>
            <a:r>
              <a:rPr lang="en-IN" dirty="0"/>
              <a:t>(/learn react/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    expect(</a:t>
            </a:r>
            <a:r>
              <a:rPr lang="en-IN" dirty="0" err="1"/>
              <a:t>linkElement</a:t>
            </a:r>
            <a:r>
              <a:rPr lang="en-IN" dirty="0"/>
              <a:t>).</a:t>
            </a:r>
            <a:r>
              <a:rPr lang="en-IN" dirty="0" err="1"/>
              <a:t>toBeInTheDocument</a:t>
            </a:r>
            <a:r>
              <a:rPr lang="en-IN" dirty="0"/>
              <a:t>();</a:t>
            </a:r>
          </a:p>
          <a:p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3924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F42-4F80-3FFA-262B-1BD3393B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Code-Splitting for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EB45-8900-4236-ECD8-12458E8B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Reduces the initial loading time by serving only critical resources to the user.</a:t>
            </a:r>
          </a:p>
          <a:p>
            <a:r>
              <a:rPr lang="en-US" sz="2400" dirty="0"/>
              <a:t>Enhances user experience by loading non-essential parts of the application as needed.</a:t>
            </a:r>
          </a:p>
          <a:p>
            <a:r>
              <a:rPr lang="en-US" sz="2400" dirty="0"/>
              <a:t>Optimizes bandwidth usage, especially on slower connections, by only downloading the code required for the current view.</a:t>
            </a:r>
          </a:p>
          <a:p>
            <a:r>
              <a:rPr lang="en-US" sz="2400" dirty="0"/>
              <a:t>Allows for better caching strategies, as separate chunks can be cached independently.</a:t>
            </a:r>
          </a:p>
          <a:p>
            <a:r>
              <a:rPr lang="en-US" sz="2400" dirty="0"/>
              <a:t>Improves application performance and responsiveness, particularly in larger applications with many routes and components.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41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1675-4BC3-8991-8222-1D44754E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of React Code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5C62-E8C1-6024-8442-A720D080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interactive user interfaces for web applications like social media platforms or e-commerce sites using component-based architecture.</a:t>
            </a:r>
          </a:p>
          <a:p>
            <a:r>
              <a:rPr lang="en-US" sz="2400" dirty="0"/>
              <a:t>Implement state management solutions for global state across applications, enhancing data consistency.</a:t>
            </a:r>
          </a:p>
          <a:p>
            <a:r>
              <a:rPr lang="en-US" sz="2400" dirty="0"/>
              <a:t>Leverage hooks for complex state management, such as forms and authentication flows, providing a clean API.</a:t>
            </a:r>
          </a:p>
          <a:p>
            <a:r>
              <a:rPr lang="en-US" sz="2400" dirty="0"/>
              <a:t>Use code-splitting to optimize loading times and performance in large applications, improving user experience.</a:t>
            </a:r>
          </a:p>
          <a:p>
            <a:r>
              <a:rPr lang="en-US" sz="2400" dirty="0"/>
              <a:t>Apply testing techniques to ensure robust application behavior and reduce bugs, leading to higher quality software delivery.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4666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B94A2-86DD-F0CE-B3C3-E8EEF2E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6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6CF4-4C00-EF57-5684-D3FEA642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Code-Splitting with </a:t>
            </a:r>
            <a:r>
              <a:rPr lang="en-US" dirty="0" err="1"/>
              <a:t>React.lazy</a:t>
            </a:r>
            <a:r>
              <a:rPr lang="en-US" dirty="0"/>
              <a:t>() and Suspense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502A-9566-3581-B2EB-D84BFE01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439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React.lazy</a:t>
            </a:r>
            <a:r>
              <a:rPr lang="en-US" dirty="0"/>
              <a:t>() allows components to be loaded lazily, only when they are needed.</a:t>
            </a:r>
          </a:p>
          <a:p>
            <a:r>
              <a:rPr lang="en-US" dirty="0"/>
              <a:t>It takes a function that returns a dynamic import() statement for the component.</a:t>
            </a:r>
          </a:p>
          <a:p>
            <a:r>
              <a:rPr lang="en-US" dirty="0"/>
              <a:t>Suspense is a component that wraps lazy-loaded components and provides a fallback UI while the component is loading.</a:t>
            </a:r>
          </a:p>
          <a:p>
            <a:r>
              <a:rPr lang="en-US" dirty="0"/>
              <a:t>Example usage: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approach optimizes the initial load by splitting the code into separate chunks, enhancing performance.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9F44B-505C-0126-CE6F-7A9C676913E0}"/>
              </a:ext>
            </a:extLst>
          </p:cNvPr>
          <p:cNvSpPr txBox="1"/>
          <p:nvPr/>
        </p:nvSpPr>
        <p:spPr>
          <a:xfrm>
            <a:off x="7235190" y="2715518"/>
            <a:ext cx="5036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LazyComponent</a:t>
            </a:r>
            <a:r>
              <a:rPr lang="en-IN" dirty="0"/>
              <a:t> = </a:t>
            </a:r>
            <a:r>
              <a:rPr lang="en-IN" dirty="0" err="1"/>
              <a:t>React.lazy</a:t>
            </a:r>
            <a:r>
              <a:rPr lang="en-IN" dirty="0"/>
              <a:t>(() =&gt; import('./</a:t>
            </a:r>
            <a:r>
              <a:rPr lang="en-IN" dirty="0" err="1"/>
              <a:t>LazyComponent</a:t>
            </a:r>
            <a:r>
              <a:rPr lang="en-IN" dirty="0"/>
              <a:t>'));</a:t>
            </a:r>
          </a:p>
          <a:p>
            <a:endParaRPr lang="en-IN" dirty="0"/>
          </a:p>
          <a:p>
            <a:r>
              <a:rPr lang="en-IN" dirty="0"/>
              <a:t>function App()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&lt;Suspense fallback={&lt;div&gt;Loading...&lt;/div&gt;}&gt;</a:t>
            </a:r>
          </a:p>
          <a:p>
            <a:r>
              <a:rPr lang="en-IN" dirty="0"/>
              <a:t>            &lt;</a:t>
            </a:r>
            <a:r>
              <a:rPr lang="en-IN" dirty="0" err="1"/>
              <a:t>LazyComponent</a:t>
            </a:r>
            <a:r>
              <a:rPr lang="en-IN" dirty="0"/>
              <a:t> /&gt;</a:t>
            </a:r>
          </a:p>
          <a:p>
            <a:r>
              <a:rPr lang="en-IN" dirty="0"/>
              <a:t>        &lt;/Suspense&gt;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1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D0DA-612B-C715-3D1B-4D658E57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50C6-DD24-3DD0-FA07-52FC8BEA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Context provides a way to share values between components without passing props explicitly.</a:t>
            </a:r>
          </a:p>
          <a:p>
            <a:r>
              <a:rPr lang="en-US" sz="2400" dirty="0"/>
              <a:t>It enables state management for global data that can be accessed from any component in the tree.</a:t>
            </a:r>
          </a:p>
          <a:p>
            <a:r>
              <a:rPr lang="en-US" sz="2400" dirty="0"/>
              <a:t>Helps avoid "prop drilling," where props are passed down through multiple levels.</a:t>
            </a:r>
          </a:p>
          <a:p>
            <a:r>
              <a:rPr lang="en-US" sz="2400" dirty="0"/>
              <a:t>Ideal for theming, user authentication, and managing settings across the application.</a:t>
            </a:r>
          </a:p>
          <a:p>
            <a:r>
              <a:rPr lang="en-US" sz="2400" dirty="0"/>
              <a:t>Context is created using </a:t>
            </a:r>
            <a:r>
              <a:rPr lang="en-US" sz="2400" dirty="0" err="1"/>
              <a:t>React.createContext</a:t>
            </a:r>
            <a:r>
              <a:rPr lang="en-US" sz="2400" dirty="0"/>
              <a:t>(), providing a provider and consumer pattern for accessing the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880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E4D4-732A-1557-2342-8A5013E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Context with </a:t>
            </a:r>
            <a:r>
              <a:rPr lang="en-US" dirty="0" err="1"/>
              <a:t>createContext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0D17-738A-EBA6-3CF6-05ACE280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610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createContext</a:t>
            </a:r>
            <a:r>
              <a:rPr lang="en-US" dirty="0"/>
              <a:t>() to create a new context object.</a:t>
            </a:r>
          </a:p>
          <a:p>
            <a:r>
              <a:rPr lang="en-US" dirty="0"/>
              <a:t>The context object provides a Provider component to wrap around the component tree.</a:t>
            </a:r>
          </a:p>
          <a:p>
            <a:r>
              <a:rPr lang="en-US" dirty="0"/>
              <a:t>Example of creating and using context: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 Provider allows you to pass the context value, while the </a:t>
            </a:r>
            <a:r>
              <a:rPr lang="en-US" dirty="0" err="1"/>
              <a:t>useContext</a:t>
            </a:r>
            <a:r>
              <a:rPr lang="en-US" dirty="0"/>
              <a:t>() hook is used to access the context in functional components.</a:t>
            </a:r>
          </a:p>
          <a:p>
            <a:r>
              <a:rPr lang="en-US" dirty="0"/>
              <a:t>This promotes cleaner code and easier state management in your React application.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E9EE-E37F-F1A3-FD36-CBF5803E3429}"/>
              </a:ext>
            </a:extLst>
          </p:cNvPr>
          <p:cNvSpPr txBox="1"/>
          <p:nvPr/>
        </p:nvSpPr>
        <p:spPr>
          <a:xfrm>
            <a:off x="6903720" y="2293134"/>
            <a:ext cx="51846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MyContext</a:t>
            </a:r>
            <a:r>
              <a:rPr lang="en-IN" dirty="0"/>
              <a:t> = </a:t>
            </a:r>
            <a:r>
              <a:rPr lang="en-IN" dirty="0" err="1"/>
              <a:t>React.createContext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MyProvider</a:t>
            </a:r>
            <a:r>
              <a:rPr lang="en-IN" dirty="0"/>
              <a:t>({ children })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value = { user: 'John Doe' };</a:t>
            </a:r>
          </a:p>
          <a:p>
            <a:r>
              <a:rPr lang="en-IN" dirty="0"/>
              <a:t>    return &lt;</a:t>
            </a:r>
            <a:r>
              <a:rPr lang="en-IN" dirty="0" err="1"/>
              <a:t>MyContext.Provider</a:t>
            </a:r>
            <a:r>
              <a:rPr lang="en-IN" dirty="0"/>
              <a:t> value={value}&gt;{children}&lt;/</a:t>
            </a:r>
            <a:r>
              <a:rPr lang="en-IN" dirty="0" err="1"/>
              <a:t>MyContext.Provider</a:t>
            </a:r>
            <a:r>
              <a:rPr lang="en-IN" dirty="0"/>
              <a:t>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MyComponent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context = </a:t>
            </a:r>
            <a:r>
              <a:rPr lang="en-IN" dirty="0" err="1"/>
              <a:t>React.useContext</a:t>
            </a:r>
            <a:r>
              <a:rPr lang="en-IN" dirty="0"/>
              <a:t>(</a:t>
            </a:r>
            <a:r>
              <a:rPr lang="en-IN" dirty="0" err="1"/>
              <a:t>MyContext</a:t>
            </a:r>
            <a:r>
              <a:rPr lang="en-IN" dirty="0"/>
              <a:t>);</a:t>
            </a:r>
          </a:p>
          <a:p>
            <a:r>
              <a:rPr lang="en-IN" dirty="0"/>
              <a:t>    return &lt;div&gt;User: {</a:t>
            </a:r>
            <a:r>
              <a:rPr lang="en-IN" dirty="0" err="1"/>
              <a:t>context.user</a:t>
            </a:r>
            <a:r>
              <a:rPr lang="en-IN" dirty="0"/>
              <a:t>}&lt;/div&gt;;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02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27CE-1E6D-CFD1-7BFC-E65A39E7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and Consuming Context in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75AD-03D2-E0F2-8BBD-3034415D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provide context, wrap components in the Context Provider with a value prop.</a:t>
            </a:r>
          </a:p>
          <a:p>
            <a:r>
              <a:rPr lang="en-US" dirty="0"/>
              <a:t>Any component within the Provider can access the context value without passing props explicitly.</a:t>
            </a:r>
          </a:p>
          <a:p>
            <a:r>
              <a:rPr lang="en-US" dirty="0"/>
              <a:t>Use the </a:t>
            </a:r>
            <a:r>
              <a:rPr lang="en-US" dirty="0" err="1"/>
              <a:t>useContext</a:t>
            </a:r>
            <a:r>
              <a:rPr lang="en-US" dirty="0"/>
              <a:t>() hook to consume context in functional components.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This approach simplifies data sharing</a:t>
            </a:r>
          </a:p>
          <a:p>
            <a:pPr marL="0" indent="0">
              <a:buNone/>
            </a:pPr>
            <a:r>
              <a:rPr lang="en-US" dirty="0"/>
              <a:t>   and improves component reusability </a:t>
            </a:r>
          </a:p>
          <a:p>
            <a:pPr marL="0" indent="0">
              <a:buNone/>
            </a:pPr>
            <a:r>
              <a:rPr lang="en-US" dirty="0"/>
              <a:t>   by avoiding prop drilling.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C8F82-0EDA-B740-0379-F35344634779}"/>
              </a:ext>
            </a:extLst>
          </p:cNvPr>
          <p:cNvSpPr txBox="1"/>
          <p:nvPr/>
        </p:nvSpPr>
        <p:spPr>
          <a:xfrm>
            <a:off x="6096000" y="3300984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UserProfile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context = </a:t>
            </a:r>
            <a:r>
              <a:rPr lang="en-IN" dirty="0" err="1"/>
              <a:t>React.useContext</a:t>
            </a:r>
            <a:r>
              <a:rPr lang="en-IN" dirty="0"/>
              <a:t>(</a:t>
            </a:r>
            <a:r>
              <a:rPr lang="en-IN" dirty="0" err="1"/>
              <a:t>MyContext</a:t>
            </a:r>
            <a:r>
              <a:rPr lang="en-IN" dirty="0"/>
              <a:t>);</a:t>
            </a:r>
          </a:p>
          <a:p>
            <a:r>
              <a:rPr lang="en-IN" dirty="0"/>
              <a:t>    return &lt;div&gt;Welcome, {</a:t>
            </a:r>
            <a:r>
              <a:rPr lang="en-IN" dirty="0" err="1"/>
              <a:t>context.user</a:t>
            </a:r>
            <a:r>
              <a:rPr lang="en-IN" dirty="0"/>
              <a:t>}!&lt;/div&gt;;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App() {</a:t>
            </a:r>
          </a:p>
          <a:p>
            <a:r>
              <a:rPr lang="en-IN" dirty="0"/>
              <a:t>    return (</a:t>
            </a:r>
          </a:p>
          <a:p>
            <a:r>
              <a:rPr lang="en-IN" dirty="0"/>
              <a:t>        &lt;</a:t>
            </a:r>
            <a:r>
              <a:rPr lang="en-IN" dirty="0" err="1"/>
              <a:t>MyProvider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UserProfile</a:t>
            </a:r>
            <a:r>
              <a:rPr lang="en-IN" dirty="0"/>
              <a:t> /&gt;</a:t>
            </a:r>
          </a:p>
          <a:p>
            <a:r>
              <a:rPr lang="en-IN" dirty="0"/>
              <a:t>        &lt;/</a:t>
            </a:r>
            <a:r>
              <a:rPr lang="en-IN" dirty="0" err="1"/>
              <a:t>MyProvider</a:t>
            </a:r>
            <a:r>
              <a:rPr lang="en-IN" dirty="0"/>
              <a:t>&gt;</a:t>
            </a:r>
          </a:p>
          <a:p>
            <a:r>
              <a:rPr lang="en-IN" dirty="0"/>
              <a:t>    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84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D56C-FF6F-78F5-C2B1-D49A9D63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React 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5740-15AF-812C-A362-F782F9FC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Simplifies state management by centralizing shared state across components.</a:t>
            </a:r>
          </a:p>
          <a:p>
            <a:r>
              <a:rPr lang="en-US" sz="2400" dirty="0"/>
              <a:t>Reduces the need for props drilling, making component trees cleaner and more maintainable.</a:t>
            </a:r>
          </a:p>
          <a:p>
            <a:r>
              <a:rPr lang="en-US" sz="2400" dirty="0"/>
              <a:t>Enhances reusability, as components can access global state without specific prop configurations.</a:t>
            </a:r>
          </a:p>
          <a:p>
            <a:r>
              <a:rPr lang="en-US" sz="2400" dirty="0"/>
              <a:t>Useful for managing themes, localization, and user settings consistently throughout the application.</a:t>
            </a:r>
          </a:p>
          <a:p>
            <a:r>
              <a:rPr lang="en-US" sz="2400" dirty="0"/>
              <a:t>Promotes a clear data flow and separation of concerns, improving code organization.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81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4566</Words>
  <Application>Microsoft Office PowerPoint</Application>
  <PresentationFormat>Widescreen</PresentationFormat>
  <Paragraphs>511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Times New Roman</vt:lpstr>
      <vt:lpstr>Office Theme</vt:lpstr>
      <vt:lpstr>ReactCode</vt:lpstr>
      <vt:lpstr>Introduction to React Code</vt:lpstr>
      <vt:lpstr>Overview of Code-Splitting in React</vt:lpstr>
      <vt:lpstr>Benefits of Code-Splitting for Performance</vt:lpstr>
      <vt:lpstr>Implementing Code-Splitting with React.lazy() and Suspense</vt:lpstr>
      <vt:lpstr>Introduction to React Context</vt:lpstr>
      <vt:lpstr>Creating a Context with createContext()</vt:lpstr>
      <vt:lpstr>Providing and Consuming Context in Components</vt:lpstr>
      <vt:lpstr>Benefits of Using React Context</vt:lpstr>
      <vt:lpstr>Introduction to React Fragments</vt:lpstr>
      <vt:lpstr>Using Fragments to Group Components</vt:lpstr>
      <vt:lpstr>Key Benefits of React Fragments</vt:lpstr>
      <vt:lpstr>Deep Dive into JSX</vt:lpstr>
      <vt:lpstr>JSX Syntax and Rules</vt:lpstr>
      <vt:lpstr>Using Expressions in JSX</vt:lpstr>
      <vt:lpstr>Introduction to React Refs</vt:lpstr>
      <vt:lpstr>Creating Refs with React.createRef()</vt:lpstr>
      <vt:lpstr>Accessing DOM Elements with Refs</vt:lpstr>
      <vt:lpstr>Practical Examples of Using Refs</vt:lpstr>
      <vt:lpstr>Contd.</vt:lpstr>
      <vt:lpstr>Introduction to Functional Components</vt:lpstr>
      <vt:lpstr>Defining and Using Functional Components</vt:lpstr>
      <vt:lpstr>Advantages of Functional Components</vt:lpstr>
      <vt:lpstr>React DOM Overview</vt:lpstr>
      <vt:lpstr>Understanding React JS Virtual DOM</vt:lpstr>
      <vt:lpstr>Differences Between Real DOM and Virtual DOM</vt:lpstr>
      <vt:lpstr>How Virtual DOM Optimizes Performance</vt:lpstr>
      <vt:lpstr>Controlled vs. Uncontrolled Inputs in React</vt:lpstr>
      <vt:lpstr>Defining Controlled Inputs with State</vt:lpstr>
      <vt:lpstr>Defining Uncontrolled Inputs with Refs</vt:lpstr>
      <vt:lpstr>Lifting State Up in React</vt:lpstr>
      <vt:lpstr>Understanding Lifting State Up</vt:lpstr>
      <vt:lpstr>Examples of Lifting State Up in Component Hierarchy</vt:lpstr>
      <vt:lpstr>Best Practices for State Management in React</vt:lpstr>
      <vt:lpstr>Performance Considerations for React Code</vt:lpstr>
      <vt:lpstr>Common Patterns and Anti-Patterns in React</vt:lpstr>
      <vt:lpstr>Contd.</vt:lpstr>
      <vt:lpstr>Debugging Tips for React Code</vt:lpstr>
      <vt:lpstr>Testing React Components with Jest and React Testing Library</vt:lpstr>
      <vt:lpstr>Real-world Applications of React Code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Bhavana Kodekal</dc:creator>
  <cp:lastModifiedBy>Bhavana Kodekal</cp:lastModifiedBy>
  <cp:revision>75</cp:revision>
  <dcterms:created xsi:type="dcterms:W3CDTF">2024-11-03T16:45:44Z</dcterms:created>
  <dcterms:modified xsi:type="dcterms:W3CDTF">2024-11-03T17:28:32Z</dcterms:modified>
</cp:coreProperties>
</file>