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
      <p:font typeface="Poppi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regular.fntdata"/><Relationship Id="rId50" Type="http://schemas.openxmlformats.org/officeDocument/2006/relationships/font" Target="fonts/Lato-boldItalic.fntdata"/><Relationship Id="rId53" Type="http://schemas.openxmlformats.org/officeDocument/2006/relationships/font" Target="fonts/Poppins-italic.fntdata"/><Relationship Id="rId52" Type="http://schemas.openxmlformats.org/officeDocument/2006/relationships/font" Target="fonts/Poppi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8e15bd80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8e15bd8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e15bd80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8e15bd80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8e15bd80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8e15bd80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8e15bd8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8e15bd8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8e15bd80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8e15bd80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8e15bd80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8e15bd80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8e15bd8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8e15bd8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8e15bd80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8e15bd80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e15bd80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8e15bd80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a9cb7a18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a9cb7a18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aa81b47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aa81b47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8e15bd8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8e15bd8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8e15bd80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8e15bd80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8fc2e73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8fc2e73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8fc2e73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8fc2e73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91b431c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91b431c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aa81b47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aa81b47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a81b47f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aa81b47f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aa81b47f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aa81b47f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91b431c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91b431c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aa7dd16b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aa7dd16b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aa81b47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aa81b47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aa81b47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aa81b47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aa81b47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aa81b47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aa81b47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aa81b47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ab1bcf5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ab1bcf5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8e15bd8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8e15bd8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png"/><Relationship Id="rId6"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75625" y="1590600"/>
            <a:ext cx="83277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Telangana Growth Analysis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Samiksha Ratanlal Sonawane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76800"/>
            <a:ext cx="85206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3. Is there any alteration of e-Stamp challan count and document registration count pattern since the implementation of e-Stamp challan? If so, what suggestions would you propose to the government? </a:t>
            </a:r>
            <a:endParaRPr b="0" sz="1400">
              <a:latin typeface="Poppins"/>
              <a:ea typeface="Poppins"/>
              <a:cs typeface="Poppins"/>
              <a:sym typeface="Poppins"/>
            </a:endParaRPr>
          </a:p>
        </p:txBody>
      </p:sp>
      <p:pic>
        <p:nvPicPr>
          <p:cNvPr id="130" name="Google Shape;130;p22"/>
          <p:cNvPicPr preferRelativeResize="0"/>
          <p:nvPr/>
        </p:nvPicPr>
        <p:blipFill>
          <a:blip r:embed="rId3">
            <a:alphaModFix/>
          </a:blip>
          <a:stretch>
            <a:fillRect/>
          </a:stretch>
        </p:blipFill>
        <p:spPr>
          <a:xfrm>
            <a:off x="152400" y="1149100"/>
            <a:ext cx="8610749" cy="332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866500" y="665875"/>
            <a:ext cx="7405800" cy="3382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latin typeface="Poppins"/>
                <a:ea typeface="Poppins"/>
                <a:cs typeface="Poppins"/>
                <a:sym typeface="Poppins"/>
              </a:rPr>
              <a:t>The </a:t>
            </a:r>
            <a:r>
              <a:rPr b="1" lang="en" sz="1200">
                <a:latin typeface="Poppins"/>
                <a:ea typeface="Poppins"/>
                <a:cs typeface="Poppins"/>
                <a:sym typeface="Poppins"/>
              </a:rPr>
              <a:t>document </a:t>
            </a:r>
            <a:r>
              <a:rPr b="1" lang="en" sz="1200">
                <a:latin typeface="Poppins"/>
                <a:ea typeface="Poppins"/>
                <a:cs typeface="Poppins"/>
                <a:sym typeface="Poppins"/>
              </a:rPr>
              <a:t>registration</a:t>
            </a:r>
            <a:r>
              <a:rPr lang="en" sz="1200">
                <a:latin typeface="Poppins"/>
                <a:ea typeface="Poppins"/>
                <a:cs typeface="Poppins"/>
                <a:sym typeface="Poppins"/>
              </a:rPr>
              <a:t> count was consistently doing well till December 2020, primarily </a:t>
            </a:r>
            <a:r>
              <a:rPr lang="en" sz="1200">
                <a:latin typeface="Poppins"/>
                <a:ea typeface="Poppins"/>
                <a:cs typeface="Poppins"/>
                <a:sym typeface="Poppins"/>
              </a:rPr>
              <a:t>because</a:t>
            </a:r>
            <a:r>
              <a:rPr lang="en" sz="1200">
                <a:latin typeface="Poppins"/>
                <a:ea typeface="Poppins"/>
                <a:cs typeface="Poppins"/>
                <a:sym typeface="Poppins"/>
              </a:rPr>
              <a:t> e-stamp </a:t>
            </a:r>
            <a:r>
              <a:rPr lang="en" sz="1200">
                <a:latin typeface="Poppins"/>
                <a:ea typeface="Poppins"/>
                <a:cs typeface="Poppins"/>
                <a:sym typeface="Poppins"/>
              </a:rPr>
              <a:t>registration</a:t>
            </a:r>
            <a:r>
              <a:rPr lang="en" sz="1200">
                <a:latin typeface="Poppins"/>
                <a:ea typeface="Poppins"/>
                <a:cs typeface="Poppins"/>
                <a:sym typeface="Poppins"/>
              </a:rPr>
              <a:t> had not been </a:t>
            </a:r>
            <a:r>
              <a:rPr lang="en" sz="1200">
                <a:latin typeface="Poppins"/>
                <a:ea typeface="Poppins"/>
                <a:cs typeface="Poppins"/>
                <a:sym typeface="Poppins"/>
              </a:rPr>
              <a:t>introduced</a:t>
            </a:r>
            <a:r>
              <a:rPr lang="en" sz="1200">
                <a:latin typeface="Poppins"/>
                <a:ea typeface="Poppins"/>
                <a:cs typeface="Poppins"/>
                <a:sym typeface="Poppins"/>
              </a:rPr>
              <a:t> upto that point. </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Char char="●"/>
            </a:pPr>
            <a:r>
              <a:rPr lang="en" sz="1200">
                <a:latin typeface="Poppins"/>
                <a:ea typeface="Poppins"/>
                <a:cs typeface="Poppins"/>
                <a:sym typeface="Poppins"/>
              </a:rPr>
              <a:t>However, starting from </a:t>
            </a:r>
            <a:r>
              <a:rPr b="1" lang="en" sz="1200">
                <a:latin typeface="Poppins"/>
                <a:ea typeface="Poppins"/>
                <a:cs typeface="Poppins"/>
                <a:sym typeface="Poppins"/>
              </a:rPr>
              <a:t>December 1, 2020</a:t>
            </a:r>
            <a:r>
              <a:rPr lang="en" sz="1200">
                <a:latin typeface="Poppins"/>
                <a:ea typeface="Poppins"/>
                <a:cs typeface="Poppins"/>
                <a:sym typeface="Poppins"/>
              </a:rPr>
              <a:t> when </a:t>
            </a:r>
            <a:r>
              <a:rPr b="1" lang="en" sz="1200">
                <a:latin typeface="Poppins"/>
                <a:ea typeface="Poppins"/>
                <a:cs typeface="Poppins"/>
                <a:sym typeface="Poppins"/>
              </a:rPr>
              <a:t>e-stamp registration </a:t>
            </a:r>
            <a:r>
              <a:rPr lang="en" sz="1200">
                <a:latin typeface="Poppins"/>
                <a:ea typeface="Poppins"/>
                <a:cs typeface="Poppins"/>
                <a:sym typeface="Poppins"/>
              </a:rPr>
              <a:t>was initiated, it consistently performed exceptionally well. In fact, e-stamp registration has consistently </a:t>
            </a:r>
            <a:r>
              <a:rPr lang="en" sz="1200">
                <a:latin typeface="Poppins"/>
                <a:ea typeface="Poppins"/>
                <a:cs typeface="Poppins"/>
                <a:sym typeface="Poppins"/>
              </a:rPr>
              <a:t>maintained</a:t>
            </a:r>
            <a:r>
              <a:rPr lang="en" sz="1200">
                <a:latin typeface="Poppins"/>
                <a:ea typeface="Poppins"/>
                <a:cs typeface="Poppins"/>
                <a:sym typeface="Poppins"/>
              </a:rPr>
              <a:t> a slight lead over document registration count.</a:t>
            </a:r>
            <a:br>
              <a:rPr lang="en" sz="1200">
                <a:latin typeface="Poppins"/>
                <a:ea typeface="Poppins"/>
                <a:cs typeface="Poppins"/>
                <a:sym typeface="Poppins"/>
              </a:rPr>
            </a:br>
            <a:r>
              <a:rPr lang="en" sz="1200">
                <a:latin typeface="Poppins"/>
                <a:ea typeface="Poppins"/>
                <a:cs typeface="Poppins"/>
                <a:sym typeface="Poppins"/>
              </a:rPr>
              <a:t>This </a:t>
            </a:r>
            <a:r>
              <a:rPr lang="en" sz="1200">
                <a:latin typeface="Poppins"/>
                <a:ea typeface="Poppins"/>
                <a:cs typeface="Poppins"/>
                <a:sym typeface="Poppins"/>
              </a:rPr>
              <a:t>shift</a:t>
            </a:r>
            <a:r>
              <a:rPr lang="en" sz="1200">
                <a:latin typeface="Poppins"/>
                <a:ea typeface="Poppins"/>
                <a:cs typeface="Poppins"/>
                <a:sym typeface="Poppins"/>
              </a:rPr>
              <a:t> in preference can be attributed to the </a:t>
            </a:r>
            <a:r>
              <a:rPr lang="en" sz="1200">
                <a:latin typeface="Poppins"/>
                <a:ea typeface="Poppins"/>
                <a:cs typeface="Poppins"/>
                <a:sym typeface="Poppins"/>
              </a:rPr>
              <a:t>convenience</a:t>
            </a:r>
            <a:r>
              <a:rPr lang="en" sz="1200">
                <a:latin typeface="Poppins"/>
                <a:ea typeface="Poppins"/>
                <a:cs typeface="Poppins"/>
                <a:sym typeface="Poppins"/>
              </a:rPr>
              <a:t> and safety associated with e-stamp registration, which gained even more traction during the Covid-19 pandemic.</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This information highlights </a:t>
            </a:r>
            <a:r>
              <a:rPr lang="en" sz="1200">
                <a:latin typeface="Poppins"/>
                <a:ea typeface="Poppins"/>
                <a:cs typeface="Poppins"/>
                <a:sym typeface="Poppins"/>
              </a:rPr>
              <a:t>substantial</a:t>
            </a:r>
            <a:r>
              <a:rPr lang="en" sz="1200">
                <a:latin typeface="Poppins"/>
                <a:ea typeface="Poppins"/>
                <a:cs typeface="Poppins"/>
                <a:sym typeface="Poppins"/>
              </a:rPr>
              <a:t> transformation in registration methods, where the introduction of e-stamp </a:t>
            </a:r>
            <a:r>
              <a:rPr lang="en" sz="1200">
                <a:latin typeface="Poppins"/>
                <a:ea typeface="Poppins"/>
                <a:cs typeface="Poppins"/>
                <a:sym typeface="Poppins"/>
              </a:rPr>
              <a:t>registration</a:t>
            </a:r>
            <a:r>
              <a:rPr lang="en" sz="1200">
                <a:latin typeface="Poppins"/>
                <a:ea typeface="Poppins"/>
                <a:cs typeface="Poppins"/>
                <a:sym typeface="Poppins"/>
              </a:rPr>
              <a:t> has emerged as a successful and preferred option.</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Interestingly, despite the rise of e-stamp </a:t>
            </a:r>
            <a:r>
              <a:rPr lang="en" sz="1200">
                <a:latin typeface="Poppins"/>
                <a:ea typeface="Poppins"/>
                <a:cs typeface="Poppins"/>
                <a:sym typeface="Poppins"/>
              </a:rPr>
              <a:t>registration</a:t>
            </a:r>
            <a:r>
              <a:rPr lang="en" sz="1200">
                <a:latin typeface="Poppins"/>
                <a:ea typeface="Poppins"/>
                <a:cs typeface="Poppins"/>
                <a:sym typeface="Poppins"/>
              </a:rPr>
              <a:t> the traditional method of document </a:t>
            </a:r>
            <a:r>
              <a:rPr lang="en" sz="1200">
                <a:latin typeface="Poppins"/>
                <a:ea typeface="Poppins"/>
                <a:cs typeface="Poppins"/>
                <a:sym typeface="Poppins"/>
              </a:rPr>
              <a:t>registration</a:t>
            </a:r>
            <a:r>
              <a:rPr lang="en" sz="1200">
                <a:latin typeface="Poppins"/>
                <a:ea typeface="Poppins"/>
                <a:cs typeface="Poppins"/>
                <a:sym typeface="Poppins"/>
              </a:rPr>
              <a:t> has not been adversely affected .</a:t>
            </a:r>
            <a:endParaRPr sz="12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554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4. Categorize districts into three segments based on their stamp registration revenue generation during the fiscal year 2021 to 2022.</a:t>
            </a:r>
            <a:endParaRPr b="0" sz="1400">
              <a:latin typeface="Poppins"/>
              <a:ea typeface="Poppins"/>
              <a:cs typeface="Poppins"/>
              <a:sym typeface="Poppins"/>
            </a:endParaRPr>
          </a:p>
        </p:txBody>
      </p:sp>
      <p:pic>
        <p:nvPicPr>
          <p:cNvPr id="141" name="Google Shape;141;p24"/>
          <p:cNvPicPr preferRelativeResize="0"/>
          <p:nvPr/>
        </p:nvPicPr>
        <p:blipFill>
          <a:blip r:embed="rId3">
            <a:alphaModFix/>
          </a:blip>
          <a:stretch>
            <a:fillRect/>
          </a:stretch>
        </p:blipFill>
        <p:spPr>
          <a:xfrm>
            <a:off x="2777950" y="936800"/>
            <a:ext cx="3588105" cy="4043626"/>
          </a:xfrm>
          <a:prstGeom prst="rect">
            <a:avLst/>
          </a:prstGeom>
          <a:noFill/>
          <a:ln>
            <a:noFill/>
          </a:ln>
        </p:spPr>
      </p:pic>
      <p:cxnSp>
        <p:nvCxnSpPr>
          <p:cNvPr id="142" name="Google Shape;142;p24"/>
          <p:cNvCxnSpPr/>
          <p:nvPr/>
        </p:nvCxnSpPr>
        <p:spPr>
          <a:xfrm>
            <a:off x="4964225" y="1935750"/>
            <a:ext cx="14727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4"/>
          <p:cNvCxnSpPr/>
          <p:nvPr/>
        </p:nvCxnSpPr>
        <p:spPr>
          <a:xfrm flipH="1">
            <a:off x="2232525" y="3749850"/>
            <a:ext cx="1728600" cy="213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4"/>
          <p:cNvSpPr txBox="1"/>
          <p:nvPr/>
        </p:nvSpPr>
        <p:spPr>
          <a:xfrm>
            <a:off x="6436925" y="1521750"/>
            <a:ext cx="2395500" cy="10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Kumuram Bheem Asifabad </a:t>
            </a:r>
            <a:r>
              <a:rPr lang="en" sz="1200">
                <a:latin typeface="Poppins"/>
                <a:ea typeface="Poppins"/>
                <a:cs typeface="Poppins"/>
                <a:sym typeface="Poppins"/>
              </a:rPr>
              <a:t>ranks in the lower segment generating lowest revenue 373 million .</a:t>
            </a:r>
            <a:endParaRPr sz="1200">
              <a:latin typeface="Poppins"/>
              <a:ea typeface="Poppins"/>
              <a:cs typeface="Poppins"/>
              <a:sym typeface="Poppins"/>
            </a:endParaRPr>
          </a:p>
        </p:txBody>
      </p:sp>
      <p:sp>
        <p:nvSpPr>
          <p:cNvPr id="145" name="Google Shape;145;p24"/>
          <p:cNvSpPr txBox="1"/>
          <p:nvPr/>
        </p:nvSpPr>
        <p:spPr>
          <a:xfrm>
            <a:off x="162200" y="3370950"/>
            <a:ext cx="20274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Rangareddy claims top position with a staggering 189.53 billion</a:t>
            </a:r>
            <a:endParaRPr sz="12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03300" y="411575"/>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oppins"/>
                <a:ea typeface="Poppins"/>
                <a:cs typeface="Poppins"/>
                <a:sym typeface="Poppins"/>
              </a:rPr>
              <a:t>Insights</a:t>
            </a:r>
            <a:endParaRPr sz="2000">
              <a:latin typeface="Poppins"/>
              <a:ea typeface="Poppins"/>
              <a:cs typeface="Poppins"/>
              <a:sym typeface="Poppins"/>
            </a:endParaRPr>
          </a:p>
          <a:p>
            <a:pPr indent="0" lvl="0" marL="0" rtl="0" algn="l">
              <a:spcBef>
                <a:spcPts val="0"/>
              </a:spcBef>
              <a:spcAft>
                <a:spcPts val="0"/>
              </a:spcAft>
              <a:buNone/>
            </a:pPr>
            <a:r>
              <a:t/>
            </a:r>
            <a:endParaRPr sz="1700">
              <a:latin typeface="Poppins"/>
              <a:ea typeface="Poppins"/>
              <a:cs typeface="Poppins"/>
              <a:sym typeface="Poppins"/>
            </a:endParaRPr>
          </a:p>
          <a:p>
            <a:pPr indent="0" lvl="0" marL="0" rtl="0" algn="l">
              <a:spcBef>
                <a:spcPts val="0"/>
              </a:spcBef>
              <a:spcAft>
                <a:spcPts val="0"/>
              </a:spcAft>
              <a:buNone/>
            </a:pPr>
            <a:r>
              <a:t/>
            </a:r>
            <a:endParaRPr sz="1700">
              <a:latin typeface="Poppins"/>
              <a:ea typeface="Poppins"/>
              <a:cs typeface="Poppins"/>
              <a:sym typeface="Poppins"/>
            </a:endParaRPr>
          </a:p>
          <a:p>
            <a:pPr indent="-311150" lvl="0" marL="457200" rtl="0" algn="l">
              <a:spcBef>
                <a:spcPts val="0"/>
              </a:spcBef>
              <a:spcAft>
                <a:spcPts val="0"/>
              </a:spcAft>
              <a:buSzPts val="1300"/>
              <a:buFont typeface="Poppins"/>
              <a:buAutoNum type="arabicPeriod"/>
            </a:pPr>
            <a:r>
              <a:rPr b="0" lang="en" sz="1300">
                <a:latin typeface="Poppins"/>
                <a:ea typeface="Poppins"/>
                <a:cs typeface="Poppins"/>
                <a:sym typeface="Poppins"/>
              </a:rPr>
              <a:t>The data suggest that </a:t>
            </a:r>
            <a:r>
              <a:rPr lang="en" sz="1300">
                <a:latin typeface="Poppins"/>
                <a:ea typeface="Poppins"/>
                <a:cs typeface="Poppins"/>
                <a:sym typeface="Poppins"/>
              </a:rPr>
              <a:t>Mulugu</a:t>
            </a:r>
            <a:r>
              <a:rPr b="0" lang="en" sz="1300">
                <a:latin typeface="Poppins"/>
                <a:ea typeface="Poppins"/>
                <a:cs typeface="Poppins"/>
                <a:sym typeface="Poppins"/>
              </a:rPr>
              <a:t> has experienced substantial economic development </a:t>
            </a:r>
            <a:r>
              <a:rPr b="0" lang="en" sz="1300">
                <a:latin typeface="Poppins"/>
                <a:ea typeface="Poppins"/>
                <a:cs typeface="Poppins"/>
                <a:sym typeface="Poppins"/>
              </a:rPr>
              <a:t>potentially</a:t>
            </a:r>
            <a:r>
              <a:rPr b="0" lang="en" sz="1300">
                <a:latin typeface="Poppins"/>
                <a:ea typeface="Poppins"/>
                <a:cs typeface="Poppins"/>
                <a:sym typeface="Poppins"/>
              </a:rPr>
              <a:t> driven by property transactions or Real Estate activity, while </a:t>
            </a:r>
            <a:r>
              <a:rPr lang="en" sz="1300">
                <a:latin typeface="Poppins"/>
                <a:ea typeface="Poppins"/>
                <a:cs typeface="Poppins"/>
                <a:sym typeface="Poppins"/>
              </a:rPr>
              <a:t>Medak </a:t>
            </a:r>
            <a:r>
              <a:rPr b="0" lang="en" sz="1300">
                <a:latin typeface="Poppins"/>
                <a:ea typeface="Poppins"/>
                <a:cs typeface="Poppins"/>
                <a:sym typeface="Poppins"/>
              </a:rPr>
              <a:t>and the other regions have also shown albeit at a slightly lower rate. This could indicate a </a:t>
            </a:r>
            <a:r>
              <a:rPr lang="en" sz="1300">
                <a:latin typeface="Poppins"/>
                <a:ea typeface="Poppins"/>
                <a:cs typeface="Poppins"/>
                <a:sym typeface="Poppins"/>
              </a:rPr>
              <a:t>positive economic trends.</a:t>
            </a:r>
            <a:endParaRPr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311150" lvl="0" marL="457200" rtl="0" algn="l">
              <a:spcBef>
                <a:spcPts val="0"/>
              </a:spcBef>
              <a:spcAft>
                <a:spcPts val="0"/>
              </a:spcAft>
              <a:buSzPts val="1300"/>
              <a:buFont typeface="Poppins"/>
              <a:buAutoNum type="arabicPeriod"/>
            </a:pPr>
            <a:r>
              <a:rPr b="0" lang="en" sz="1300">
                <a:latin typeface="Poppins"/>
                <a:ea typeface="Poppins"/>
                <a:cs typeface="Poppins"/>
                <a:sym typeface="Poppins"/>
              </a:rPr>
              <a:t>The e-stamp revenue has become increasingly significant, potentially reflecting a shift in the way transactions are recorded and the growing importance of electronic documentation. Documents registration remains a </a:t>
            </a:r>
            <a:r>
              <a:rPr b="0" lang="en" sz="1300">
                <a:latin typeface="Poppins"/>
                <a:ea typeface="Poppins"/>
                <a:cs typeface="Poppins"/>
                <a:sym typeface="Poppins"/>
              </a:rPr>
              <a:t>valuable</a:t>
            </a:r>
            <a:r>
              <a:rPr b="0" lang="en" sz="1300">
                <a:latin typeface="Poppins"/>
                <a:ea typeface="Poppins"/>
                <a:cs typeface="Poppins"/>
                <a:sym typeface="Poppins"/>
              </a:rPr>
              <a:t> revenue source across the board, despite the rise of e-stamp/ electronic documentation.</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311150" lvl="0" marL="457200" rtl="0" algn="l">
              <a:spcBef>
                <a:spcPts val="0"/>
              </a:spcBef>
              <a:spcAft>
                <a:spcPts val="0"/>
              </a:spcAft>
              <a:buSzPts val="1300"/>
              <a:buFont typeface="Poppins"/>
              <a:buAutoNum type="arabicPeriod"/>
            </a:pPr>
            <a:r>
              <a:rPr lang="en" sz="1300">
                <a:latin typeface="Poppins"/>
                <a:ea typeface="Poppins"/>
                <a:cs typeface="Poppins"/>
                <a:sym typeface="Poppins"/>
              </a:rPr>
              <a:t>Kumuram Bheem Asifabad </a:t>
            </a:r>
            <a:r>
              <a:rPr b="0" lang="en" sz="1300">
                <a:latin typeface="Poppins"/>
                <a:ea typeface="Poppins"/>
                <a:cs typeface="Poppins"/>
                <a:sym typeface="Poppins"/>
              </a:rPr>
              <a:t>is the </a:t>
            </a:r>
            <a:r>
              <a:rPr b="0" lang="en" sz="1300">
                <a:latin typeface="Poppins"/>
                <a:ea typeface="Poppins"/>
                <a:cs typeface="Poppins"/>
                <a:sym typeface="Poppins"/>
              </a:rPr>
              <a:t>district with the lowest revenue with </a:t>
            </a:r>
            <a:r>
              <a:rPr b="0" lang="en" sz="1300" u="sng">
                <a:latin typeface="Poppins"/>
                <a:ea typeface="Poppins"/>
                <a:cs typeface="Poppins"/>
                <a:sym typeface="Poppins"/>
              </a:rPr>
              <a:t>37.31 crore</a:t>
            </a:r>
            <a:r>
              <a:rPr b="0" lang="en" sz="1300">
                <a:latin typeface="Poppins"/>
                <a:ea typeface="Poppins"/>
                <a:cs typeface="Poppins"/>
                <a:sym typeface="Poppins"/>
              </a:rPr>
              <a:t> and,</a:t>
            </a:r>
            <a:br>
              <a:rPr b="0" lang="en" sz="1300">
                <a:latin typeface="Poppins"/>
                <a:ea typeface="Poppins"/>
                <a:cs typeface="Poppins"/>
                <a:sym typeface="Poppins"/>
              </a:rPr>
            </a:br>
            <a:r>
              <a:rPr lang="en" sz="1300">
                <a:latin typeface="Poppins"/>
                <a:ea typeface="Poppins"/>
                <a:cs typeface="Poppins"/>
                <a:sym typeface="Poppins"/>
              </a:rPr>
              <a:t>Rangareddy</a:t>
            </a:r>
            <a:r>
              <a:rPr b="0" lang="en" sz="1300">
                <a:latin typeface="Poppins"/>
                <a:ea typeface="Poppins"/>
                <a:cs typeface="Poppins"/>
                <a:sym typeface="Poppins"/>
              </a:rPr>
              <a:t> with highest revenue from stamps with </a:t>
            </a:r>
            <a:r>
              <a:rPr b="0" lang="en" sz="1300" u="sng">
                <a:latin typeface="Poppins"/>
                <a:ea typeface="Poppins"/>
                <a:cs typeface="Poppins"/>
                <a:sym typeface="Poppins"/>
              </a:rPr>
              <a:t>189.53 billion </a:t>
            </a:r>
            <a:r>
              <a:rPr b="0" lang="en" sz="1300">
                <a:latin typeface="Poppins"/>
                <a:ea typeface="Poppins"/>
                <a:cs typeface="Poppins"/>
                <a:sym typeface="Poppins"/>
              </a:rPr>
              <a:t>.</a:t>
            </a:r>
            <a:endParaRPr b="0" sz="1300">
              <a:latin typeface="Poppins"/>
              <a:ea typeface="Poppins"/>
              <a:cs typeface="Poppins"/>
              <a:sym typeface="Poppins"/>
            </a:endParaRPr>
          </a:p>
          <a:p>
            <a:pPr indent="0" lvl="0" marL="0" rtl="0" algn="l">
              <a:spcBef>
                <a:spcPts val="0"/>
              </a:spcBef>
              <a:spcAft>
                <a:spcPts val="0"/>
              </a:spcAft>
              <a:buNone/>
            </a:pPr>
            <a:r>
              <a:t/>
            </a:r>
            <a:endParaRPr b="0" sz="12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98175" y="413350"/>
            <a:ext cx="8931900" cy="14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solidFill>
                  <a:schemeClr val="accent5"/>
                </a:solidFill>
                <a:latin typeface="Poppins"/>
                <a:ea typeface="Poppins"/>
                <a:cs typeface="Poppins"/>
                <a:sym typeface="Poppins"/>
              </a:rPr>
              <a:t>Transportation Vehicle Sales</a:t>
            </a:r>
            <a:endParaRPr sz="4600">
              <a:solidFill>
                <a:schemeClr val="accent5"/>
              </a:solidFill>
              <a:latin typeface="Poppins"/>
              <a:ea typeface="Poppins"/>
              <a:cs typeface="Poppins"/>
              <a:sym typeface="Poppins"/>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a:solidFill>
                <a:schemeClr val="accent5"/>
              </a:solidFill>
            </a:endParaRPr>
          </a:p>
        </p:txBody>
      </p:sp>
      <p:sp>
        <p:nvSpPr>
          <p:cNvPr id="156" name="Google Shape;156;p26"/>
          <p:cNvSpPr txBox="1"/>
          <p:nvPr/>
        </p:nvSpPr>
        <p:spPr>
          <a:xfrm>
            <a:off x="260850" y="1402175"/>
            <a:ext cx="8622300" cy="3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151525" y="155475"/>
            <a:ext cx="8857200" cy="8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endParaRPr b="0" sz="1400">
              <a:latin typeface="Poppins"/>
              <a:ea typeface="Poppins"/>
              <a:cs typeface="Poppins"/>
              <a:sym typeface="Poppins"/>
            </a:endParaRPr>
          </a:p>
        </p:txBody>
      </p:sp>
      <p:sp>
        <p:nvSpPr>
          <p:cNvPr id="162" name="Google Shape;162;p27"/>
          <p:cNvSpPr txBox="1"/>
          <p:nvPr/>
        </p:nvSpPr>
        <p:spPr>
          <a:xfrm>
            <a:off x="279625" y="4016600"/>
            <a:ext cx="8729100" cy="10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Petrol type sales consistently have the highest monthly sales, followed by Diesel type and Electric type sales.</a:t>
            </a:r>
            <a:br>
              <a:rPr lang="en" sz="1200">
                <a:latin typeface="Poppins"/>
                <a:ea typeface="Poppins"/>
                <a:cs typeface="Poppins"/>
                <a:sym typeface="Poppins"/>
              </a:rPr>
            </a:b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The highest petrol type sales occur in March (117,355) , while the lowest occur in November. </a:t>
            </a: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Diesel type sales also peak in March (19496) and lowest in February(8539).</a:t>
            </a:r>
            <a:endParaRPr sz="1200">
              <a:latin typeface="Poppins"/>
              <a:ea typeface="Poppins"/>
              <a:cs typeface="Poppins"/>
              <a:sym typeface="Poppins"/>
            </a:endParaRPr>
          </a:p>
          <a:p>
            <a:pPr indent="-304800" lvl="0" marL="457200" rtl="0" algn="l">
              <a:spcBef>
                <a:spcPts val="0"/>
              </a:spcBef>
              <a:spcAft>
                <a:spcPts val="0"/>
              </a:spcAft>
              <a:buSzPts val="1200"/>
              <a:buFont typeface="Poppins"/>
              <a:buChar char="●"/>
            </a:pPr>
            <a:r>
              <a:rPr lang="en" sz="1200">
                <a:latin typeface="Poppins"/>
                <a:ea typeface="Poppins"/>
                <a:cs typeface="Poppins"/>
                <a:sym typeface="Poppins"/>
              </a:rPr>
              <a:t>Electric type sales have their  highest point in March(9221) and lowest in February(3374).</a:t>
            </a:r>
            <a:endParaRPr sz="1200">
              <a:latin typeface="Poppins"/>
              <a:ea typeface="Poppins"/>
              <a:cs typeface="Poppins"/>
              <a:sym typeface="Poppins"/>
            </a:endParaRPr>
          </a:p>
        </p:txBody>
      </p:sp>
      <p:pic>
        <p:nvPicPr>
          <p:cNvPr id="163" name="Google Shape;163;p27"/>
          <p:cNvPicPr preferRelativeResize="0"/>
          <p:nvPr/>
        </p:nvPicPr>
        <p:blipFill>
          <a:blip r:embed="rId3">
            <a:alphaModFix/>
          </a:blip>
          <a:stretch>
            <a:fillRect/>
          </a:stretch>
        </p:blipFill>
        <p:spPr>
          <a:xfrm>
            <a:off x="1489275" y="1170375"/>
            <a:ext cx="6165449" cy="257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166150"/>
            <a:ext cx="8520600" cy="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How does the distribution of vehicles vary by vehicle class (MotorCycle, MotorCar, AutoRickshaw, Agriculture) across different districts? Are there any districts with a predominant preference for a specific vehicle class? Consider FY 2022 for analysis.</a:t>
            </a:r>
            <a:endParaRPr b="0" sz="1400">
              <a:latin typeface="Poppins"/>
              <a:ea typeface="Poppins"/>
              <a:cs typeface="Poppins"/>
              <a:sym typeface="Poppins"/>
            </a:endParaRPr>
          </a:p>
        </p:txBody>
      </p:sp>
      <p:pic>
        <p:nvPicPr>
          <p:cNvPr id="169" name="Google Shape;169;p28"/>
          <p:cNvPicPr preferRelativeResize="0"/>
          <p:nvPr/>
        </p:nvPicPr>
        <p:blipFill>
          <a:blip r:embed="rId3">
            <a:alphaModFix/>
          </a:blip>
          <a:stretch>
            <a:fillRect/>
          </a:stretch>
        </p:blipFill>
        <p:spPr>
          <a:xfrm>
            <a:off x="141750" y="1266375"/>
            <a:ext cx="5388075" cy="3347825"/>
          </a:xfrm>
          <a:prstGeom prst="rect">
            <a:avLst/>
          </a:prstGeom>
          <a:noFill/>
          <a:ln>
            <a:noFill/>
          </a:ln>
        </p:spPr>
      </p:pic>
      <p:sp>
        <p:nvSpPr>
          <p:cNvPr id="170" name="Google Shape;170;p28"/>
          <p:cNvSpPr txBox="1"/>
          <p:nvPr/>
        </p:nvSpPr>
        <p:spPr>
          <a:xfrm>
            <a:off x="5817925" y="1184825"/>
            <a:ext cx="2913300" cy="39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Motorcycles </a:t>
            </a:r>
            <a:r>
              <a:rPr lang="en" sz="1200">
                <a:latin typeface="Poppins"/>
                <a:ea typeface="Poppins"/>
                <a:cs typeface="Poppins"/>
                <a:sym typeface="Poppins"/>
              </a:rPr>
              <a:t>are predominant </a:t>
            </a:r>
            <a:r>
              <a:rPr lang="en" sz="1200">
                <a:latin typeface="Poppins"/>
                <a:ea typeface="Poppins"/>
                <a:cs typeface="Poppins"/>
                <a:sym typeface="Poppins"/>
              </a:rPr>
              <a:t>vehicle</a:t>
            </a:r>
            <a:r>
              <a:rPr lang="en" sz="1200">
                <a:latin typeface="Poppins"/>
                <a:ea typeface="Poppins"/>
                <a:cs typeface="Poppins"/>
                <a:sym typeface="Poppins"/>
              </a:rPr>
              <a:t> type across all districts, being the most common choice.</a:t>
            </a:r>
            <a:br>
              <a:rPr lang="en" sz="1200">
                <a:latin typeface="Poppins"/>
                <a:ea typeface="Poppins"/>
                <a:cs typeface="Poppins"/>
                <a:sym typeface="Poppins"/>
              </a:rPr>
            </a:br>
            <a:br>
              <a:rPr lang="en" sz="1200">
                <a:latin typeface="Poppins"/>
                <a:ea typeface="Poppins"/>
                <a:cs typeface="Poppins"/>
                <a:sym typeface="Poppins"/>
              </a:rPr>
            </a:br>
            <a:r>
              <a:rPr b="1" lang="en" sz="1200">
                <a:latin typeface="Poppins"/>
                <a:ea typeface="Poppins"/>
                <a:cs typeface="Poppins"/>
                <a:sym typeface="Poppins"/>
              </a:rPr>
              <a:t>Hyderabad</a:t>
            </a:r>
            <a:r>
              <a:rPr lang="en" sz="1200">
                <a:latin typeface="Poppins"/>
                <a:ea typeface="Poppins"/>
                <a:cs typeface="Poppins"/>
                <a:sym typeface="Poppins"/>
              </a:rPr>
              <a:t> has the highest number of motorcycles with 8.54 lakh followed by </a:t>
            </a:r>
            <a:r>
              <a:rPr b="1" lang="en" sz="1200">
                <a:latin typeface="Poppins"/>
                <a:ea typeface="Poppins"/>
                <a:cs typeface="Poppins"/>
                <a:sym typeface="Poppins"/>
              </a:rPr>
              <a:t>Medchal_Malkajgiri </a:t>
            </a:r>
            <a:r>
              <a:rPr lang="en" sz="1200">
                <a:latin typeface="Poppins"/>
                <a:ea typeface="Poppins"/>
                <a:cs typeface="Poppins"/>
                <a:sym typeface="Poppins"/>
              </a:rPr>
              <a:t>and </a:t>
            </a:r>
            <a:r>
              <a:rPr b="1" lang="en" sz="1200">
                <a:latin typeface="Poppins"/>
                <a:ea typeface="Poppins"/>
                <a:cs typeface="Poppins"/>
                <a:sym typeface="Poppins"/>
              </a:rPr>
              <a:t>Rangareddy</a:t>
            </a:r>
            <a:r>
              <a:rPr lang="en" sz="1200">
                <a:latin typeface="Poppins"/>
                <a:ea typeface="Poppins"/>
                <a:cs typeface="Poppins"/>
                <a:sym typeface="Poppins"/>
              </a:rPr>
              <a:t>.</a:t>
            </a:r>
            <a:br>
              <a:rPr lang="en" sz="1200">
                <a:latin typeface="Poppins"/>
                <a:ea typeface="Poppins"/>
                <a:cs typeface="Poppins"/>
                <a:sym typeface="Poppins"/>
              </a:rPr>
            </a:br>
            <a:br>
              <a:rPr lang="en" sz="1200">
                <a:latin typeface="Poppins"/>
                <a:ea typeface="Poppins"/>
                <a:cs typeface="Poppins"/>
                <a:sym typeface="Poppins"/>
              </a:rPr>
            </a:br>
            <a:r>
              <a:rPr lang="en" sz="1200">
                <a:latin typeface="Poppins"/>
                <a:ea typeface="Poppins"/>
                <a:cs typeface="Poppins"/>
                <a:sym typeface="Poppins"/>
              </a:rPr>
              <a:t>Hyderabad predominantly favors motorcycles and motorcars, reflecting its urban character and higher income levels.</a:t>
            </a:r>
            <a:br>
              <a:rPr lang="en" sz="1200">
                <a:latin typeface="Poppins"/>
                <a:ea typeface="Poppins"/>
                <a:cs typeface="Poppins"/>
                <a:sym typeface="Poppins"/>
              </a:rPr>
            </a:br>
            <a:endParaRPr sz="1200">
              <a:latin typeface="Poppins"/>
              <a:ea typeface="Poppins"/>
              <a:cs typeface="Poppins"/>
              <a:sym typeface="Poppins"/>
            </a:endParaRPr>
          </a:p>
          <a:p>
            <a:pPr indent="0" lvl="0" marL="0" rtl="0" algn="l">
              <a:spcBef>
                <a:spcPts val="0"/>
              </a:spcBef>
              <a:spcAft>
                <a:spcPts val="0"/>
              </a:spcAft>
              <a:buNone/>
            </a:pPr>
            <a:r>
              <a:rPr b="1" lang="en" sz="1200">
                <a:latin typeface="Poppins"/>
                <a:ea typeface="Poppins"/>
                <a:cs typeface="Poppins"/>
                <a:sym typeface="Poppins"/>
              </a:rPr>
              <a:t>Nalgonda, Siddipet, Suryapet and Khammam</a:t>
            </a:r>
            <a:r>
              <a:rPr lang="en" sz="1200">
                <a:latin typeface="Poppins"/>
                <a:ea typeface="Poppins"/>
                <a:cs typeface="Poppins"/>
                <a:sym typeface="Poppins"/>
              </a:rPr>
              <a:t> has highest agriculture type vehicles with 2599, 2437, 2188, 2121 respectively, which aligns with the importance of agriculture in this region.</a:t>
            </a:r>
            <a:endParaRPr sz="1200">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166150"/>
            <a:ext cx="8520600" cy="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500">
                <a:latin typeface="Poppins"/>
                <a:ea typeface="Poppins"/>
                <a:cs typeface="Poppins"/>
                <a:sym typeface="Poppins"/>
              </a:rPr>
              <a:t>7. List down the top 3 and bottom 3 districts that have shown the highest and lowest vehicle sales growth during FY 2022 compared to FY 2021? (Consider and compare categories: Petrol, Diesel and Electric)</a:t>
            </a:r>
            <a:br>
              <a:rPr b="0" lang="en" sz="1500">
                <a:latin typeface="Poppins"/>
                <a:ea typeface="Poppins"/>
                <a:cs typeface="Poppins"/>
                <a:sym typeface="Poppins"/>
              </a:rPr>
            </a:br>
            <a:br>
              <a:rPr b="0" lang="en" sz="1500">
                <a:latin typeface="Arial"/>
                <a:ea typeface="Arial"/>
                <a:cs typeface="Arial"/>
                <a:sym typeface="Arial"/>
              </a:rPr>
            </a:br>
            <a:br>
              <a:rPr b="0" lang="en" sz="1500">
                <a:latin typeface="Arial"/>
                <a:ea typeface="Arial"/>
                <a:cs typeface="Arial"/>
                <a:sym typeface="Arial"/>
              </a:rPr>
            </a:br>
            <a:endParaRPr b="0" sz="1500">
              <a:latin typeface="Arial"/>
              <a:ea typeface="Arial"/>
              <a:cs typeface="Arial"/>
              <a:sym typeface="Arial"/>
            </a:endParaRPr>
          </a:p>
        </p:txBody>
      </p:sp>
      <p:pic>
        <p:nvPicPr>
          <p:cNvPr id="176" name="Google Shape;176;p29"/>
          <p:cNvPicPr preferRelativeResize="0"/>
          <p:nvPr/>
        </p:nvPicPr>
        <p:blipFill>
          <a:blip r:embed="rId3">
            <a:alphaModFix/>
          </a:blip>
          <a:stretch>
            <a:fillRect/>
          </a:stretch>
        </p:blipFill>
        <p:spPr>
          <a:xfrm>
            <a:off x="131075" y="1522600"/>
            <a:ext cx="4513025" cy="3429000"/>
          </a:xfrm>
          <a:prstGeom prst="rect">
            <a:avLst/>
          </a:prstGeom>
          <a:noFill/>
          <a:ln>
            <a:noFill/>
          </a:ln>
        </p:spPr>
      </p:pic>
      <p:pic>
        <p:nvPicPr>
          <p:cNvPr id="177" name="Google Shape;177;p29"/>
          <p:cNvPicPr preferRelativeResize="0"/>
          <p:nvPr/>
        </p:nvPicPr>
        <p:blipFill>
          <a:blip r:embed="rId4">
            <a:alphaModFix/>
          </a:blip>
          <a:stretch>
            <a:fillRect/>
          </a:stretch>
        </p:blipFill>
        <p:spPr>
          <a:xfrm>
            <a:off x="4985575" y="1522600"/>
            <a:ext cx="4059400" cy="3429000"/>
          </a:xfrm>
          <a:prstGeom prst="rect">
            <a:avLst/>
          </a:prstGeom>
          <a:noFill/>
          <a:ln>
            <a:noFill/>
          </a:ln>
        </p:spPr>
      </p:pic>
      <p:sp>
        <p:nvSpPr>
          <p:cNvPr id="178" name="Google Shape;178;p29"/>
          <p:cNvSpPr txBox="1"/>
          <p:nvPr/>
        </p:nvSpPr>
        <p:spPr>
          <a:xfrm>
            <a:off x="451825" y="1178100"/>
            <a:ext cx="21237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Year 2021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227100" y="1255825"/>
            <a:ext cx="4416975" cy="3082875"/>
          </a:xfrm>
          <a:prstGeom prst="rect">
            <a:avLst/>
          </a:prstGeom>
          <a:noFill/>
          <a:ln>
            <a:noFill/>
          </a:ln>
        </p:spPr>
      </p:pic>
      <p:pic>
        <p:nvPicPr>
          <p:cNvPr id="184" name="Google Shape;184;p30"/>
          <p:cNvPicPr preferRelativeResize="0"/>
          <p:nvPr/>
        </p:nvPicPr>
        <p:blipFill>
          <a:blip r:embed="rId4">
            <a:alphaModFix/>
          </a:blip>
          <a:stretch>
            <a:fillRect/>
          </a:stretch>
        </p:blipFill>
        <p:spPr>
          <a:xfrm>
            <a:off x="4956550" y="1255825"/>
            <a:ext cx="4056400" cy="3082875"/>
          </a:xfrm>
          <a:prstGeom prst="rect">
            <a:avLst/>
          </a:prstGeom>
          <a:noFill/>
          <a:ln>
            <a:noFill/>
          </a:ln>
        </p:spPr>
      </p:pic>
      <p:sp>
        <p:nvSpPr>
          <p:cNvPr id="185" name="Google Shape;185;p30"/>
          <p:cNvSpPr txBox="1"/>
          <p:nvPr/>
        </p:nvSpPr>
        <p:spPr>
          <a:xfrm>
            <a:off x="394825" y="45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Year 2022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322275" y="196350"/>
            <a:ext cx="8472900" cy="46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Poppins"/>
                <a:ea typeface="Poppins"/>
                <a:cs typeface="Poppins"/>
                <a:sym typeface="Poppins"/>
              </a:rPr>
              <a:t>Insights</a:t>
            </a:r>
            <a:endParaRPr b="1" sz="1600">
              <a:latin typeface="Poppins"/>
              <a:ea typeface="Poppins"/>
              <a:cs typeface="Poppins"/>
              <a:sym typeface="Poppins"/>
            </a:endParaRPr>
          </a:p>
          <a:p>
            <a:pPr indent="0" lvl="0" marL="457200" rtl="0" algn="l">
              <a:spcBef>
                <a:spcPts val="0"/>
              </a:spcBef>
              <a:spcAft>
                <a:spcPts val="0"/>
              </a:spcAft>
              <a:buNone/>
            </a:pPr>
            <a:r>
              <a:t/>
            </a:r>
            <a:endParaRPr b="1" sz="1200">
              <a:latin typeface="Poppins"/>
              <a:ea typeface="Poppins"/>
              <a:cs typeface="Poppins"/>
              <a:sym typeface="Poppins"/>
            </a:endParaRPr>
          </a:p>
          <a:p>
            <a:pPr indent="0" lvl="0" marL="457200" rtl="0" algn="l">
              <a:spcBef>
                <a:spcPts val="0"/>
              </a:spcBef>
              <a:spcAft>
                <a:spcPts val="0"/>
              </a:spcAft>
              <a:buNone/>
            </a:pPr>
            <a:r>
              <a:t/>
            </a:r>
            <a:endParaRPr b="1"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It appears that from </a:t>
            </a:r>
            <a:r>
              <a:rPr b="1" lang="en" sz="1200">
                <a:latin typeface="Poppins"/>
                <a:ea typeface="Poppins"/>
                <a:cs typeface="Poppins"/>
                <a:sym typeface="Poppins"/>
              </a:rPr>
              <a:t>March - July</a:t>
            </a:r>
            <a:r>
              <a:rPr lang="en" sz="1200">
                <a:latin typeface="Poppins"/>
                <a:ea typeface="Poppins"/>
                <a:cs typeface="Poppins"/>
                <a:sym typeface="Poppins"/>
              </a:rPr>
              <a:t> consistently has the highest sales across all three fuel types. This could be due to various factors, such as end of the financial year (as March and April has highest sales), release of new models or seasonal preferences.</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There is a noticeable </a:t>
            </a:r>
            <a:r>
              <a:rPr b="1" lang="en" sz="1200">
                <a:latin typeface="Poppins"/>
                <a:ea typeface="Poppins"/>
                <a:cs typeface="Poppins"/>
                <a:sym typeface="Poppins"/>
              </a:rPr>
              <a:t>dip</a:t>
            </a:r>
            <a:r>
              <a:rPr lang="en" sz="1200">
                <a:latin typeface="Poppins"/>
                <a:ea typeface="Poppins"/>
                <a:cs typeface="Poppins"/>
                <a:sym typeface="Poppins"/>
              </a:rPr>
              <a:t> in sales in the later months of the year, particularly </a:t>
            </a:r>
            <a:r>
              <a:rPr b="1" lang="en" sz="1200">
                <a:latin typeface="Poppins"/>
                <a:ea typeface="Poppins"/>
                <a:cs typeface="Poppins"/>
                <a:sym typeface="Poppins"/>
              </a:rPr>
              <a:t>November, December and February</a:t>
            </a:r>
            <a:r>
              <a:rPr lang="en" sz="1200">
                <a:latin typeface="Poppins"/>
                <a:ea typeface="Poppins"/>
                <a:cs typeface="Poppins"/>
                <a:sym typeface="Poppins"/>
              </a:rPr>
              <a:t>. This could be attributed to the holiday season or other factors.</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This data suggests that there may be seasonal and market-specific factors </a:t>
            </a:r>
            <a:r>
              <a:rPr lang="en" sz="1200">
                <a:latin typeface="Poppins"/>
                <a:ea typeface="Poppins"/>
                <a:cs typeface="Poppins"/>
                <a:sym typeface="Poppins"/>
              </a:rPr>
              <a:t>influencing vehicle sales. Understanding this factors is crucial for marketing strategies, inventory management and forecasting.</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b="1" lang="en" sz="1200">
                <a:latin typeface="Poppins"/>
                <a:ea typeface="Poppins"/>
                <a:cs typeface="Poppins"/>
                <a:sym typeface="Poppins"/>
              </a:rPr>
              <a:t>Kumuram Bheem Asifabad</a:t>
            </a:r>
            <a:r>
              <a:rPr lang="en" sz="1200">
                <a:latin typeface="Poppins"/>
                <a:ea typeface="Poppins"/>
                <a:cs typeface="Poppins"/>
                <a:sym typeface="Poppins"/>
              </a:rPr>
              <a:t> records the lowest sales across all fuel types for vehicles.</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Autorickshaws, often used for short urban commutes are more prevalent in Hyderabad.</a:t>
            </a:r>
            <a:br>
              <a:rPr lang="en" sz="1200">
                <a:latin typeface="Poppins"/>
                <a:ea typeface="Poppins"/>
                <a:cs typeface="Poppins"/>
                <a:sym typeface="Poppins"/>
              </a:rPr>
            </a:b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b="1" lang="en" sz="1200">
                <a:latin typeface="Poppins"/>
                <a:ea typeface="Poppins"/>
                <a:cs typeface="Poppins"/>
                <a:sym typeface="Poppins"/>
              </a:rPr>
              <a:t>Agriculture vehicles</a:t>
            </a:r>
            <a:r>
              <a:rPr lang="en" sz="1200">
                <a:latin typeface="Poppins"/>
                <a:ea typeface="Poppins"/>
                <a:cs typeface="Poppins"/>
                <a:sym typeface="Poppins"/>
              </a:rPr>
              <a:t> are concentrated more in rural districts like </a:t>
            </a:r>
            <a:r>
              <a:rPr b="1" lang="en" sz="1200">
                <a:latin typeface="Poppins"/>
                <a:ea typeface="Poppins"/>
                <a:cs typeface="Poppins"/>
                <a:sym typeface="Poppins"/>
              </a:rPr>
              <a:t>Nalgonda, Suryapet, Siddipet Nizamabad, Warangal</a:t>
            </a:r>
            <a:r>
              <a:rPr lang="en" sz="1200">
                <a:latin typeface="Poppins"/>
                <a:ea typeface="Poppins"/>
                <a:cs typeface="Poppins"/>
                <a:sym typeface="Poppins"/>
              </a:rPr>
              <a:t>,  indicating a stronger presence of agriculture in these areas.</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The data shows that Telangana districts have higher percentage </a:t>
            </a:r>
            <a:r>
              <a:rPr b="1" lang="en" sz="1200">
                <a:latin typeface="Poppins"/>
                <a:ea typeface="Poppins"/>
                <a:cs typeface="Poppins"/>
                <a:sym typeface="Poppins"/>
              </a:rPr>
              <a:t>(91.01%) of non-transport</a:t>
            </a:r>
            <a:r>
              <a:rPr lang="en" sz="1200">
                <a:latin typeface="Poppins"/>
                <a:ea typeface="Poppins"/>
                <a:cs typeface="Poppins"/>
                <a:sym typeface="Poppins"/>
              </a:rPr>
              <a:t> vehicles compared to </a:t>
            </a:r>
            <a:r>
              <a:rPr b="1" lang="en" sz="1200">
                <a:latin typeface="Poppins"/>
                <a:ea typeface="Poppins"/>
                <a:cs typeface="Poppins"/>
                <a:sym typeface="Poppins"/>
              </a:rPr>
              <a:t>transport vehicles (8.99%)</a:t>
            </a:r>
            <a:r>
              <a:rPr lang="en" sz="1200">
                <a:latin typeface="Poppins"/>
                <a:ea typeface="Poppins"/>
                <a:cs typeface="Poppins"/>
                <a:sym typeface="Poppins"/>
              </a:rPr>
              <a:t>. The higher percentage of non-transport vehicle is indeed concerning due its potential environmental impact.</a:t>
            </a:r>
            <a:endParaRPr sz="1200">
              <a:latin typeface="Poppins"/>
              <a:ea typeface="Poppins"/>
              <a:cs typeface="Poppins"/>
              <a:sym typeface="Poppins"/>
            </a:endParaRPr>
          </a:p>
        </p:txBody>
      </p:sp>
      <p:sp>
        <p:nvSpPr>
          <p:cNvPr id="191" name="Google Shape;191;p3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3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13325" y="249725"/>
            <a:ext cx="9144000" cy="704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oppins"/>
                <a:ea typeface="Poppins"/>
                <a:cs typeface="Poppins"/>
                <a:sym typeface="Poppins"/>
              </a:rPr>
              <a:t> </a:t>
            </a:r>
            <a:r>
              <a:rPr lang="en" sz="3600">
                <a:solidFill>
                  <a:schemeClr val="lt1"/>
                </a:solidFill>
                <a:latin typeface="Poppins"/>
                <a:ea typeface="Poppins"/>
                <a:cs typeface="Poppins"/>
                <a:sym typeface="Poppins"/>
              </a:rPr>
              <a:t> Stakeholders</a:t>
            </a:r>
            <a:endParaRPr sz="3600">
              <a:solidFill>
                <a:schemeClr val="lt1"/>
              </a:solidFill>
              <a:latin typeface="Poppins"/>
              <a:ea typeface="Poppins"/>
              <a:cs typeface="Poppins"/>
              <a:sym typeface="Poppins"/>
            </a:endParaRPr>
          </a:p>
        </p:txBody>
      </p:sp>
      <p:sp>
        <p:nvSpPr>
          <p:cNvPr id="79" name="Google Shape;79;p14"/>
          <p:cNvSpPr txBox="1"/>
          <p:nvPr/>
        </p:nvSpPr>
        <p:spPr>
          <a:xfrm>
            <a:off x="0" y="1135400"/>
            <a:ext cx="9144000" cy="400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Poppins"/>
                <a:ea typeface="Poppins"/>
                <a:cs typeface="Poppins"/>
                <a:sym typeface="Poppins"/>
              </a:rPr>
              <a:t>1. Kalvakuntla Taraka Rama Rao / KTR </a:t>
            </a:r>
            <a:endParaRPr b="1"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Minister for IT, Industries and Municipal Administration:</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b="1" lang="en" sz="1500">
                <a:latin typeface="Poppins"/>
                <a:ea typeface="Poppins"/>
                <a:cs typeface="Poppins"/>
                <a:sym typeface="Poppins"/>
              </a:rPr>
              <a:t>2. Jayesh Ranjan Secretary</a:t>
            </a:r>
            <a:endParaRPr b="1"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Information Technology (IT); Government of Telangana</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b="1" lang="en" sz="1500">
                <a:latin typeface="Poppins"/>
                <a:ea typeface="Poppins"/>
                <a:cs typeface="Poppins"/>
                <a:sym typeface="Poppins"/>
              </a:rPr>
              <a:t>3. Dileep Konatham </a:t>
            </a:r>
            <a:endParaRPr b="1"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Director at Government of Telangana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b="1" lang="en" sz="1500">
                <a:latin typeface="Poppins"/>
                <a:ea typeface="Poppins"/>
                <a:cs typeface="Poppins"/>
                <a:sym typeface="Poppins"/>
              </a:rPr>
              <a:t>4. Venu Panjarla </a:t>
            </a:r>
            <a:endParaRPr b="1"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Open Data Telangana</a:t>
            </a:r>
            <a:endParaRPr sz="1500">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60850" y="413350"/>
            <a:ext cx="86223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Poppins"/>
                <a:ea typeface="Poppins"/>
                <a:cs typeface="Poppins"/>
                <a:sym typeface="Poppins"/>
              </a:rPr>
              <a:t>TS-iPASS</a:t>
            </a:r>
            <a:endParaRPr>
              <a:solidFill>
                <a:schemeClr val="accent5"/>
              </a:solidFill>
              <a:latin typeface="Poppins"/>
              <a:ea typeface="Poppins"/>
              <a:cs typeface="Poppins"/>
              <a:sym typeface="Poppins"/>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a:solidFill>
                <a:schemeClr val="accent5"/>
              </a:solidFill>
            </a:endParaRPr>
          </a:p>
        </p:txBody>
      </p:sp>
      <p:sp>
        <p:nvSpPr>
          <p:cNvPr id="198" name="Google Shape;198;p32"/>
          <p:cNvSpPr txBox="1"/>
          <p:nvPr/>
        </p:nvSpPr>
        <p:spPr>
          <a:xfrm>
            <a:off x="260850" y="1444875"/>
            <a:ext cx="8622300" cy="3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600">
                <a:solidFill>
                  <a:schemeClr val="lt1"/>
                </a:solidFill>
                <a:latin typeface="Poppins"/>
                <a:ea typeface="Poppins"/>
                <a:cs typeface="Poppins"/>
                <a:sym typeface="Poppins"/>
              </a:rPr>
              <a:t>The TS-iPASS (Telangana State Industrial Project Approval and Self Certification System) is a robust and business-friendly online platform developed by the government of Telangana, India. It is designed to streamline and expedite </a:t>
            </a:r>
            <a:r>
              <a:rPr lang="en" sz="1600">
                <a:solidFill>
                  <a:schemeClr val="lt1"/>
                </a:solidFill>
                <a:latin typeface="Poppins"/>
                <a:ea typeface="Poppins"/>
                <a:cs typeface="Poppins"/>
                <a:sym typeface="Poppins"/>
              </a:rPr>
              <a:t>the process of obtaining approvals and clearances for setting up new industrial and business ventures within the state of Telangana.</a:t>
            </a:r>
            <a:br>
              <a:rPr lang="en" sz="1600">
                <a:solidFill>
                  <a:schemeClr val="lt1"/>
                </a:solidFill>
                <a:latin typeface="Poppins"/>
                <a:ea typeface="Poppins"/>
                <a:cs typeface="Poppins"/>
                <a:sym typeface="Poppins"/>
              </a:rPr>
            </a:br>
            <a:br>
              <a:rPr lang="en" sz="1600">
                <a:solidFill>
                  <a:schemeClr val="lt1"/>
                </a:solidFill>
                <a:latin typeface="Poppins"/>
                <a:ea typeface="Poppins"/>
                <a:cs typeface="Poppins"/>
                <a:sym typeface="Poppins"/>
              </a:rPr>
            </a:br>
            <a:r>
              <a:rPr lang="en" sz="1600">
                <a:solidFill>
                  <a:schemeClr val="lt1"/>
                </a:solidFill>
                <a:latin typeface="Poppins"/>
                <a:ea typeface="Poppins"/>
                <a:cs typeface="Poppins"/>
                <a:sym typeface="Poppins"/>
              </a:rPr>
              <a:t>TS- iPASS aims to create a conducive environment for investment and economic growth by reducing bureaucratic hurdles and promoting ease of doing business in the state.</a:t>
            </a:r>
            <a:endParaRPr sz="1600">
              <a:solidFill>
                <a:schemeClr val="lt1"/>
              </a:solidFill>
              <a:latin typeface="Poppins"/>
              <a:ea typeface="Poppins"/>
              <a:cs typeface="Poppins"/>
              <a:sym typeface="Poppins"/>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1554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8. List down the top 5 sectors that have witnessed the most significant investments in FY 2022. </a:t>
            </a:r>
            <a:endParaRPr b="0" sz="1400">
              <a:latin typeface="Poppins"/>
              <a:ea typeface="Poppins"/>
              <a:cs typeface="Poppins"/>
              <a:sym typeface="Poppins"/>
            </a:endParaRPr>
          </a:p>
        </p:txBody>
      </p:sp>
      <p:pic>
        <p:nvPicPr>
          <p:cNvPr id="204" name="Google Shape;204;p33"/>
          <p:cNvPicPr preferRelativeResize="0"/>
          <p:nvPr/>
        </p:nvPicPr>
        <p:blipFill>
          <a:blip r:embed="rId3">
            <a:alphaModFix/>
          </a:blip>
          <a:stretch>
            <a:fillRect/>
          </a:stretch>
        </p:blipFill>
        <p:spPr>
          <a:xfrm>
            <a:off x="311700" y="906550"/>
            <a:ext cx="6125150" cy="3785050"/>
          </a:xfrm>
          <a:prstGeom prst="rect">
            <a:avLst/>
          </a:prstGeom>
          <a:noFill/>
          <a:ln>
            <a:noFill/>
          </a:ln>
        </p:spPr>
      </p:pic>
      <p:sp>
        <p:nvSpPr>
          <p:cNvPr id="205" name="Google Shape;205;p33"/>
          <p:cNvSpPr txBox="1"/>
          <p:nvPr/>
        </p:nvSpPr>
        <p:spPr>
          <a:xfrm>
            <a:off x="7162500" y="1786825"/>
            <a:ext cx="1669800" cy="22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These sectors are pillars of economic development in the region, contributing to the job creation, industrial growth, technological advancement and growth of various districts in 2022.</a:t>
            </a:r>
            <a:endParaRPr sz="1200">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187475"/>
            <a:ext cx="85206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9. List down the top 3 districts that have attracted the most significant sector investments during FY 2019 to 2022? What factors could have led to the substantial investments in these particular districts? </a:t>
            </a:r>
            <a:endParaRPr b="0" sz="1400">
              <a:latin typeface="Poppins"/>
              <a:ea typeface="Poppins"/>
              <a:cs typeface="Poppins"/>
              <a:sym typeface="Poppins"/>
            </a:endParaRPr>
          </a:p>
        </p:txBody>
      </p:sp>
      <p:pic>
        <p:nvPicPr>
          <p:cNvPr id="211" name="Google Shape;211;p34"/>
          <p:cNvPicPr preferRelativeResize="0"/>
          <p:nvPr/>
        </p:nvPicPr>
        <p:blipFill>
          <a:blip r:embed="rId3">
            <a:alphaModFix/>
          </a:blip>
          <a:stretch>
            <a:fillRect/>
          </a:stretch>
        </p:blipFill>
        <p:spPr>
          <a:xfrm>
            <a:off x="250850" y="1170450"/>
            <a:ext cx="5396325" cy="3505200"/>
          </a:xfrm>
          <a:prstGeom prst="rect">
            <a:avLst/>
          </a:prstGeom>
          <a:noFill/>
          <a:ln>
            <a:noFill/>
          </a:ln>
        </p:spPr>
      </p:pic>
      <p:sp>
        <p:nvSpPr>
          <p:cNvPr id="212" name="Google Shape;212;p34"/>
          <p:cNvSpPr txBox="1"/>
          <p:nvPr/>
        </p:nvSpPr>
        <p:spPr>
          <a:xfrm>
            <a:off x="6255425" y="1317000"/>
            <a:ext cx="2646600" cy="3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Rangareddy</a:t>
            </a:r>
            <a:r>
              <a:rPr lang="en" sz="1200">
                <a:latin typeface="Poppins"/>
                <a:ea typeface="Poppins"/>
                <a:cs typeface="Poppins"/>
                <a:sym typeface="Poppins"/>
              </a:rPr>
              <a:t> is at the top with 42,706 CR </a:t>
            </a:r>
            <a:br>
              <a:rPr lang="en" sz="1200">
                <a:latin typeface="Poppins"/>
                <a:ea typeface="Poppins"/>
                <a:cs typeface="Poppins"/>
                <a:sym typeface="Poppins"/>
              </a:rPr>
            </a:br>
            <a:br>
              <a:rPr lang="en" sz="1200">
                <a:latin typeface="Poppins"/>
                <a:ea typeface="Poppins"/>
                <a:cs typeface="Poppins"/>
                <a:sym typeface="Poppins"/>
              </a:rPr>
            </a:br>
            <a:r>
              <a:rPr b="1" lang="en" sz="1200">
                <a:latin typeface="Poppins"/>
                <a:ea typeface="Poppins"/>
                <a:cs typeface="Poppins"/>
                <a:sym typeface="Poppins"/>
              </a:rPr>
              <a:t>Sangareddy</a:t>
            </a:r>
            <a:r>
              <a:rPr lang="en" sz="1200">
                <a:latin typeface="Poppins"/>
                <a:ea typeface="Poppins"/>
                <a:cs typeface="Poppins"/>
                <a:sym typeface="Poppins"/>
              </a:rPr>
              <a:t> has noteworthy investment with 12,366 CR</a:t>
            </a:r>
            <a:br>
              <a:rPr lang="en" sz="1200">
                <a:latin typeface="Poppins"/>
                <a:ea typeface="Poppins"/>
                <a:cs typeface="Poppins"/>
                <a:sym typeface="Poppins"/>
              </a:rPr>
            </a:br>
            <a:br>
              <a:rPr lang="en" sz="1200">
                <a:latin typeface="Poppins"/>
                <a:ea typeface="Poppins"/>
                <a:cs typeface="Poppins"/>
                <a:sym typeface="Poppins"/>
              </a:rPr>
            </a:br>
            <a:r>
              <a:rPr b="1" lang="en" sz="1200">
                <a:latin typeface="Poppins"/>
                <a:ea typeface="Poppins"/>
                <a:cs typeface="Poppins"/>
                <a:sym typeface="Poppins"/>
              </a:rPr>
              <a:t>Medchal_Malkajgiri</a:t>
            </a:r>
            <a:r>
              <a:rPr lang="en" sz="1200">
                <a:latin typeface="Poppins"/>
                <a:ea typeface="Poppins"/>
                <a:cs typeface="Poppins"/>
                <a:sym typeface="Poppins"/>
              </a:rPr>
              <a:t> with substantial </a:t>
            </a:r>
            <a:r>
              <a:rPr lang="en" sz="1200">
                <a:latin typeface="Poppins"/>
                <a:ea typeface="Poppins"/>
                <a:cs typeface="Poppins"/>
                <a:sym typeface="Poppins"/>
              </a:rPr>
              <a:t>investment</a:t>
            </a:r>
            <a:r>
              <a:rPr lang="en" sz="1200">
                <a:latin typeface="Poppins"/>
                <a:ea typeface="Poppins"/>
                <a:cs typeface="Poppins"/>
                <a:sym typeface="Poppins"/>
              </a:rPr>
              <a:t> of 10,394 CR.</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Rangareddy, Sangareddy, Medchal_Malkajgiri appear to be the key hubs for investment, potentially contributing significantly to the state’s economic growth and development .</a:t>
            </a:r>
            <a:br>
              <a:rPr lang="en">
                <a:latin typeface="Poppins"/>
                <a:ea typeface="Poppins"/>
                <a:cs typeface="Poppins"/>
                <a:sym typeface="Poppins"/>
              </a:rPr>
            </a:br>
            <a:endParaRPr>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554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10. Is there any relationship between district investments, vehicles sales and stamps revenue within the same district between FY 2021 and 2022?</a:t>
            </a:r>
            <a:endParaRPr b="0" sz="1400">
              <a:latin typeface="Poppins"/>
              <a:ea typeface="Poppins"/>
              <a:cs typeface="Poppins"/>
              <a:sym typeface="Poppins"/>
            </a:endParaRPr>
          </a:p>
        </p:txBody>
      </p:sp>
      <p:pic>
        <p:nvPicPr>
          <p:cNvPr id="218" name="Google Shape;218;p35"/>
          <p:cNvPicPr preferRelativeResize="0"/>
          <p:nvPr/>
        </p:nvPicPr>
        <p:blipFill>
          <a:blip r:embed="rId3">
            <a:alphaModFix/>
          </a:blip>
          <a:stretch>
            <a:fillRect/>
          </a:stretch>
        </p:blipFill>
        <p:spPr>
          <a:xfrm>
            <a:off x="311700" y="1604925"/>
            <a:ext cx="6435675" cy="2554725"/>
          </a:xfrm>
          <a:prstGeom prst="rect">
            <a:avLst/>
          </a:prstGeom>
          <a:noFill/>
          <a:ln>
            <a:noFill/>
          </a:ln>
        </p:spPr>
      </p:pic>
      <p:sp>
        <p:nvSpPr>
          <p:cNvPr id="219" name="Google Shape;219;p35"/>
          <p:cNvSpPr txBox="1"/>
          <p:nvPr/>
        </p:nvSpPr>
        <p:spPr>
          <a:xfrm>
            <a:off x="1794901" y="975650"/>
            <a:ext cx="42894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Relationship</a:t>
            </a:r>
            <a:r>
              <a:rPr b="1" lang="en" sz="1000">
                <a:solidFill>
                  <a:schemeClr val="dk1"/>
                </a:solidFill>
              </a:rPr>
              <a:t> between Stamp Revenue and Vehicle sales fuel type</a:t>
            </a:r>
            <a:endParaRPr b="1" sz="1000">
              <a:solidFill>
                <a:schemeClr val="dk1"/>
              </a:solidFill>
            </a:endParaRPr>
          </a:p>
        </p:txBody>
      </p:sp>
      <p:sp>
        <p:nvSpPr>
          <p:cNvPr id="220" name="Google Shape;220;p35"/>
          <p:cNvSpPr txBox="1"/>
          <p:nvPr/>
        </p:nvSpPr>
        <p:spPr>
          <a:xfrm>
            <a:off x="6917050" y="1519575"/>
            <a:ext cx="2038200" cy="29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A linear relationship is observed between stamp revenue and vehicle sales.</a:t>
            </a:r>
            <a:br>
              <a:rPr lang="en" sz="1200">
                <a:latin typeface="Poppins"/>
                <a:ea typeface="Poppins"/>
                <a:cs typeface="Poppins"/>
                <a:sym typeface="Poppins"/>
              </a:rPr>
            </a:b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As stamp revenue increases, vehicle sales also tends to increase in the district.</a:t>
            </a:r>
            <a:br>
              <a:rPr lang="en" sz="1200">
                <a:latin typeface="Poppins"/>
                <a:ea typeface="Poppins"/>
                <a:cs typeface="Poppins"/>
                <a:sym typeface="Poppins"/>
              </a:rPr>
            </a:b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Higher vehicle sales and revenue suggest greater economic </a:t>
            </a:r>
            <a:r>
              <a:rPr lang="en" sz="1200">
                <a:latin typeface="Poppins"/>
                <a:ea typeface="Poppins"/>
                <a:cs typeface="Poppins"/>
                <a:sym typeface="Poppins"/>
              </a:rPr>
              <a:t>activity</a:t>
            </a:r>
            <a:r>
              <a:rPr lang="en" sz="1200">
                <a:latin typeface="Poppins"/>
                <a:ea typeface="Poppins"/>
                <a:cs typeface="Poppins"/>
                <a:sym typeface="Poppins"/>
              </a:rPr>
              <a:t> and potentially increased property </a:t>
            </a:r>
            <a:r>
              <a:rPr lang="en" sz="1200">
                <a:latin typeface="Poppins"/>
                <a:ea typeface="Poppins"/>
                <a:cs typeface="Poppins"/>
                <a:sym typeface="Poppins"/>
              </a:rPr>
              <a:t>transactions</a:t>
            </a:r>
            <a:r>
              <a:rPr lang="en" sz="1200">
                <a:latin typeface="Poppins"/>
                <a:ea typeface="Poppins"/>
                <a:cs typeface="Poppins"/>
                <a:sym typeface="Poppins"/>
              </a:rPr>
              <a:t>.</a:t>
            </a:r>
            <a:endParaRPr sz="1200">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6"/>
          <p:cNvPicPr preferRelativeResize="0"/>
          <p:nvPr/>
        </p:nvPicPr>
        <p:blipFill>
          <a:blip r:embed="rId3">
            <a:alphaModFix/>
          </a:blip>
          <a:stretch>
            <a:fillRect/>
          </a:stretch>
        </p:blipFill>
        <p:spPr>
          <a:xfrm>
            <a:off x="493875" y="1263475"/>
            <a:ext cx="6241751" cy="2550399"/>
          </a:xfrm>
          <a:prstGeom prst="rect">
            <a:avLst/>
          </a:prstGeom>
          <a:noFill/>
          <a:ln>
            <a:noFill/>
          </a:ln>
        </p:spPr>
      </p:pic>
      <p:sp>
        <p:nvSpPr>
          <p:cNvPr id="226" name="Google Shape;226;p36"/>
          <p:cNvSpPr txBox="1"/>
          <p:nvPr/>
        </p:nvSpPr>
        <p:spPr>
          <a:xfrm>
            <a:off x="781125" y="388425"/>
            <a:ext cx="5826600" cy="4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Relationship between Stamp revenue and District Investment </a:t>
            </a:r>
            <a:endParaRPr b="1" sz="1000">
              <a:solidFill>
                <a:schemeClr val="dk1"/>
              </a:solidFill>
            </a:endParaRPr>
          </a:p>
        </p:txBody>
      </p:sp>
      <p:sp>
        <p:nvSpPr>
          <p:cNvPr id="227" name="Google Shape;227;p36"/>
          <p:cNvSpPr txBox="1"/>
          <p:nvPr/>
        </p:nvSpPr>
        <p:spPr>
          <a:xfrm>
            <a:off x="6885025" y="1156750"/>
            <a:ext cx="2145000" cy="37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There appears to be a positive relationship between stamp revenue and district investment.As investment increased, stamp revenue also showed an upward trend.</a:t>
            </a:r>
            <a:br>
              <a:rPr lang="en" sz="1200">
                <a:latin typeface="Poppins"/>
                <a:ea typeface="Poppins"/>
                <a:cs typeface="Poppins"/>
                <a:sym typeface="Poppins"/>
              </a:rPr>
            </a:br>
            <a:br>
              <a:rPr lang="en" sz="1200">
                <a:latin typeface="Poppins"/>
                <a:ea typeface="Poppins"/>
                <a:cs typeface="Poppins"/>
                <a:sym typeface="Poppins"/>
              </a:rPr>
            </a:br>
            <a:r>
              <a:rPr lang="en" sz="1200">
                <a:latin typeface="Poppins"/>
                <a:ea typeface="Poppins"/>
                <a:cs typeface="Poppins"/>
                <a:sym typeface="Poppins"/>
              </a:rPr>
              <a:t>Higher district investments may result in infrastructure development, industrial projects, urbanization, which can stimulate the real estate sector and property transactions, subsequently boosting stamp revenue.</a:t>
            </a:r>
            <a:endParaRPr sz="1200">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600" y="9142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Can we identify any seasonal patterns or cyclicality in the investment trends for specific sectors? Do certain sectors experience higher investments during particular months?</a:t>
            </a:r>
            <a:endParaRPr b="0" sz="1400">
              <a:latin typeface="Poppins"/>
              <a:ea typeface="Poppins"/>
              <a:cs typeface="Poppins"/>
              <a:sym typeface="Poppins"/>
            </a:endParaRPr>
          </a:p>
        </p:txBody>
      </p:sp>
      <p:pic>
        <p:nvPicPr>
          <p:cNvPr id="233" name="Google Shape;233;p37"/>
          <p:cNvPicPr preferRelativeResize="0"/>
          <p:nvPr/>
        </p:nvPicPr>
        <p:blipFill>
          <a:blip r:embed="rId3">
            <a:alphaModFix/>
          </a:blip>
          <a:stretch>
            <a:fillRect/>
          </a:stretch>
        </p:blipFill>
        <p:spPr>
          <a:xfrm>
            <a:off x="247550" y="834425"/>
            <a:ext cx="1504625" cy="1271275"/>
          </a:xfrm>
          <a:prstGeom prst="rect">
            <a:avLst/>
          </a:prstGeom>
          <a:noFill/>
          <a:ln>
            <a:noFill/>
          </a:ln>
        </p:spPr>
      </p:pic>
      <p:sp>
        <p:nvSpPr>
          <p:cNvPr id="234" name="Google Shape;234;p37"/>
          <p:cNvSpPr txBox="1"/>
          <p:nvPr/>
        </p:nvSpPr>
        <p:spPr>
          <a:xfrm>
            <a:off x="119526" y="2315625"/>
            <a:ext cx="1920900" cy="26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Food Processing </a:t>
            </a:r>
            <a:r>
              <a:rPr lang="en" sz="1100">
                <a:latin typeface="Poppins"/>
                <a:ea typeface="Poppins"/>
                <a:cs typeface="Poppins"/>
                <a:sym typeface="Poppins"/>
              </a:rPr>
              <a:t>industries has significant investments in Rangareddy, Sangareddy, Nalgonda. Investments in food processing may increase during </a:t>
            </a:r>
            <a:r>
              <a:rPr lang="en" sz="1100">
                <a:latin typeface="Poppins"/>
                <a:ea typeface="Poppins"/>
                <a:cs typeface="Poppins"/>
                <a:sym typeface="Poppins"/>
              </a:rPr>
              <a:t>harvest</a:t>
            </a:r>
            <a:r>
              <a:rPr lang="en" sz="1100">
                <a:latin typeface="Poppins"/>
                <a:ea typeface="Poppins"/>
                <a:cs typeface="Poppins"/>
                <a:sym typeface="Poppins"/>
              </a:rPr>
              <a:t> season. Interestingly, the data shows that investments in this sector </a:t>
            </a:r>
            <a:r>
              <a:rPr lang="en" sz="1100">
                <a:latin typeface="Poppins"/>
                <a:ea typeface="Poppins"/>
                <a:cs typeface="Poppins"/>
                <a:sym typeface="Poppins"/>
              </a:rPr>
              <a:t>peak</a:t>
            </a:r>
            <a:r>
              <a:rPr lang="en" sz="1100">
                <a:latin typeface="Poppins"/>
                <a:ea typeface="Poppins"/>
                <a:cs typeface="Poppins"/>
                <a:sym typeface="Poppins"/>
              </a:rPr>
              <a:t> in March with the highest 549 cr, followed by November &amp; December.</a:t>
            </a:r>
            <a:endParaRPr sz="1100">
              <a:latin typeface="Poppins"/>
              <a:ea typeface="Poppins"/>
              <a:cs typeface="Poppins"/>
              <a:sym typeface="Poppins"/>
            </a:endParaRPr>
          </a:p>
        </p:txBody>
      </p:sp>
      <p:pic>
        <p:nvPicPr>
          <p:cNvPr id="235" name="Google Shape;235;p37"/>
          <p:cNvPicPr preferRelativeResize="0"/>
          <p:nvPr/>
        </p:nvPicPr>
        <p:blipFill>
          <a:blip r:embed="rId4">
            <a:alphaModFix/>
          </a:blip>
          <a:stretch>
            <a:fillRect/>
          </a:stretch>
        </p:blipFill>
        <p:spPr>
          <a:xfrm>
            <a:off x="2512950" y="862075"/>
            <a:ext cx="1504624" cy="1271275"/>
          </a:xfrm>
          <a:prstGeom prst="rect">
            <a:avLst/>
          </a:prstGeom>
          <a:noFill/>
          <a:ln>
            <a:noFill/>
          </a:ln>
        </p:spPr>
      </p:pic>
      <p:sp>
        <p:nvSpPr>
          <p:cNvPr id="236" name="Google Shape;236;p37"/>
          <p:cNvSpPr txBox="1"/>
          <p:nvPr/>
        </p:nvSpPr>
        <p:spPr>
          <a:xfrm>
            <a:off x="2317775" y="2264400"/>
            <a:ext cx="2254200" cy="28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Pharmaceuticals &amp; Chemical </a:t>
            </a:r>
            <a:r>
              <a:rPr lang="en" sz="1100">
                <a:latin typeface="Poppins"/>
                <a:ea typeface="Poppins"/>
                <a:cs typeface="Poppins"/>
                <a:sym typeface="Poppins"/>
              </a:rPr>
              <a:t>,This sector has shown significant investment in Rangareddy, Sangareddy, Medchal Malkajgiri </a:t>
            </a:r>
            <a:r>
              <a:rPr lang="en" sz="1100">
                <a:latin typeface="Poppins"/>
                <a:ea typeface="Poppins"/>
                <a:cs typeface="Poppins"/>
                <a:sym typeface="Poppins"/>
              </a:rPr>
              <a:t>reflecting</a:t>
            </a:r>
            <a:r>
              <a:rPr lang="en" sz="1100">
                <a:latin typeface="Poppins"/>
                <a:ea typeface="Poppins"/>
                <a:cs typeface="Poppins"/>
                <a:sym typeface="Poppins"/>
              </a:rPr>
              <a:t> its promising growth.The highest investment was recorded in July, reaching 2807 cr, followed by September with 2139 and then December, February. This seasonal trend may reflect </a:t>
            </a:r>
            <a:r>
              <a:rPr lang="en" sz="1100">
                <a:latin typeface="Poppins"/>
                <a:ea typeface="Poppins"/>
                <a:cs typeface="Poppins"/>
                <a:sym typeface="Poppins"/>
              </a:rPr>
              <a:t>industry</a:t>
            </a:r>
            <a:r>
              <a:rPr lang="en" sz="1100">
                <a:latin typeface="Poppins"/>
                <a:ea typeface="Poppins"/>
                <a:cs typeface="Poppins"/>
                <a:sym typeface="Poppins"/>
              </a:rPr>
              <a:t>-specific factors &amp; investment strategies influenced by market dynamics.</a:t>
            </a:r>
            <a:endParaRPr sz="1100">
              <a:latin typeface="Poppins"/>
              <a:ea typeface="Poppins"/>
              <a:cs typeface="Poppins"/>
              <a:sym typeface="Poppins"/>
            </a:endParaRPr>
          </a:p>
        </p:txBody>
      </p:sp>
      <p:pic>
        <p:nvPicPr>
          <p:cNvPr id="237" name="Google Shape;237;p37"/>
          <p:cNvPicPr preferRelativeResize="0"/>
          <p:nvPr/>
        </p:nvPicPr>
        <p:blipFill>
          <a:blip r:embed="rId5">
            <a:alphaModFix/>
          </a:blip>
          <a:stretch>
            <a:fillRect/>
          </a:stretch>
        </p:blipFill>
        <p:spPr>
          <a:xfrm>
            <a:off x="4778350" y="834425"/>
            <a:ext cx="1634106" cy="1271275"/>
          </a:xfrm>
          <a:prstGeom prst="rect">
            <a:avLst/>
          </a:prstGeom>
          <a:noFill/>
          <a:ln>
            <a:noFill/>
          </a:ln>
        </p:spPr>
      </p:pic>
      <p:sp>
        <p:nvSpPr>
          <p:cNvPr id="238" name="Google Shape;238;p37"/>
          <p:cNvSpPr txBox="1"/>
          <p:nvPr/>
        </p:nvSpPr>
        <p:spPr>
          <a:xfrm>
            <a:off x="4707300" y="2315625"/>
            <a:ext cx="1920900" cy="28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Real Estate, Industrial Park, IT Buildings</a:t>
            </a:r>
            <a:endParaRPr b="1" sz="1100">
              <a:latin typeface="Poppins"/>
              <a:ea typeface="Poppins"/>
              <a:cs typeface="Poppins"/>
              <a:sym typeface="Poppins"/>
            </a:endParaRPr>
          </a:p>
          <a:p>
            <a:pPr indent="0" lvl="0" marL="0" rtl="0" algn="l">
              <a:spcBef>
                <a:spcPts val="0"/>
              </a:spcBef>
              <a:spcAft>
                <a:spcPts val="0"/>
              </a:spcAft>
              <a:buNone/>
            </a:pPr>
            <a:r>
              <a:rPr lang="en" sz="1100">
                <a:latin typeface="Poppins"/>
                <a:ea typeface="Poppins"/>
                <a:cs typeface="Poppins"/>
                <a:sym typeface="Poppins"/>
              </a:rPr>
              <a:t>Has highest investments in Rangareddy, Medchal Malkajgiri.  Investments in this sector show a peak in February totaling 17843 cr, followed by  March. This suggest that investors may </a:t>
            </a:r>
            <a:r>
              <a:rPr lang="en" sz="1100">
                <a:latin typeface="Poppins"/>
                <a:ea typeface="Poppins"/>
                <a:cs typeface="Poppins"/>
                <a:sym typeface="Poppins"/>
              </a:rPr>
              <a:t>strategically</a:t>
            </a:r>
            <a:r>
              <a:rPr lang="en" sz="1100">
                <a:latin typeface="Poppins"/>
                <a:ea typeface="Poppins"/>
                <a:cs typeface="Poppins"/>
                <a:sym typeface="Poppins"/>
              </a:rPr>
              <a:t> allocate funds during specific </a:t>
            </a:r>
            <a:r>
              <a:rPr lang="en" sz="1100">
                <a:latin typeface="Poppins"/>
                <a:ea typeface="Poppins"/>
                <a:cs typeface="Poppins"/>
                <a:sym typeface="Poppins"/>
              </a:rPr>
              <a:t>months, likely influenced by dynamics &amp; project timelines</a:t>
            </a:r>
            <a:r>
              <a:rPr lang="en" sz="1100">
                <a:latin typeface="Poppins"/>
                <a:ea typeface="Poppins"/>
                <a:cs typeface="Poppins"/>
                <a:sym typeface="Poppins"/>
              </a:rPr>
              <a:t>.</a:t>
            </a:r>
            <a:endParaRPr sz="1100">
              <a:latin typeface="Poppins"/>
              <a:ea typeface="Poppins"/>
              <a:cs typeface="Poppins"/>
              <a:sym typeface="Poppins"/>
            </a:endParaRPr>
          </a:p>
        </p:txBody>
      </p:sp>
      <p:pic>
        <p:nvPicPr>
          <p:cNvPr id="239" name="Google Shape;239;p37"/>
          <p:cNvPicPr preferRelativeResize="0"/>
          <p:nvPr/>
        </p:nvPicPr>
        <p:blipFill>
          <a:blip r:embed="rId6">
            <a:alphaModFix/>
          </a:blip>
          <a:stretch>
            <a:fillRect/>
          </a:stretch>
        </p:blipFill>
        <p:spPr>
          <a:xfrm>
            <a:off x="7123600" y="862075"/>
            <a:ext cx="1504625" cy="1271275"/>
          </a:xfrm>
          <a:prstGeom prst="rect">
            <a:avLst/>
          </a:prstGeom>
          <a:noFill/>
          <a:ln>
            <a:noFill/>
          </a:ln>
        </p:spPr>
      </p:pic>
      <p:sp>
        <p:nvSpPr>
          <p:cNvPr id="240" name="Google Shape;240;p37"/>
          <p:cNvSpPr txBox="1"/>
          <p:nvPr/>
        </p:nvSpPr>
        <p:spPr>
          <a:xfrm>
            <a:off x="6842713" y="2315625"/>
            <a:ext cx="2066400" cy="28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Engineering</a:t>
            </a:r>
            <a:r>
              <a:rPr lang="en" sz="1100">
                <a:latin typeface="Poppins"/>
                <a:ea typeface="Poppins"/>
                <a:cs typeface="Poppins"/>
                <a:sym typeface="Poppins"/>
              </a:rPr>
              <a:t> sector has significant investments in Rangareddy, Sangareddy, Medchal Malkajgiri and Medak.</a:t>
            </a:r>
            <a:br>
              <a:rPr lang="en" sz="1100">
                <a:latin typeface="Poppins"/>
                <a:ea typeface="Poppins"/>
                <a:cs typeface="Poppins"/>
                <a:sym typeface="Poppins"/>
              </a:rPr>
            </a:br>
            <a:r>
              <a:rPr lang="en" sz="1100">
                <a:latin typeface="Poppins"/>
                <a:ea typeface="Poppins"/>
                <a:cs typeface="Poppins"/>
                <a:sym typeface="Poppins"/>
              </a:rPr>
              <a:t>It may see fluctuations investment activities based on product release.Data reveals Investments in this sector are higher in February reaching 1332 cr &amp; October totaling 688 cr. </a:t>
            </a:r>
            <a:endParaRPr sz="1100">
              <a:latin typeface="Poppins"/>
              <a:ea typeface="Poppins"/>
              <a:cs typeface="Poppins"/>
              <a:sym typeface="Poppins"/>
            </a:endParaRPr>
          </a:p>
        </p:txBody>
      </p:sp>
      <p:sp>
        <p:nvSpPr>
          <p:cNvPr id="241" name="Google Shape;241;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8"/>
          <p:cNvPicPr preferRelativeResize="0"/>
          <p:nvPr/>
        </p:nvPicPr>
        <p:blipFill>
          <a:blip r:embed="rId3">
            <a:alphaModFix/>
          </a:blip>
          <a:stretch>
            <a:fillRect/>
          </a:stretch>
        </p:blipFill>
        <p:spPr>
          <a:xfrm>
            <a:off x="525525" y="291125"/>
            <a:ext cx="1845251" cy="1356500"/>
          </a:xfrm>
          <a:prstGeom prst="rect">
            <a:avLst/>
          </a:prstGeom>
          <a:noFill/>
          <a:ln>
            <a:noFill/>
          </a:ln>
        </p:spPr>
      </p:pic>
      <p:pic>
        <p:nvPicPr>
          <p:cNvPr id="247" name="Google Shape;247;p38"/>
          <p:cNvPicPr preferRelativeResize="0"/>
          <p:nvPr/>
        </p:nvPicPr>
        <p:blipFill>
          <a:blip r:embed="rId4">
            <a:alphaModFix/>
          </a:blip>
          <a:stretch>
            <a:fillRect/>
          </a:stretch>
        </p:blipFill>
        <p:spPr>
          <a:xfrm>
            <a:off x="3622675" y="291125"/>
            <a:ext cx="1683025" cy="1356500"/>
          </a:xfrm>
          <a:prstGeom prst="rect">
            <a:avLst/>
          </a:prstGeom>
          <a:noFill/>
          <a:ln>
            <a:noFill/>
          </a:ln>
        </p:spPr>
      </p:pic>
      <p:pic>
        <p:nvPicPr>
          <p:cNvPr id="248" name="Google Shape;248;p38"/>
          <p:cNvPicPr preferRelativeResize="0"/>
          <p:nvPr/>
        </p:nvPicPr>
        <p:blipFill>
          <a:blip r:embed="rId5">
            <a:alphaModFix/>
          </a:blip>
          <a:stretch>
            <a:fillRect/>
          </a:stretch>
        </p:blipFill>
        <p:spPr>
          <a:xfrm>
            <a:off x="6436850" y="291125"/>
            <a:ext cx="1845250" cy="1356500"/>
          </a:xfrm>
          <a:prstGeom prst="rect">
            <a:avLst/>
          </a:prstGeom>
          <a:noFill/>
          <a:ln>
            <a:noFill/>
          </a:ln>
        </p:spPr>
      </p:pic>
      <p:sp>
        <p:nvSpPr>
          <p:cNvPr id="249" name="Google Shape;249;p38"/>
          <p:cNvSpPr txBox="1"/>
          <p:nvPr/>
        </p:nvSpPr>
        <p:spPr>
          <a:xfrm>
            <a:off x="386300" y="1878150"/>
            <a:ext cx="2123700" cy="30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Solar &amp; other Renewable Energy </a:t>
            </a:r>
            <a:r>
              <a:rPr lang="en" sz="1100">
                <a:latin typeface="Poppins"/>
                <a:ea typeface="Poppins"/>
                <a:cs typeface="Poppins"/>
                <a:sym typeface="Poppins"/>
              </a:rPr>
              <a:t>sector has significant investments in Mahabubnagar, Medak, Kamareddy, Mancherial. </a:t>
            </a:r>
            <a:br>
              <a:rPr lang="en" sz="1100">
                <a:latin typeface="Poppins"/>
                <a:ea typeface="Poppins"/>
                <a:cs typeface="Poppins"/>
                <a:sym typeface="Poppins"/>
              </a:rPr>
            </a:br>
            <a:r>
              <a:rPr lang="en" sz="1100">
                <a:latin typeface="Poppins"/>
                <a:ea typeface="Poppins"/>
                <a:cs typeface="Poppins"/>
                <a:sym typeface="Poppins"/>
              </a:rPr>
              <a:t>Investments in this sector vary significantly. The highest recorded investments in this sector were in November, totaling 2008 cr, followed by April with 1202 cr. This pattern suggests that investors closely align their funding with project </a:t>
            </a:r>
            <a:r>
              <a:rPr lang="en" sz="1100">
                <a:latin typeface="Poppins"/>
                <a:ea typeface="Poppins"/>
                <a:cs typeface="Poppins"/>
                <a:sym typeface="Poppins"/>
              </a:rPr>
              <a:t>launch</a:t>
            </a:r>
            <a:r>
              <a:rPr lang="en" sz="1100">
                <a:latin typeface="Poppins"/>
                <a:ea typeface="Poppins"/>
                <a:cs typeface="Poppins"/>
                <a:sym typeface="Poppins"/>
              </a:rPr>
              <a:t> and market conditions in the renewable energy sector.</a:t>
            </a:r>
            <a:endParaRPr sz="1100">
              <a:latin typeface="Poppins"/>
              <a:ea typeface="Poppins"/>
              <a:cs typeface="Poppins"/>
              <a:sym typeface="Poppins"/>
            </a:endParaRPr>
          </a:p>
        </p:txBody>
      </p:sp>
      <p:sp>
        <p:nvSpPr>
          <p:cNvPr id="250" name="Google Shape;250;p38"/>
          <p:cNvSpPr txBox="1"/>
          <p:nvPr/>
        </p:nvSpPr>
        <p:spPr>
          <a:xfrm>
            <a:off x="3477775" y="1927325"/>
            <a:ext cx="2027100" cy="29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Plastic &amp; Rubber  </a:t>
            </a:r>
            <a:r>
              <a:rPr lang="en" sz="1100">
                <a:latin typeface="Poppins"/>
                <a:ea typeface="Poppins"/>
                <a:cs typeface="Poppins"/>
                <a:sym typeface="Poppins"/>
              </a:rPr>
              <a:t>sector has attracted significant investments in Rangareddy, Sangareddy with 4993 &amp; 3434 crore respectively.Interestingly, Investments in this sector follow a distinct pattern, reaching a peak in December with 1958 cr, followed by Jan with 1803 &amp; Aug. This pattern may be </a:t>
            </a:r>
            <a:r>
              <a:rPr lang="en" sz="1100">
                <a:latin typeface="Poppins"/>
                <a:ea typeface="Poppins"/>
                <a:cs typeface="Poppins"/>
                <a:sym typeface="Poppins"/>
              </a:rPr>
              <a:t>influenced</a:t>
            </a:r>
            <a:r>
              <a:rPr lang="en" sz="1100">
                <a:latin typeface="Poppins"/>
                <a:ea typeface="Poppins"/>
                <a:cs typeface="Poppins"/>
                <a:sym typeface="Poppins"/>
              </a:rPr>
              <a:t> by various factors, including industry trends, seasonal demands &amp; investor </a:t>
            </a:r>
            <a:r>
              <a:rPr lang="en" sz="1100">
                <a:latin typeface="Poppins"/>
                <a:ea typeface="Poppins"/>
                <a:cs typeface="Poppins"/>
                <a:sym typeface="Poppins"/>
              </a:rPr>
              <a:t>strategies</a:t>
            </a:r>
            <a:r>
              <a:rPr lang="en" sz="1100">
                <a:latin typeface="Poppins"/>
                <a:ea typeface="Poppins"/>
                <a:cs typeface="Poppins"/>
                <a:sym typeface="Poppins"/>
              </a:rPr>
              <a:t>.</a:t>
            </a:r>
            <a:endParaRPr sz="1100">
              <a:latin typeface="Poppins"/>
              <a:ea typeface="Poppins"/>
              <a:cs typeface="Poppins"/>
              <a:sym typeface="Poppins"/>
            </a:endParaRPr>
          </a:p>
        </p:txBody>
      </p:sp>
      <p:sp>
        <p:nvSpPr>
          <p:cNvPr id="251" name="Google Shape;251;p38"/>
          <p:cNvSpPr txBox="1"/>
          <p:nvPr/>
        </p:nvSpPr>
        <p:spPr>
          <a:xfrm>
            <a:off x="6399025" y="1878150"/>
            <a:ext cx="1920900" cy="31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100">
                <a:solidFill>
                  <a:schemeClr val="dk2"/>
                </a:solidFill>
                <a:latin typeface="Poppins"/>
                <a:ea typeface="Poppins"/>
                <a:cs typeface="Poppins"/>
                <a:sym typeface="Poppins"/>
              </a:rPr>
              <a:t>Cement, Concrete Products &amp; Fly Ash Bricks </a:t>
            </a:r>
            <a:r>
              <a:rPr lang="en" sz="1100">
                <a:solidFill>
                  <a:schemeClr val="dk2"/>
                </a:solidFill>
                <a:latin typeface="Poppins"/>
                <a:ea typeface="Poppins"/>
                <a:cs typeface="Poppins"/>
                <a:sym typeface="Poppins"/>
              </a:rPr>
              <a:t>sector boasts the highest investments in Suryapet, followed by Rangareddy. Interestingly, the sector experiences its highest investment peak in August, reaching 977 cr. It exhibit a relatively stable trend but tend to have highest values in Feb &amp; Aug. It suggest a well-established and steady pattern in the sector’s financial activities.</a:t>
            </a:r>
            <a:endParaRPr>
              <a:latin typeface="Poppins"/>
              <a:ea typeface="Poppins"/>
              <a:cs typeface="Poppins"/>
              <a:sym typeface="Poppins"/>
            </a:endParaRPr>
          </a:p>
        </p:txBody>
      </p:sp>
      <p:sp>
        <p:nvSpPr>
          <p:cNvPr id="252" name="Google Shape;252;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3" name="Google Shape;253;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4" name="Google Shape;254;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283100" y="1466224"/>
            <a:ext cx="6244200" cy="20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Poppins"/>
                <a:ea typeface="Poppins"/>
                <a:cs typeface="Poppins"/>
                <a:sym typeface="Poppins"/>
              </a:rPr>
              <a:t>Secondary Research</a:t>
            </a:r>
            <a:endParaRPr sz="3600">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258350" y="15432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Arial"/>
                <a:ea typeface="Arial"/>
                <a:cs typeface="Arial"/>
                <a:sym typeface="Arial"/>
              </a:rPr>
              <a:t>1. What are the top  districts to buy commercial properties in Telangana? Justify your answer. </a:t>
            </a:r>
            <a:endParaRPr b="0" sz="1400">
              <a:latin typeface="Arial"/>
              <a:ea typeface="Arial"/>
              <a:cs typeface="Arial"/>
              <a:sym typeface="Arial"/>
            </a:endParaRPr>
          </a:p>
        </p:txBody>
      </p:sp>
      <p:sp>
        <p:nvSpPr>
          <p:cNvPr id="265" name="Google Shape;265;p40"/>
          <p:cNvSpPr txBox="1"/>
          <p:nvPr/>
        </p:nvSpPr>
        <p:spPr>
          <a:xfrm>
            <a:off x="332950" y="943350"/>
            <a:ext cx="8622300" cy="7998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Hyderabad</a:t>
            </a:r>
            <a:r>
              <a:rPr lang="en" sz="1200">
                <a:latin typeface="Poppins"/>
                <a:ea typeface="Poppins"/>
                <a:cs typeface="Poppins"/>
                <a:sym typeface="Poppins"/>
              </a:rPr>
              <a:t>, the state’s capital, is a major economic and business hub in Telangana.The presence of a large population, numerous businesses, IT companies, and commercial centers makes it the top choice for commercial property investment.</a:t>
            </a:r>
            <a:br>
              <a:rPr lang="en" sz="1200"/>
            </a:br>
            <a:br>
              <a:rPr lang="en" sz="1200"/>
            </a:br>
            <a:endParaRPr sz="1200"/>
          </a:p>
        </p:txBody>
      </p:sp>
      <p:sp>
        <p:nvSpPr>
          <p:cNvPr id="266" name="Google Shape;266;p40"/>
          <p:cNvSpPr txBox="1"/>
          <p:nvPr/>
        </p:nvSpPr>
        <p:spPr>
          <a:xfrm>
            <a:off x="332950" y="1993075"/>
            <a:ext cx="8622300" cy="6396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Rangareddy</a:t>
            </a:r>
            <a:r>
              <a:rPr lang="en" sz="1200">
                <a:latin typeface="Poppins"/>
                <a:ea typeface="Poppins"/>
                <a:cs typeface="Poppins"/>
                <a:sym typeface="Poppins"/>
              </a:rPr>
              <a:t> district benefits from its </a:t>
            </a:r>
            <a:r>
              <a:rPr lang="en" sz="1200">
                <a:latin typeface="Poppins"/>
                <a:ea typeface="Poppins"/>
                <a:cs typeface="Poppins"/>
                <a:sym typeface="Poppins"/>
              </a:rPr>
              <a:t>proximity</a:t>
            </a:r>
            <a:r>
              <a:rPr lang="en" sz="1200">
                <a:latin typeface="Poppins"/>
                <a:ea typeface="Poppins"/>
                <a:cs typeface="Poppins"/>
                <a:sym typeface="Poppins"/>
              </a:rPr>
              <a:t> to Hyderabad. It has witnessed urban expansion and infrastructure development, making it an attractive location for commercial investments.</a:t>
            </a:r>
            <a:endParaRPr sz="1200">
              <a:latin typeface="Poppins"/>
              <a:ea typeface="Poppins"/>
              <a:cs typeface="Poppins"/>
              <a:sym typeface="Poppins"/>
            </a:endParaRPr>
          </a:p>
        </p:txBody>
      </p:sp>
      <p:sp>
        <p:nvSpPr>
          <p:cNvPr id="267" name="Google Shape;267;p40"/>
          <p:cNvSpPr txBox="1"/>
          <p:nvPr/>
        </p:nvSpPr>
        <p:spPr>
          <a:xfrm>
            <a:off x="332950" y="2945250"/>
            <a:ext cx="8622300" cy="7362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Medchal_Malkajgiri, </a:t>
            </a:r>
            <a:r>
              <a:rPr lang="en" sz="1200">
                <a:latin typeface="Poppins"/>
                <a:ea typeface="Poppins"/>
                <a:cs typeface="Poppins"/>
                <a:sym typeface="Poppins"/>
              </a:rPr>
              <a:t>being part of </a:t>
            </a:r>
            <a:r>
              <a:rPr lang="en" sz="1200">
                <a:latin typeface="Poppins"/>
                <a:ea typeface="Poppins"/>
                <a:cs typeface="Poppins"/>
                <a:sym typeface="Poppins"/>
              </a:rPr>
              <a:t>the Greater Hyderabad area, is a thriving district with substantial investment. It hosts a substantial number of businesses, including IT and industrial sectors, making it an attractive location for commercial properties.</a:t>
            </a:r>
            <a:endParaRPr sz="1200">
              <a:latin typeface="Poppins"/>
              <a:ea typeface="Poppins"/>
              <a:cs typeface="Poppins"/>
              <a:sym typeface="Poppins"/>
            </a:endParaRPr>
          </a:p>
        </p:txBody>
      </p:sp>
      <p:sp>
        <p:nvSpPr>
          <p:cNvPr id="268" name="Google Shape;268;p40"/>
          <p:cNvSpPr txBox="1"/>
          <p:nvPr/>
        </p:nvSpPr>
        <p:spPr>
          <a:xfrm>
            <a:off x="332950" y="3994025"/>
            <a:ext cx="8622300" cy="7362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oppins"/>
                <a:ea typeface="Poppins"/>
                <a:cs typeface="Poppins"/>
                <a:sym typeface="Poppins"/>
              </a:rPr>
              <a:t>Sangareddy </a:t>
            </a:r>
            <a:r>
              <a:rPr lang="en" sz="1200">
                <a:latin typeface="Poppins"/>
                <a:ea typeface="Poppins"/>
                <a:cs typeface="Poppins"/>
                <a:sym typeface="Poppins"/>
              </a:rPr>
              <a:t>district shows promise as a location for commercial property investment due to its diverse economic activity and significant investment.</a:t>
            </a:r>
            <a:endParaRPr sz="1200">
              <a:latin typeface="Poppins"/>
              <a:ea typeface="Poppins"/>
              <a:cs typeface="Poppins"/>
              <a:sym typeface="Poppins"/>
            </a:endParaRPr>
          </a:p>
        </p:txBody>
      </p:sp>
      <p:sp>
        <p:nvSpPr>
          <p:cNvPr id="269" name="Google Shape;269;p40"/>
          <p:cNvSpPr txBox="1"/>
          <p:nvPr/>
        </p:nvSpPr>
        <p:spPr>
          <a:xfrm>
            <a:off x="2913225" y="960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230150"/>
            <a:ext cx="85206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2. What significant policies or initiatives were put into effect to enhance economic growth, investments, and employment in Telangana by the current government? </a:t>
            </a:r>
            <a:endParaRPr b="0" sz="1400">
              <a:latin typeface="Poppins"/>
              <a:ea typeface="Poppins"/>
              <a:cs typeface="Poppins"/>
              <a:sym typeface="Poppins"/>
            </a:endParaRPr>
          </a:p>
        </p:txBody>
      </p:sp>
      <p:sp>
        <p:nvSpPr>
          <p:cNvPr id="275" name="Google Shape;275;p41"/>
          <p:cNvSpPr txBox="1"/>
          <p:nvPr/>
        </p:nvSpPr>
        <p:spPr>
          <a:xfrm>
            <a:off x="503700" y="1252800"/>
            <a:ext cx="8328600" cy="2646600"/>
          </a:xfrm>
          <a:prstGeom prst="rect">
            <a:avLst/>
          </a:prstGeom>
          <a:solidFill>
            <a:schemeClr val="accent6"/>
          </a:solid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The Telangana government had launched several initiatives to promote industrialization and investments in the state, including the Telangana State Industrial Project Approval and Self-Certification System (TS-iPASS), which aimed to simplify and expedite the approval process for setting up industries.</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Telangana introduced several agriculture support schemes to boost the rural economy, including Rythu Bandhu, which provided direct financial assistance to farmers and Rythu Bima an insurance scheme for farmers. These initiatives aimed to enhance agriculture productivity and income.</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The state has made strides in renewable energy with a focus on solar power </a:t>
            </a:r>
            <a:r>
              <a:rPr lang="en" sz="1200">
                <a:latin typeface="Poppins"/>
                <a:ea typeface="Poppins"/>
                <a:cs typeface="Poppins"/>
                <a:sym typeface="Poppins"/>
              </a:rPr>
              <a:t>generation</a:t>
            </a:r>
            <a:r>
              <a:rPr lang="en" sz="1200">
                <a:latin typeface="Poppins"/>
                <a:ea typeface="Poppins"/>
                <a:cs typeface="Poppins"/>
                <a:sym typeface="Poppins"/>
              </a:rPr>
              <a:t>. Policies promoting clean energy sources have been implemented.</a:t>
            </a:r>
            <a:endParaRPr sz="1200">
              <a:latin typeface="Poppins"/>
              <a:ea typeface="Poppins"/>
              <a:cs typeface="Poppins"/>
              <a:sym typeface="Poppins"/>
            </a:endParaRPr>
          </a:p>
          <a:p>
            <a:pPr indent="0" lvl="0" marL="45720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13325" y="249725"/>
            <a:ext cx="9144000" cy="704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oppins"/>
                <a:ea typeface="Poppins"/>
                <a:cs typeface="Poppins"/>
                <a:sym typeface="Poppins"/>
              </a:rPr>
              <a:t>  </a:t>
            </a:r>
            <a:r>
              <a:rPr lang="en" sz="3600">
                <a:solidFill>
                  <a:schemeClr val="lt1"/>
                </a:solidFill>
                <a:latin typeface="Poppins"/>
                <a:ea typeface="Poppins"/>
                <a:cs typeface="Poppins"/>
                <a:sym typeface="Poppins"/>
              </a:rPr>
              <a:t>CodeBasics Team</a:t>
            </a:r>
            <a:endParaRPr sz="3600">
              <a:solidFill>
                <a:schemeClr val="lt1"/>
              </a:solidFill>
              <a:latin typeface="Poppins"/>
              <a:ea typeface="Poppins"/>
              <a:cs typeface="Poppins"/>
              <a:sym typeface="Poppins"/>
            </a:endParaRPr>
          </a:p>
        </p:txBody>
      </p:sp>
      <p:sp>
        <p:nvSpPr>
          <p:cNvPr id="85" name="Google Shape;85;p15"/>
          <p:cNvSpPr txBox="1"/>
          <p:nvPr/>
        </p:nvSpPr>
        <p:spPr>
          <a:xfrm>
            <a:off x="0" y="1135400"/>
            <a:ext cx="9144000" cy="400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a:t>
            </a:r>
            <a:r>
              <a:rPr b="1" lang="en" sz="1500">
                <a:latin typeface="Poppins"/>
                <a:ea typeface="Poppins"/>
                <a:cs typeface="Poppins"/>
                <a:sym typeface="Poppins"/>
              </a:rPr>
              <a:t> Dhaval Patel</a:t>
            </a:r>
            <a:br>
              <a:rPr lang="en" sz="1500">
                <a:latin typeface="Poppins"/>
                <a:ea typeface="Poppins"/>
                <a:cs typeface="Poppins"/>
                <a:sym typeface="Poppins"/>
              </a:rPr>
            </a:br>
            <a:r>
              <a:rPr lang="en" sz="1500">
                <a:latin typeface="Poppins"/>
                <a:ea typeface="Poppins"/>
                <a:cs typeface="Poppins"/>
                <a:sym typeface="Poppins"/>
              </a:rPr>
              <a:t>      Founder CodeBasics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t/>
            </a:r>
            <a:endParaRPr sz="1500">
              <a:latin typeface="Poppins"/>
              <a:ea typeface="Poppins"/>
              <a:cs typeface="Poppins"/>
              <a:sym typeface="Poppins"/>
            </a:endParaRPr>
          </a:p>
          <a:p>
            <a:pPr indent="0" lvl="0" marL="0" rtl="0" algn="l">
              <a:spcBef>
                <a:spcPts val="0"/>
              </a:spcBef>
              <a:spcAft>
                <a:spcPts val="0"/>
              </a:spcAft>
              <a:buNone/>
            </a:pPr>
            <a:r>
              <a:rPr lang="en" sz="1500">
                <a:latin typeface="Poppins"/>
                <a:ea typeface="Poppins"/>
                <a:cs typeface="Poppins"/>
                <a:sym typeface="Poppins"/>
              </a:rPr>
              <a:t>   </a:t>
            </a:r>
            <a:r>
              <a:rPr b="1" lang="en" sz="1500">
                <a:latin typeface="Poppins"/>
                <a:ea typeface="Poppins"/>
                <a:cs typeface="Poppins"/>
                <a:sym typeface="Poppins"/>
              </a:rPr>
              <a:t>Hemanand Vadivel </a:t>
            </a:r>
            <a:br>
              <a:rPr lang="en" sz="1500">
                <a:latin typeface="Poppins"/>
                <a:ea typeface="Poppins"/>
                <a:cs typeface="Poppins"/>
                <a:sym typeface="Poppins"/>
              </a:rPr>
            </a:br>
            <a:r>
              <a:rPr lang="en" sz="1500">
                <a:latin typeface="Poppins"/>
                <a:ea typeface="Poppins"/>
                <a:cs typeface="Poppins"/>
                <a:sym typeface="Poppins"/>
              </a:rPr>
              <a:t>      Co-founder CodeBasics</a:t>
            </a:r>
            <a:endParaRPr sz="1500">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Recommendations</a:t>
            </a:r>
            <a:endParaRPr>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217700"/>
            <a:ext cx="8823900" cy="49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Poppins"/>
                <a:ea typeface="Poppins"/>
                <a:cs typeface="Poppins"/>
                <a:sym typeface="Poppins"/>
              </a:rPr>
              <a:t>Recommended Actions</a:t>
            </a:r>
            <a:r>
              <a:rPr lang="en" sz="1300">
                <a:latin typeface="Poppins"/>
                <a:ea typeface="Poppins"/>
                <a:cs typeface="Poppins"/>
                <a:sym typeface="Poppins"/>
              </a:rPr>
              <a:t>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Promote Awareness</a:t>
            </a:r>
            <a:r>
              <a:rPr b="0" lang="en" sz="1200">
                <a:latin typeface="Poppins"/>
                <a:ea typeface="Poppins"/>
                <a:cs typeface="Poppins"/>
                <a:sym typeface="Poppins"/>
              </a:rPr>
              <a:t> -  Launch an awareness campaign to educate the public and businesses about   the benefits of  e-stamp registration, including its convenience and time-saving advantages.</a:t>
            </a:r>
            <a:endParaRPr b="0" sz="1200">
              <a:latin typeface="Poppins"/>
              <a:ea typeface="Poppins"/>
              <a:cs typeface="Poppins"/>
              <a:sym typeface="Poppins"/>
            </a:endParaRPr>
          </a:p>
          <a:p>
            <a:pPr indent="0" lvl="0" marL="457200" rtl="0" algn="l">
              <a:spcBef>
                <a:spcPts val="0"/>
              </a:spcBef>
              <a:spcAft>
                <a:spcPts val="0"/>
              </a:spcAft>
              <a:buNone/>
            </a:pPr>
            <a:r>
              <a:t/>
            </a:r>
            <a:endParaRPr b="0"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Online Tutorials and Support</a:t>
            </a:r>
            <a:r>
              <a:rPr b="0" lang="en" sz="1200">
                <a:latin typeface="Poppins"/>
                <a:ea typeface="Poppins"/>
                <a:cs typeface="Poppins"/>
                <a:sym typeface="Poppins"/>
              </a:rPr>
              <a:t> - Provide online tutorials and customer support services to assist users in navigating the e-stamp registration process effectively.</a:t>
            </a:r>
            <a:endParaRPr b="0" sz="1200">
              <a:latin typeface="Poppins"/>
              <a:ea typeface="Poppins"/>
              <a:cs typeface="Poppins"/>
              <a:sym typeface="Poppins"/>
            </a:endParaRPr>
          </a:p>
          <a:p>
            <a:pPr indent="0" lvl="0" marL="457200" rtl="0" algn="l">
              <a:spcBef>
                <a:spcPts val="0"/>
              </a:spcBef>
              <a:spcAft>
                <a:spcPts val="0"/>
              </a:spcAft>
              <a:buNone/>
            </a:pPr>
            <a:r>
              <a:t/>
            </a:r>
            <a:endParaRPr b="0"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Subsidies and Incentives</a:t>
            </a:r>
            <a:r>
              <a:rPr b="0" lang="en" sz="1200">
                <a:latin typeface="Poppins"/>
                <a:ea typeface="Poppins"/>
                <a:cs typeface="Poppins"/>
                <a:sym typeface="Poppins"/>
              </a:rPr>
              <a:t> - The Telangana government can provide subsidies and incentives for the purchase of agriculture vehicles. This can include reducing the cost of acquisition, offering lower interest rates on loans, or providing tax benefits to buyers.</a:t>
            </a:r>
            <a:endParaRPr b="0" sz="1200">
              <a:latin typeface="Poppins"/>
              <a:ea typeface="Poppins"/>
              <a:cs typeface="Poppins"/>
              <a:sym typeface="Poppins"/>
            </a:endParaRPr>
          </a:p>
          <a:p>
            <a:pPr indent="0" lvl="0" marL="457200" rtl="0" algn="l">
              <a:spcBef>
                <a:spcPts val="0"/>
              </a:spcBef>
              <a:spcAft>
                <a:spcPts val="0"/>
              </a:spcAft>
              <a:buNone/>
            </a:pPr>
            <a:r>
              <a:t/>
            </a:r>
            <a:endParaRPr b="0"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b="0" lang="en" sz="1200">
                <a:latin typeface="Poppins"/>
                <a:ea typeface="Poppins"/>
                <a:cs typeface="Poppins"/>
                <a:sym typeface="Poppins"/>
              </a:rPr>
              <a:t>Establishing</a:t>
            </a:r>
            <a:r>
              <a:rPr b="0" lang="en" sz="1200">
                <a:latin typeface="Poppins"/>
                <a:ea typeface="Poppins"/>
                <a:cs typeface="Poppins"/>
                <a:sym typeface="Poppins"/>
              </a:rPr>
              <a:t> </a:t>
            </a:r>
            <a:r>
              <a:rPr lang="en" sz="1200">
                <a:latin typeface="Poppins"/>
                <a:ea typeface="Poppins"/>
                <a:cs typeface="Poppins"/>
                <a:sym typeface="Poppins"/>
              </a:rPr>
              <a:t>government-operated or subsidized rental services</a:t>
            </a:r>
            <a:r>
              <a:rPr b="0" lang="en" sz="1200">
                <a:latin typeface="Poppins"/>
                <a:ea typeface="Poppins"/>
                <a:cs typeface="Poppins"/>
                <a:sym typeface="Poppins"/>
              </a:rPr>
              <a:t> for agriculture vehicles. This allows farmers who cannot afford to purchase their own vehicles to still access them when needed.</a:t>
            </a:r>
            <a:endParaRPr b="0" sz="1200">
              <a:latin typeface="Poppins"/>
              <a:ea typeface="Poppins"/>
              <a:cs typeface="Poppins"/>
              <a:sym typeface="Poppins"/>
            </a:endParaRPr>
          </a:p>
          <a:p>
            <a:pPr indent="0" lvl="0" marL="457200" rtl="0" algn="l">
              <a:spcBef>
                <a:spcPts val="0"/>
              </a:spcBef>
              <a:spcAft>
                <a:spcPts val="0"/>
              </a:spcAft>
              <a:buNone/>
            </a:pPr>
            <a:r>
              <a:t/>
            </a:r>
            <a:endParaRPr b="0"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b="0" lang="en" sz="1200">
                <a:latin typeface="Poppins"/>
                <a:ea typeface="Poppins"/>
                <a:cs typeface="Poppins"/>
                <a:sym typeface="Poppins"/>
              </a:rPr>
              <a:t>Launch public awareness campaigns to educate both </a:t>
            </a:r>
            <a:r>
              <a:rPr b="0" lang="en" sz="1200">
                <a:latin typeface="Poppins"/>
                <a:ea typeface="Poppins"/>
                <a:cs typeface="Poppins"/>
                <a:sym typeface="Poppins"/>
              </a:rPr>
              <a:t>urban</a:t>
            </a:r>
            <a:r>
              <a:rPr b="0" lang="en" sz="1200">
                <a:latin typeface="Poppins"/>
                <a:ea typeface="Poppins"/>
                <a:cs typeface="Poppins"/>
                <a:sym typeface="Poppins"/>
              </a:rPr>
              <a:t> and rural populations about the </a:t>
            </a:r>
            <a:r>
              <a:rPr lang="en" sz="1200">
                <a:latin typeface="Poppins"/>
                <a:ea typeface="Poppins"/>
                <a:cs typeface="Poppins"/>
                <a:sym typeface="Poppins"/>
              </a:rPr>
              <a:t>environmental impact of excessive non-transport vehicle usage</a:t>
            </a:r>
            <a:r>
              <a:rPr b="0" lang="en" sz="1200">
                <a:latin typeface="Poppins"/>
                <a:ea typeface="Poppins"/>
                <a:cs typeface="Poppins"/>
                <a:sym typeface="Poppins"/>
              </a:rPr>
              <a:t>. Highlight the benefits of using public transportation, carpooling, and adopting eco-friendly agriculture practices.</a:t>
            </a:r>
            <a:endParaRPr b="0" sz="1200">
              <a:latin typeface="Poppins"/>
              <a:ea typeface="Poppins"/>
              <a:cs typeface="Poppins"/>
              <a:sym typeface="Poppins"/>
            </a:endParaRPr>
          </a:p>
          <a:p>
            <a:pPr indent="0" lvl="0" marL="457200" rtl="0" algn="l">
              <a:spcBef>
                <a:spcPts val="0"/>
              </a:spcBef>
              <a:spcAft>
                <a:spcPts val="0"/>
              </a:spcAft>
              <a:buNone/>
            </a:pPr>
            <a:r>
              <a:t/>
            </a:r>
            <a:endParaRPr b="0" sz="1200">
              <a:latin typeface="Poppins"/>
              <a:ea typeface="Poppins"/>
              <a:cs typeface="Poppins"/>
              <a:sym typeface="Poppins"/>
            </a:endParaRPr>
          </a:p>
          <a:p>
            <a:pPr indent="-304800" lvl="0" marL="457200" rtl="0" algn="l">
              <a:spcBef>
                <a:spcPts val="0"/>
              </a:spcBef>
              <a:spcAft>
                <a:spcPts val="0"/>
              </a:spcAft>
              <a:buSzPts val="1200"/>
              <a:buFont typeface="Poppins"/>
              <a:buAutoNum type="arabicPeriod"/>
            </a:pPr>
            <a:r>
              <a:rPr lang="en" sz="1200">
                <a:latin typeface="Poppins"/>
                <a:ea typeface="Poppins"/>
                <a:cs typeface="Poppins"/>
                <a:sym typeface="Poppins"/>
              </a:rPr>
              <a:t>Invest in infrastructure</a:t>
            </a:r>
            <a:r>
              <a:rPr b="0" lang="en" sz="1200">
                <a:latin typeface="Poppins"/>
                <a:ea typeface="Poppins"/>
                <a:cs typeface="Poppins"/>
                <a:sym typeface="Poppins"/>
              </a:rPr>
              <a:t> – Continue investing in infrastructure development, especially in and around Hyderabad. Enhancing connectivity, public transportation &amp; digital infrastructure will attract more businesses.</a:t>
            </a:r>
            <a:endParaRPr b="0" sz="12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457200" rtl="0" algn="l">
              <a:lnSpc>
                <a:spcPct val="115000"/>
              </a:lnSpc>
              <a:spcBef>
                <a:spcPts val="1500"/>
              </a:spcBef>
              <a:spcAft>
                <a:spcPts val="0"/>
              </a:spcAft>
              <a:buNone/>
            </a:pPr>
            <a:r>
              <a:t/>
            </a:r>
            <a:endParaRPr b="0"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p:txBody>
      </p:sp>
      <p:sp>
        <p:nvSpPr>
          <p:cNvPr id="286" name="Google Shape;286;p43"/>
          <p:cNvSpPr txBox="1"/>
          <p:nvPr/>
        </p:nvSpPr>
        <p:spPr>
          <a:xfrm>
            <a:off x="0" y="0"/>
            <a:ext cx="8005500" cy="369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15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03300" y="228375"/>
            <a:ext cx="8520600" cy="46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400">
              <a:latin typeface="Poppins"/>
              <a:ea typeface="Poppins"/>
              <a:cs typeface="Poppins"/>
              <a:sym typeface="Poppins"/>
            </a:endParaRPr>
          </a:p>
          <a:p>
            <a:pPr indent="0" lvl="0" marL="0" rtl="0" algn="l">
              <a:spcBef>
                <a:spcPts val="0"/>
              </a:spcBef>
              <a:spcAft>
                <a:spcPts val="0"/>
              </a:spcAft>
              <a:buNone/>
            </a:pPr>
            <a:r>
              <a:rPr b="0" lang="en" sz="1300">
                <a:latin typeface="Poppins"/>
                <a:ea typeface="Poppins"/>
                <a:cs typeface="Poppins"/>
                <a:sym typeface="Poppins"/>
              </a:rPr>
              <a:t>7.  </a:t>
            </a:r>
            <a:r>
              <a:rPr lang="en" sz="1300">
                <a:latin typeface="Poppins"/>
                <a:ea typeface="Poppins"/>
                <a:cs typeface="Poppins"/>
                <a:sym typeface="Poppins"/>
              </a:rPr>
              <a:t>Identify key sectors with growth potential </a:t>
            </a:r>
            <a:r>
              <a:rPr b="0" lang="en" sz="1300">
                <a:latin typeface="Poppins"/>
                <a:ea typeface="Poppins"/>
                <a:cs typeface="Poppins"/>
                <a:sym typeface="Poppins"/>
              </a:rPr>
              <a:t>in each district and tailor incentives and policies to attract investments in those sectors. For instance, promote IT in Hyderabad and agriculture business in district with agriculture potential such as </a:t>
            </a:r>
            <a:r>
              <a:rPr lang="en" sz="1300">
                <a:latin typeface="Poppins"/>
                <a:ea typeface="Poppins"/>
                <a:cs typeface="Poppins"/>
                <a:sym typeface="Poppins"/>
              </a:rPr>
              <a:t>Nalgonda, Suryapet , Khammam</a:t>
            </a:r>
            <a:r>
              <a:rPr b="0" lang="en" sz="1300">
                <a:latin typeface="Poppins"/>
                <a:ea typeface="Poppins"/>
                <a:cs typeface="Poppins"/>
                <a:sym typeface="Poppins"/>
              </a:rPr>
              <a:t>.</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rPr b="0" lang="en" sz="1300">
                <a:latin typeface="Poppins"/>
                <a:ea typeface="Poppins"/>
                <a:cs typeface="Poppins"/>
                <a:sym typeface="Poppins"/>
              </a:rPr>
              <a:t>8. </a:t>
            </a:r>
            <a:r>
              <a:rPr lang="en" sz="1300">
                <a:latin typeface="Poppins"/>
                <a:ea typeface="Poppins"/>
                <a:cs typeface="Poppins"/>
                <a:sym typeface="Poppins"/>
              </a:rPr>
              <a:t> Invest in skill development and workforce training programs</a:t>
            </a:r>
            <a:r>
              <a:rPr b="0" lang="en" sz="1300">
                <a:latin typeface="Poppins"/>
                <a:ea typeface="Poppins"/>
                <a:cs typeface="Poppins"/>
                <a:sym typeface="Poppins"/>
              </a:rPr>
              <a:t> to ensure a skilled labor force. This will make the state more attractive to industries and businesses.</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rPr b="0" lang="en" sz="1300">
                <a:latin typeface="Poppins"/>
                <a:ea typeface="Poppins"/>
                <a:cs typeface="Poppins"/>
                <a:sym typeface="Poppins"/>
              </a:rPr>
              <a:t>9.  Implement </a:t>
            </a:r>
            <a:r>
              <a:rPr lang="en" sz="1300">
                <a:latin typeface="Poppins"/>
                <a:ea typeface="Poppins"/>
                <a:cs typeface="Poppins"/>
                <a:sym typeface="Poppins"/>
              </a:rPr>
              <a:t>Vehicle Emissions Standards</a:t>
            </a:r>
            <a:r>
              <a:rPr b="0" lang="en" sz="1300">
                <a:latin typeface="Poppins"/>
                <a:ea typeface="Poppins"/>
                <a:cs typeface="Poppins"/>
                <a:sym typeface="Poppins"/>
              </a:rPr>
              <a:t>, enforce strict emissions standards for all vehicles, including non-transport ones, to reduce their environmental impact.</a:t>
            </a:r>
            <a:endParaRPr b="0" sz="1300">
              <a:latin typeface="Poppins"/>
              <a:ea typeface="Poppins"/>
              <a:cs typeface="Poppins"/>
              <a:sym typeface="Poppins"/>
            </a:endParaRPr>
          </a:p>
          <a:p>
            <a:pPr indent="0" lvl="0" marL="0" rtl="0" algn="l">
              <a:spcBef>
                <a:spcPts val="0"/>
              </a:spcBef>
              <a:spcAft>
                <a:spcPts val="0"/>
              </a:spcAft>
              <a:buNone/>
            </a:pPr>
            <a:r>
              <a:t/>
            </a:r>
            <a:endParaRPr b="0" sz="1300">
              <a:latin typeface="Poppins"/>
              <a:ea typeface="Poppins"/>
              <a:cs typeface="Poppins"/>
              <a:sym typeface="Poppins"/>
            </a:endParaRPr>
          </a:p>
          <a:p>
            <a:pPr indent="0" lvl="0" marL="0" rtl="0" algn="l">
              <a:spcBef>
                <a:spcPts val="0"/>
              </a:spcBef>
              <a:spcAft>
                <a:spcPts val="0"/>
              </a:spcAft>
              <a:buNone/>
            </a:pPr>
            <a:r>
              <a:rPr b="0" lang="en" sz="1300">
                <a:latin typeface="Poppins"/>
                <a:ea typeface="Poppins"/>
                <a:cs typeface="Poppins"/>
                <a:sym typeface="Poppins"/>
              </a:rPr>
              <a:t>10. </a:t>
            </a:r>
            <a:r>
              <a:rPr lang="en" sz="1300">
                <a:latin typeface="Poppins"/>
                <a:ea typeface="Poppins"/>
                <a:cs typeface="Poppins"/>
                <a:sym typeface="Poppins"/>
              </a:rPr>
              <a:t>Incentivize Electric Vehicles(EVs)</a:t>
            </a:r>
            <a:r>
              <a:rPr b="0" lang="en" sz="1300">
                <a:latin typeface="Poppins"/>
                <a:ea typeface="Poppins"/>
                <a:cs typeface="Poppins"/>
                <a:sym typeface="Poppins"/>
              </a:rPr>
              <a:t>, offer incentives and subsidies to promote the adoption of electric non-transport vehicles, which have a significantly lower environmental footprint compared to traditional vehicles.</a:t>
            </a:r>
            <a:endParaRPr b="0" sz="1300">
              <a:latin typeface="Poppins"/>
              <a:ea typeface="Poppins"/>
              <a:cs typeface="Poppins"/>
              <a:sym typeface="Poppins"/>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200">
              <a:highlight>
                <a:srgbClr val="444654"/>
              </a:highlight>
              <a:latin typeface="Roboto"/>
              <a:ea typeface="Roboto"/>
              <a:cs typeface="Roboto"/>
              <a:sym typeface="Roboto"/>
            </a:endParaRPr>
          </a:p>
          <a:p>
            <a:pPr indent="0" lvl="0" marL="0" rtl="0" algn="l">
              <a:spcBef>
                <a:spcPts val="0"/>
              </a:spcBef>
              <a:spcAft>
                <a:spcPts val="0"/>
              </a:spcAft>
              <a:buNone/>
            </a:pPr>
            <a:r>
              <a:t/>
            </a:r>
            <a:endParaRPr b="0" sz="1400">
              <a:latin typeface="Poppins"/>
              <a:ea typeface="Poppins"/>
              <a:cs typeface="Poppins"/>
              <a:sym typeface="Poppins"/>
            </a:endParaRPr>
          </a:p>
        </p:txBody>
      </p:sp>
      <p:sp>
        <p:nvSpPr>
          <p:cNvPr id="292" name="Google Shape;292;p44"/>
          <p:cNvSpPr txBox="1"/>
          <p:nvPr/>
        </p:nvSpPr>
        <p:spPr>
          <a:xfrm>
            <a:off x="0" y="0"/>
            <a:ext cx="7536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1500"/>
              </a:spcAft>
              <a:buNone/>
            </a:pPr>
            <a:r>
              <a:t/>
            </a:r>
            <a:endParaRPr/>
          </a:p>
        </p:txBody>
      </p:sp>
      <p:sp>
        <p:nvSpPr>
          <p:cNvPr id="293" name="Google Shape;293;p4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4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Thank You</a:t>
            </a:r>
            <a:endParaRPr>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Poppins"/>
                <a:ea typeface="Poppins"/>
                <a:cs typeface="Poppins"/>
                <a:sym typeface="Poppins"/>
              </a:rPr>
              <a:t>Project Goal  </a:t>
            </a:r>
            <a:endParaRPr sz="3600">
              <a:solidFill>
                <a:schemeClr val="dk1"/>
              </a:solidFill>
              <a:latin typeface="Poppins"/>
              <a:ea typeface="Poppins"/>
              <a:cs typeface="Poppins"/>
              <a:sym typeface="Poppins"/>
            </a:endParaRPr>
          </a:p>
          <a:p>
            <a:pPr indent="0" lvl="0" marL="0" rtl="0" algn="l">
              <a:spcBef>
                <a:spcPts val="1600"/>
              </a:spcBef>
              <a:spcAft>
                <a:spcPts val="1600"/>
              </a:spcAft>
              <a:buNone/>
            </a:pPr>
            <a:r>
              <a:t/>
            </a:r>
            <a:endParaRPr sz="3600">
              <a:solidFill>
                <a:schemeClr val="dk1"/>
              </a:solidFill>
            </a:endParaRPr>
          </a:p>
        </p:txBody>
      </p:sp>
      <p:sp>
        <p:nvSpPr>
          <p:cNvPr id="91" name="Google Shape;91;p16"/>
          <p:cNvSpPr txBox="1"/>
          <p:nvPr>
            <p:ph idx="4294967295" type="title"/>
          </p:nvPr>
        </p:nvSpPr>
        <p:spPr>
          <a:xfrm>
            <a:off x="535775" y="1480150"/>
            <a:ext cx="68829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solidFill>
                  <a:srgbClr val="131022"/>
                </a:solidFill>
                <a:highlight>
                  <a:srgbClr val="FFFFFF"/>
                </a:highlight>
                <a:latin typeface="Poppins"/>
                <a:ea typeface="Poppins"/>
                <a:cs typeface="Poppins"/>
                <a:sym typeface="Poppins"/>
              </a:rPr>
              <a:t>Analyse Telangana’s growth among different sectors quantitatively and provide useful Insights to the Telangana government that would help them to make data-informed decisions that would further support the growth of the state.</a:t>
            </a:r>
            <a:br>
              <a:rPr b="0" lang="en" sz="1800">
                <a:solidFill>
                  <a:srgbClr val="131022"/>
                </a:solidFill>
                <a:highlight>
                  <a:srgbClr val="FFFFFF"/>
                </a:highlight>
                <a:latin typeface="Arial"/>
                <a:ea typeface="Arial"/>
                <a:cs typeface="Arial"/>
                <a:sym typeface="Arial"/>
              </a:rPr>
            </a:b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535700" y="162725"/>
            <a:ext cx="8110075" cy="4818049"/>
          </a:xfrm>
          <a:prstGeom prst="rect">
            <a:avLst/>
          </a:prstGeom>
          <a:noFill/>
          <a:ln>
            <a:noFill/>
          </a:ln>
        </p:spPr>
      </p:pic>
      <p:pic>
        <p:nvPicPr>
          <p:cNvPr descr="Piece of duct tape sticking a note to the slide" id="97" name="Google Shape;9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7"/>
          <p:cNvSpPr txBox="1"/>
          <p:nvPr/>
        </p:nvSpPr>
        <p:spPr>
          <a:xfrm>
            <a:off x="2424500" y="687400"/>
            <a:ext cx="3864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Poppins"/>
                <a:ea typeface="Poppins"/>
                <a:cs typeface="Poppins"/>
                <a:sym typeface="Poppins"/>
              </a:rPr>
              <a:t>1. Objective</a:t>
            </a:r>
            <a:endParaRPr b="1" sz="3000">
              <a:solidFill>
                <a:schemeClr val="lt2"/>
              </a:solidFill>
              <a:latin typeface="Poppins"/>
              <a:ea typeface="Poppins"/>
              <a:cs typeface="Poppins"/>
              <a:sym typeface="Poppins"/>
            </a:endParaRPr>
          </a:p>
        </p:txBody>
      </p:sp>
      <p:sp>
        <p:nvSpPr>
          <p:cNvPr id="99" name="Google Shape;99;p17"/>
          <p:cNvSpPr txBox="1"/>
          <p:nvPr>
            <p:ph idx="4294967295" type="body"/>
          </p:nvPr>
        </p:nvSpPr>
        <p:spPr>
          <a:xfrm>
            <a:off x="1368050" y="1558900"/>
            <a:ext cx="6594900" cy="292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oppins"/>
              <a:buAutoNum type="arabicPeriod"/>
            </a:pPr>
            <a:r>
              <a:rPr lang="en" sz="1600">
                <a:latin typeface="Poppins"/>
                <a:ea typeface="Poppins"/>
                <a:cs typeface="Poppins"/>
                <a:sym typeface="Poppins"/>
              </a:rPr>
              <a:t>Explore Stamp Registration, Transportation and Ts-Ipass Datasets. Understand their attributes, categories and time period. </a:t>
            </a:r>
            <a:endParaRPr sz="1600">
              <a:latin typeface="Poppins"/>
              <a:ea typeface="Poppins"/>
              <a:cs typeface="Poppins"/>
              <a:sym typeface="Poppins"/>
            </a:endParaRPr>
          </a:p>
          <a:p>
            <a:pPr indent="-330200" lvl="0" marL="457200" rtl="0" algn="l">
              <a:spcBef>
                <a:spcPts val="0"/>
              </a:spcBef>
              <a:spcAft>
                <a:spcPts val="0"/>
              </a:spcAft>
              <a:buSzPts val="1600"/>
              <a:buFont typeface="Poppins"/>
              <a:buAutoNum type="arabicPeriod"/>
            </a:pPr>
            <a:r>
              <a:rPr lang="en" sz="1600">
                <a:latin typeface="Poppins"/>
                <a:ea typeface="Poppins"/>
                <a:cs typeface="Poppins"/>
                <a:sym typeface="Poppins"/>
              </a:rPr>
              <a:t> Analyze trends and patterns within each department. </a:t>
            </a:r>
            <a:endParaRPr sz="1600">
              <a:latin typeface="Poppins"/>
              <a:ea typeface="Poppins"/>
              <a:cs typeface="Poppins"/>
              <a:sym typeface="Poppins"/>
            </a:endParaRPr>
          </a:p>
          <a:p>
            <a:pPr indent="-330200" lvl="0" marL="457200" rtl="0" algn="l">
              <a:spcBef>
                <a:spcPts val="0"/>
              </a:spcBef>
              <a:spcAft>
                <a:spcPts val="0"/>
              </a:spcAft>
              <a:buSzPts val="1600"/>
              <a:buFont typeface="Poppins"/>
              <a:buAutoNum type="arabicPeriod"/>
            </a:pPr>
            <a:r>
              <a:rPr lang="en" sz="1600">
                <a:latin typeface="Poppins"/>
                <a:ea typeface="Poppins"/>
                <a:cs typeface="Poppins"/>
                <a:sym typeface="Poppins"/>
              </a:rPr>
              <a:t> Identify growth opportunities and areas needing attention. </a:t>
            </a:r>
            <a:endParaRPr sz="1600">
              <a:latin typeface="Poppins"/>
              <a:ea typeface="Poppins"/>
              <a:cs typeface="Poppins"/>
              <a:sym typeface="Poppins"/>
            </a:endParaRPr>
          </a:p>
          <a:p>
            <a:pPr indent="-330200" lvl="0" marL="457200" rtl="0" algn="l">
              <a:spcBef>
                <a:spcPts val="0"/>
              </a:spcBef>
              <a:spcAft>
                <a:spcPts val="0"/>
              </a:spcAft>
              <a:buSzPts val="1600"/>
              <a:buFont typeface="Poppins"/>
              <a:buAutoNum type="arabicPeriod"/>
            </a:pPr>
            <a:r>
              <a:rPr lang="en" sz="1600">
                <a:latin typeface="Poppins"/>
                <a:ea typeface="Poppins"/>
                <a:cs typeface="Poppins"/>
                <a:sym typeface="Poppins"/>
              </a:rPr>
              <a:t>Find correlation among these departments and report the overall growth of the state through insights and relevant visuals such as shape maps.</a:t>
            </a:r>
            <a:endParaRPr sz="1600">
              <a:solidFill>
                <a:schemeClr val="dk2"/>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64950" y="1786350"/>
            <a:ext cx="7370400" cy="14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latin typeface="Poppins"/>
                <a:ea typeface="Poppins"/>
                <a:cs typeface="Poppins"/>
                <a:sym typeface="Poppins"/>
              </a:rPr>
              <a:t>Findings &amp; Insights</a:t>
            </a:r>
            <a:endParaRPr>
              <a:solidFill>
                <a:schemeClr val="accent5"/>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60850" y="413350"/>
            <a:ext cx="86223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Poppins"/>
                <a:ea typeface="Poppins"/>
                <a:cs typeface="Poppins"/>
                <a:sym typeface="Poppins"/>
              </a:rPr>
              <a:t>Stamp Registration</a:t>
            </a:r>
            <a:endParaRPr>
              <a:solidFill>
                <a:schemeClr val="accent5"/>
              </a:solidFill>
              <a:latin typeface="Poppins"/>
              <a:ea typeface="Poppins"/>
              <a:cs typeface="Poppins"/>
              <a:sym typeface="Poppins"/>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a:solidFill>
                <a:schemeClr val="accent5"/>
              </a:solidFill>
            </a:endParaRPr>
          </a:p>
        </p:txBody>
      </p:sp>
      <p:sp>
        <p:nvSpPr>
          <p:cNvPr id="110" name="Google Shape;110;p19"/>
          <p:cNvSpPr txBox="1"/>
          <p:nvPr/>
        </p:nvSpPr>
        <p:spPr>
          <a:xfrm>
            <a:off x="260850" y="1444875"/>
            <a:ext cx="8622300" cy="3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oppins"/>
                <a:ea typeface="Poppins"/>
                <a:cs typeface="Poppins"/>
                <a:sym typeface="Poppins"/>
              </a:rPr>
              <a:t>Stamp </a:t>
            </a:r>
            <a:r>
              <a:rPr lang="en" sz="1600">
                <a:solidFill>
                  <a:schemeClr val="lt1"/>
                </a:solidFill>
                <a:latin typeface="Poppins"/>
                <a:ea typeface="Poppins"/>
                <a:cs typeface="Poppins"/>
                <a:sym typeface="Poppins"/>
              </a:rPr>
              <a:t>registration</a:t>
            </a:r>
            <a:r>
              <a:rPr lang="en" sz="1600">
                <a:solidFill>
                  <a:schemeClr val="lt1"/>
                </a:solidFill>
                <a:latin typeface="Poppins"/>
                <a:ea typeface="Poppins"/>
                <a:cs typeface="Poppins"/>
                <a:sym typeface="Poppins"/>
              </a:rPr>
              <a:t> is the process of registering various legal documents, typically  through affixing of </a:t>
            </a:r>
            <a:r>
              <a:rPr lang="en" sz="1600">
                <a:solidFill>
                  <a:schemeClr val="lt1"/>
                </a:solidFill>
                <a:latin typeface="Poppins"/>
                <a:ea typeface="Poppins"/>
                <a:cs typeface="Poppins"/>
                <a:sym typeface="Poppins"/>
              </a:rPr>
              <a:t>physical stamps or payment of stamp duty to make the documents legally valid and enforceable.</a:t>
            </a:r>
            <a:r>
              <a:rPr lang="en" sz="1600">
                <a:solidFill>
                  <a:schemeClr val="lt1"/>
                </a:solidFill>
                <a:latin typeface="Poppins"/>
                <a:ea typeface="Poppins"/>
                <a:cs typeface="Poppins"/>
                <a:sym typeface="Poppins"/>
              </a:rPr>
              <a:t> </a:t>
            </a:r>
            <a:endParaRPr sz="1600">
              <a:solidFill>
                <a:schemeClr val="lt1"/>
              </a:solidFill>
              <a:latin typeface="Poppins"/>
              <a:ea typeface="Poppins"/>
              <a:cs typeface="Poppins"/>
              <a:sym typeface="Poppins"/>
            </a:endParaRPr>
          </a:p>
          <a:p>
            <a:pPr indent="0" lvl="0" marL="0" rtl="0" algn="l">
              <a:spcBef>
                <a:spcPts val="0"/>
              </a:spcBef>
              <a:spcAft>
                <a:spcPts val="0"/>
              </a:spcAft>
              <a:buNone/>
            </a:pPr>
            <a:r>
              <a:t/>
            </a:r>
            <a:endParaRPr sz="1600">
              <a:solidFill>
                <a:schemeClr val="lt1"/>
              </a:solidFill>
              <a:latin typeface="Poppins"/>
              <a:ea typeface="Poppins"/>
              <a:cs typeface="Poppins"/>
              <a:sym typeface="Poppins"/>
            </a:endParaRPr>
          </a:p>
          <a:p>
            <a:pPr indent="0" lvl="0" marL="0" rtl="0" algn="l">
              <a:spcBef>
                <a:spcPts val="0"/>
              </a:spcBef>
              <a:spcAft>
                <a:spcPts val="0"/>
              </a:spcAft>
              <a:buNone/>
            </a:pPr>
            <a:r>
              <a:rPr lang="en" sz="1600">
                <a:solidFill>
                  <a:schemeClr val="lt1"/>
                </a:solidFill>
                <a:latin typeface="Poppins"/>
                <a:ea typeface="Poppins"/>
                <a:cs typeface="Poppins"/>
                <a:sym typeface="Poppins"/>
              </a:rPr>
              <a:t>E-stamp registration is a modernized and digitized form of stamp registration, where electronic stamps are used of physical paper stamps. It is often implemented through electronic means and digital signatures.</a:t>
            </a:r>
            <a:endParaRPr sz="1600">
              <a:solidFill>
                <a:schemeClr val="lt1"/>
              </a:solidFill>
              <a:latin typeface="Poppins"/>
              <a:ea typeface="Poppins"/>
              <a:cs typeface="Poppins"/>
              <a:sym typeface="Poppins"/>
            </a:endParaRPr>
          </a:p>
          <a:p>
            <a:pPr indent="0" lvl="0" marL="0" rtl="0" algn="l">
              <a:spcBef>
                <a:spcPts val="0"/>
              </a:spcBef>
              <a:spcAft>
                <a:spcPts val="0"/>
              </a:spcAft>
              <a:buNone/>
            </a:pPr>
            <a:r>
              <a:t/>
            </a:r>
            <a:endParaRPr sz="1500">
              <a:solidFill>
                <a:schemeClr val="lt1"/>
              </a:solidFill>
              <a:latin typeface="Poppins"/>
              <a:ea typeface="Poppins"/>
              <a:cs typeface="Poppins"/>
              <a:sym typeface="Poppins"/>
            </a:endParaRPr>
          </a:p>
          <a:p>
            <a:pPr indent="0" lvl="0" marL="0" rtl="0" algn="l">
              <a:spcBef>
                <a:spcPts val="0"/>
              </a:spcBef>
              <a:spcAft>
                <a:spcPts val="0"/>
              </a:spcAft>
              <a:buNone/>
            </a:pPr>
            <a:r>
              <a:rPr lang="en" sz="1600">
                <a:solidFill>
                  <a:schemeClr val="lt1"/>
                </a:solidFill>
                <a:latin typeface="Poppins"/>
                <a:ea typeface="Poppins"/>
                <a:cs typeface="Poppins"/>
                <a:sym typeface="Poppins"/>
              </a:rPr>
              <a:t>Document </a:t>
            </a:r>
            <a:r>
              <a:rPr lang="en" sz="1600">
                <a:solidFill>
                  <a:schemeClr val="lt1"/>
                </a:solidFill>
                <a:latin typeface="Poppins"/>
                <a:ea typeface="Poppins"/>
                <a:cs typeface="Poppins"/>
                <a:sym typeface="Poppins"/>
              </a:rPr>
              <a:t>registration</a:t>
            </a:r>
            <a:r>
              <a:rPr lang="en" sz="1600">
                <a:solidFill>
                  <a:schemeClr val="lt1"/>
                </a:solidFill>
                <a:latin typeface="Poppins"/>
                <a:ea typeface="Poppins"/>
                <a:cs typeface="Poppins"/>
                <a:sym typeface="Poppins"/>
              </a:rPr>
              <a:t> is a traditional way of registering which involves physically affixing paper stamps to documents . The process of document registration can  vary by jurisdiction and the types of documents. It may </a:t>
            </a:r>
            <a:r>
              <a:rPr lang="en" sz="1600">
                <a:solidFill>
                  <a:schemeClr val="lt1"/>
                </a:solidFill>
                <a:latin typeface="Poppins"/>
                <a:ea typeface="Poppins"/>
                <a:cs typeface="Poppins"/>
                <a:sym typeface="Poppins"/>
              </a:rPr>
              <a:t>involve</a:t>
            </a:r>
            <a:r>
              <a:rPr lang="en" sz="1600">
                <a:solidFill>
                  <a:schemeClr val="lt1"/>
                </a:solidFill>
                <a:latin typeface="Poppins"/>
                <a:ea typeface="Poppins"/>
                <a:cs typeface="Poppins"/>
                <a:sym typeface="Poppins"/>
              </a:rPr>
              <a:t> the payment of stamp duty, verification of document details and the issuance of a registration certificate.</a:t>
            </a:r>
            <a:endParaRPr sz="160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176800"/>
            <a:ext cx="8520600" cy="63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1. How does the revenue generated from document registration vary across districts in Telangana? List down the top 5 districts that showed the highest document registration revenue growth between FY 2019 and 2022.</a:t>
            </a:r>
            <a:endParaRPr b="0" sz="1400">
              <a:latin typeface="Poppins"/>
              <a:ea typeface="Poppins"/>
              <a:cs typeface="Poppins"/>
              <a:sym typeface="Poppins"/>
            </a:endParaRPr>
          </a:p>
        </p:txBody>
      </p:sp>
      <p:pic>
        <p:nvPicPr>
          <p:cNvPr id="116" name="Google Shape;116;p20"/>
          <p:cNvPicPr preferRelativeResize="0"/>
          <p:nvPr/>
        </p:nvPicPr>
        <p:blipFill>
          <a:blip r:embed="rId3">
            <a:alphaModFix/>
          </a:blip>
          <a:stretch>
            <a:fillRect/>
          </a:stretch>
        </p:blipFill>
        <p:spPr>
          <a:xfrm>
            <a:off x="303300" y="1288950"/>
            <a:ext cx="4783301" cy="3549350"/>
          </a:xfrm>
          <a:prstGeom prst="rect">
            <a:avLst/>
          </a:prstGeom>
          <a:noFill/>
          <a:ln>
            <a:noFill/>
          </a:ln>
        </p:spPr>
      </p:pic>
      <p:sp>
        <p:nvSpPr>
          <p:cNvPr id="117" name="Google Shape;117;p20"/>
          <p:cNvSpPr txBox="1"/>
          <p:nvPr/>
        </p:nvSpPr>
        <p:spPr>
          <a:xfrm>
            <a:off x="5273700" y="2248375"/>
            <a:ext cx="3510600" cy="16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Mulugu</a:t>
            </a:r>
            <a:r>
              <a:rPr lang="en" sz="1200">
                <a:solidFill>
                  <a:schemeClr val="dk2"/>
                </a:solidFill>
                <a:latin typeface="Poppins"/>
                <a:ea typeface="Poppins"/>
                <a:cs typeface="Poppins"/>
                <a:sym typeface="Poppins"/>
              </a:rPr>
              <a:t> exhibited a remarkable 73.1%cgrowth in document registration revenue . </a:t>
            </a:r>
            <a:br>
              <a:rPr lang="en" sz="1200">
                <a:solidFill>
                  <a:schemeClr val="dk2"/>
                </a:solidFill>
                <a:latin typeface="Poppins"/>
                <a:ea typeface="Poppins"/>
                <a:cs typeface="Poppins"/>
                <a:sym typeface="Poppins"/>
              </a:rPr>
            </a:br>
            <a:br>
              <a:rPr lang="en" sz="1200">
                <a:solidFill>
                  <a:schemeClr val="dk2"/>
                </a:solidFill>
                <a:latin typeface="Poppins"/>
                <a:ea typeface="Poppins"/>
                <a:cs typeface="Poppins"/>
                <a:sym typeface="Poppins"/>
              </a:rPr>
            </a:br>
            <a:r>
              <a:rPr b="1" lang="en" sz="1200">
                <a:solidFill>
                  <a:schemeClr val="dk2"/>
                </a:solidFill>
                <a:latin typeface="Poppins"/>
                <a:ea typeface="Poppins"/>
                <a:cs typeface="Poppins"/>
                <a:sym typeface="Poppins"/>
              </a:rPr>
              <a:t>Medak </a:t>
            </a:r>
            <a:r>
              <a:rPr lang="en" sz="1200">
                <a:solidFill>
                  <a:schemeClr val="dk2"/>
                </a:solidFill>
                <a:latin typeface="Poppins"/>
                <a:ea typeface="Poppins"/>
                <a:cs typeface="Poppins"/>
                <a:sym typeface="Poppins"/>
              </a:rPr>
              <a:t>rank at second place with 64.8% revenue growth.</a:t>
            </a:r>
            <a:br>
              <a:rPr lang="en" sz="1200">
                <a:solidFill>
                  <a:schemeClr val="dk2"/>
                </a:solidFill>
                <a:latin typeface="Poppins"/>
                <a:ea typeface="Poppins"/>
                <a:cs typeface="Poppins"/>
                <a:sym typeface="Poppins"/>
              </a:rPr>
            </a:br>
            <a:endParaRPr sz="1200">
              <a:solidFill>
                <a:schemeClr val="dk2"/>
              </a:solidFill>
              <a:latin typeface="Poppins"/>
              <a:ea typeface="Poppins"/>
              <a:cs typeface="Poppins"/>
              <a:sym typeface="Poppins"/>
            </a:endParaRPr>
          </a:p>
          <a:p>
            <a:pPr indent="0" lvl="0" marL="0" rtl="0" algn="l">
              <a:spcBef>
                <a:spcPts val="0"/>
              </a:spcBef>
              <a:spcAft>
                <a:spcPts val="0"/>
              </a:spcAft>
              <a:buNone/>
            </a:pPr>
            <a:br>
              <a:rPr lang="en">
                <a:solidFill>
                  <a:schemeClr val="dk2"/>
                </a:solidFill>
                <a:latin typeface="Lato"/>
                <a:ea typeface="Lato"/>
                <a:cs typeface="Lato"/>
                <a:sym typeface="Lato"/>
              </a:rPr>
            </a:br>
            <a:br>
              <a:rPr lang="en">
                <a:solidFill>
                  <a:schemeClr val="dk2"/>
                </a:solidFill>
                <a:latin typeface="Lato"/>
                <a:ea typeface="Lato"/>
                <a:cs typeface="Lato"/>
                <a:sym typeface="Lato"/>
              </a:rPr>
            </a:br>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34125"/>
            <a:ext cx="8520600" cy="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latin typeface="Poppins"/>
                <a:ea typeface="Poppins"/>
                <a:cs typeface="Poppins"/>
                <a:sym typeface="Poppins"/>
              </a:rPr>
              <a:t>2. How does the revenue generated from document registration compare to the revenue generated from e-stamp challans across districts? List down the top 5 districts where e-stamps revenue contributes significantly more to the revenue than the documents in FY 2022? </a:t>
            </a:r>
            <a:endParaRPr b="0" sz="1400">
              <a:latin typeface="Poppins"/>
              <a:ea typeface="Poppins"/>
              <a:cs typeface="Poppins"/>
              <a:sym typeface="Poppins"/>
            </a:endParaRPr>
          </a:p>
        </p:txBody>
      </p:sp>
      <p:sp>
        <p:nvSpPr>
          <p:cNvPr id="123" name="Google Shape;123;p21"/>
          <p:cNvSpPr txBox="1"/>
          <p:nvPr/>
        </p:nvSpPr>
        <p:spPr>
          <a:xfrm>
            <a:off x="6458175" y="1583600"/>
            <a:ext cx="2454300" cy="3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In 2022, e-stamp revenue slightly outperformed document revenue in contributing to the total revenue.</a:t>
            </a:r>
            <a:endParaRPr sz="1200">
              <a:latin typeface="Poppins"/>
              <a:ea typeface="Poppins"/>
              <a:cs typeface="Poppins"/>
              <a:sym typeface="Poppins"/>
            </a:endParaRPr>
          </a:p>
          <a:p>
            <a:pPr indent="0" lvl="0" marL="0" rtl="0" algn="l">
              <a:spcBef>
                <a:spcPts val="0"/>
              </a:spcBef>
              <a:spcAft>
                <a:spcPts val="0"/>
              </a:spcAft>
              <a:buNone/>
            </a:pPr>
            <a:br>
              <a:rPr lang="en" sz="1200">
                <a:latin typeface="Poppins"/>
                <a:ea typeface="Poppins"/>
                <a:cs typeface="Poppins"/>
                <a:sym typeface="Poppins"/>
              </a:rPr>
            </a:br>
            <a:r>
              <a:rPr b="1" lang="en" sz="1200">
                <a:latin typeface="Poppins"/>
                <a:ea typeface="Poppins"/>
                <a:cs typeface="Poppins"/>
                <a:sym typeface="Poppins"/>
              </a:rPr>
              <a:t>Rangareddy</a:t>
            </a:r>
            <a:r>
              <a:rPr lang="en" sz="1200">
                <a:latin typeface="Poppins"/>
                <a:ea typeface="Poppins"/>
                <a:cs typeface="Poppins"/>
                <a:sym typeface="Poppins"/>
              </a:rPr>
              <a:t> led the pack with an impressive 37.70 bn in revenue from documents and an even higher 38.85 bn from e-stamp revenue.</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b="1" lang="en" sz="1200">
                <a:latin typeface="Poppins"/>
                <a:ea typeface="Poppins"/>
                <a:cs typeface="Poppins"/>
                <a:sym typeface="Poppins"/>
              </a:rPr>
              <a:t>Hanumakonda</a:t>
            </a:r>
            <a:r>
              <a:rPr lang="en" sz="1200">
                <a:latin typeface="Poppins"/>
                <a:ea typeface="Poppins"/>
                <a:cs typeface="Poppins"/>
                <a:sym typeface="Poppins"/>
              </a:rPr>
              <a:t> reported the lowest figures .</a:t>
            </a:r>
            <a:endParaRPr sz="1200">
              <a:latin typeface="Poppins"/>
              <a:ea typeface="Poppins"/>
              <a:cs typeface="Poppins"/>
              <a:sym typeface="Poppins"/>
            </a:endParaRPr>
          </a:p>
        </p:txBody>
      </p:sp>
      <p:pic>
        <p:nvPicPr>
          <p:cNvPr id="124" name="Google Shape;124;p21"/>
          <p:cNvPicPr preferRelativeResize="0"/>
          <p:nvPr/>
        </p:nvPicPr>
        <p:blipFill>
          <a:blip r:embed="rId3">
            <a:alphaModFix/>
          </a:blip>
          <a:stretch>
            <a:fillRect/>
          </a:stretch>
        </p:blipFill>
        <p:spPr>
          <a:xfrm>
            <a:off x="152400" y="1223900"/>
            <a:ext cx="6092375" cy="37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