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92EF-1595-0DFB-5D61-D40AA5030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96001-985C-642B-5E1B-7FF44537D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67E10-998C-2229-5992-41C96585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4C5D-8844-44FB-A4A9-2E56AB48C217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2D3F1-6DD8-42D4-BF3B-5C1D224C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2E304-B23B-76C0-421B-BBE6A68B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9017-7D2F-4323-9EBA-20CC0CA74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68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0478-2E78-0662-BD32-FA4BE22C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7E21A-AB96-C44B-3F3E-97C670C88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5B7F6-060F-AB39-3903-0CE9FF4F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4C5D-8844-44FB-A4A9-2E56AB48C217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DE6A2-6030-7AE4-145F-9C16F367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F7F81-699F-5B79-013E-C6D04F3E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9017-7D2F-4323-9EBA-20CC0CA74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592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D38A0-4F5E-E733-029A-B1B687475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B0151-B45E-BE9B-9310-AEFEA3B1D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93BEE-BE1B-F80B-D752-8E5AFC44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4C5D-8844-44FB-A4A9-2E56AB48C217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361FB-9131-B6FE-8ED2-81AD01BB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8EE60-A18C-77E0-B41F-9B0E405C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9017-7D2F-4323-9EBA-20CC0CA74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64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14C8-E0DD-676E-7D5F-FB7533B3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53952-FBA4-A488-B493-15814118F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7C564-047F-C54D-2B8C-CFD1B38B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4C5D-8844-44FB-A4A9-2E56AB48C217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C968D-A301-102F-8C39-96AFA603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8B188-F92B-2809-7055-1F6B02C9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9017-7D2F-4323-9EBA-20CC0CA74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8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04C9-DB19-6889-EFF9-C3E8956E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19588-702C-10F3-3F6F-F5F820412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2687A-204D-61C3-D338-D88C7A13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4C5D-8844-44FB-A4A9-2E56AB48C217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ACE57-01CC-E560-7AF3-59A3DD7C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0E578-30DD-AFC1-AF95-114D9BEA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9017-7D2F-4323-9EBA-20CC0CA74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05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65A3-6497-BF4C-9890-1352C392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A9F9-3ABA-EC56-1FDB-71F3E56CE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70E56-AD9A-62AA-40F6-1B670C8F0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ACA33-9597-9285-FD95-CE8C0870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4C5D-8844-44FB-A4A9-2E56AB48C217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194CE-108A-F042-0CA2-492E7E4C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48796-A15E-607A-8A04-727E7A22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9017-7D2F-4323-9EBA-20CC0CA74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16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266E-6C85-51DC-E8B3-0C0922F9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FE0B-214E-F75C-E4BE-3B2B7D1B3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486FA-ED22-7979-0F21-8E8870B3C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3898B-1B0E-153A-E270-419EB0CFF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70796E-5FDF-B620-40CF-84216D131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AB242-7446-A5AA-2F53-2F0B9136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4C5D-8844-44FB-A4A9-2E56AB48C217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C9395-7FB3-659F-8984-E9216E00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A08F5-DDE7-0F6E-D242-378E3011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9017-7D2F-4323-9EBA-20CC0CA74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34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05A1-226A-8E76-94DE-4F164DF0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D291B-AAB8-7BDC-781B-FE06D0AD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4C5D-8844-44FB-A4A9-2E56AB48C217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C4F84-3783-D5AE-EC37-EFC2C6DD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A47D7-198B-7A46-4DE1-23E47371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9017-7D2F-4323-9EBA-20CC0CA74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54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51E37-4654-EAB7-41D3-3762738C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4C5D-8844-44FB-A4A9-2E56AB48C217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D6C74-8FC4-FEB5-4FF9-AFEC1109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F2250-0B17-7040-E6AD-B2F93F17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9017-7D2F-4323-9EBA-20CC0CA74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10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5D093-70CB-FB5A-DCBE-EC102F79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9425B-54A9-D93C-A9A6-75BB94B41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5CD34-9194-D0D4-8849-E104F4B1C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66864-6CF9-DDFF-6913-28E14B3F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4C5D-8844-44FB-A4A9-2E56AB48C217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9127F-738A-8512-FE51-EF3CA710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F8B3C-A22F-7058-A2D9-9A128798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9017-7D2F-4323-9EBA-20CC0CA74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37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F95A-8565-F13C-077E-C6FF5CD6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F73FE-A174-418D-039E-5158CCAFB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4F86F-2791-AC2B-B6AE-6CBA75674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7451C-04D0-274E-957C-C5464A27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4C5D-8844-44FB-A4A9-2E56AB48C217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28E5C-5227-3DD7-A187-9C6DD43C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3BE76-ED5C-0DF2-183E-B71C6120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F9017-7D2F-4323-9EBA-20CC0CA74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52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5E538-A23F-2B2C-D86E-BC0EE225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F8C3E-4EB6-852C-F52D-73C45D28A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47EF6-F23C-5180-17DF-4615FF27D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F4C5D-8844-44FB-A4A9-2E56AB48C217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F769D-D304-2E24-BE8E-0141056CF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9E0B-6CDC-E1C6-BF53-47FDC6C25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F9017-7D2F-4323-9EBA-20CC0CA74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10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3248-8CF5-BEB8-1C66-E165ADB8F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313" y="1907554"/>
            <a:ext cx="9144000" cy="2387600"/>
          </a:xfrm>
        </p:spPr>
        <p:txBody>
          <a:bodyPr/>
          <a:lstStyle/>
          <a:p>
            <a:r>
              <a:rPr lang="en-IN" b="1" dirty="0">
                <a:solidFill>
                  <a:schemeClr val="accent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World Ranking Universities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29889-C9EE-C8D5-FCBB-E3BCF6A3E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26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CA0E-E6B8-F8AB-7E4B-F56C5657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78"/>
            <a:ext cx="10515600" cy="1046232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5D093-137C-7C13-548A-42B3BB6F5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210"/>
            <a:ext cx="10515600" cy="490475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Top Performers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dirty="0">
                <a:cs typeface="Segoe UI Semibold" panose="020B0702040204020203" pitchFamily="34" charset="0"/>
              </a:rPr>
              <a:t>USA and UK universities dominate global rankings.</a:t>
            </a:r>
          </a:p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Yearly Trends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dirty="0">
                <a:cs typeface="Segoe UI Semibold" panose="020B0702040204020203" pitchFamily="34" charset="0"/>
              </a:rPr>
              <a:t>Some universities consistently remain in the top 10, while others fluctuate.</a:t>
            </a:r>
          </a:p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Alumni Employment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dirty="0">
                <a:cs typeface="Segoe UI Semibold" panose="020B0702040204020203" pitchFamily="34" charset="0"/>
              </a:rPr>
              <a:t>Strongly correlated with global prestige (e.g., Harvard, Oxford, Cambridge).</a:t>
            </a:r>
          </a:p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Faculty Quality &amp; Citations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dirty="0">
                <a:cs typeface="Segoe UI Semibold" panose="020B0702040204020203" pitchFamily="34" charset="0"/>
              </a:rPr>
              <a:t>Universities with strong research output lead in citations and influence scores.</a:t>
            </a:r>
          </a:p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Country-wise Distribution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dirty="0">
                <a:cs typeface="Segoe UI Semibold" panose="020B0702040204020203" pitchFamily="34" charset="0"/>
              </a:rPr>
              <a:t>USA has the maximum representation, followed by UK, China, and Japan.</a:t>
            </a:r>
          </a:p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Improvement Cases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dirty="0">
                <a:cs typeface="Segoe UI Semibold" panose="020B0702040204020203" pitchFamily="34" charset="0"/>
              </a:rPr>
              <a:t>Some Asian universities (Japan, China) show rising trends in rankings over the years.</a:t>
            </a:r>
          </a:p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Parameter Variations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dirty="0">
                <a:cs typeface="Segoe UI Semibold" panose="020B0702040204020203" pitchFamily="34" charset="0"/>
              </a:rPr>
              <a:t>High citations do not always translate into high alumni employment or education quality, showing multidimensional evaluation.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17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3086-06A3-961D-62A2-0914CD6E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</a:t>
            </a:r>
            <a:endParaRPr lang="en-IN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17E5E8-3250-0450-004A-145B22DC32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3777" y="1702594"/>
            <a:ext cx="1038444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Python handled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data preprocessing and query-based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  exploration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Power BI provided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interactive dashboards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for stakeholders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visualize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The study highlights dominance of US/UK universities but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also growth of Asian universities.</a:t>
            </a:r>
          </a:p>
        </p:txBody>
      </p:sp>
    </p:spTree>
    <p:extLst>
      <p:ext uri="{BB962C8B-B14F-4D97-AF65-F5344CB8AC3E}">
        <p14:creationId xmlns:p14="http://schemas.microsoft.com/office/powerpoint/2010/main" val="268248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FFFA7-0E02-2309-B313-6651CB7A5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080B-9474-0172-EFD0-BFDF74079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78754"/>
            <a:ext cx="5201478" cy="81576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endParaRPr lang="en-IN" sz="4400" b="1" dirty="0">
              <a:solidFill>
                <a:schemeClr val="accent6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61903-9BD5-8819-C5D4-8650AA83E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FC0C1-7E08-5F6F-1285-4617C82A8A33}"/>
              </a:ext>
            </a:extLst>
          </p:cNvPr>
          <p:cNvSpPr txBox="1"/>
          <p:nvPr/>
        </p:nvSpPr>
        <p:spPr>
          <a:xfrm>
            <a:off x="1299127" y="1293714"/>
            <a:ext cx="9593746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project focuses on analyzing </a:t>
            </a:r>
            <a:r>
              <a:rPr lang="en-US" sz="28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World University Rankings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across multiple years using both Python (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Jupyter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Notebook) and Power BI.</a:t>
            </a:r>
            <a:b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It aims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Clean and preprocess the dataset.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Explore patterns and rankings of universities worldwide.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Answer SQL-style analytical questions programmatically.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Build interactive dashboards in Power BI for visual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82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D42C6-E376-85A6-8B34-4DB415F64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BC26-C2D8-035E-9493-671026775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78754"/>
            <a:ext cx="5201478" cy="815768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Methodology</a:t>
            </a:r>
            <a:endParaRPr lang="en-IN" sz="4400" b="1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73710-6460-A1C0-7A67-BF5D262CA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2F2A7-4951-C644-9225-9196B2E58183}"/>
              </a:ext>
            </a:extLst>
          </p:cNvPr>
          <p:cNvSpPr txBox="1"/>
          <p:nvPr/>
        </p:nvSpPr>
        <p:spPr>
          <a:xfrm>
            <a:off x="1299126" y="1131154"/>
            <a:ext cx="10303593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Source : </a:t>
            </a:r>
            <a:r>
              <a:rPr lang="en-US" sz="2000" dirty="0">
                <a:cs typeface="Segoe UI Semibold" panose="020B0702040204020203" pitchFamily="34" charset="0"/>
              </a:rPr>
              <a:t>CSV file </a:t>
            </a:r>
            <a:r>
              <a:rPr lang="en-US" sz="2000" dirty="0" err="1">
                <a:cs typeface="Segoe UI Semibold" panose="020B0702040204020203" pitchFamily="34" charset="0"/>
              </a:rPr>
              <a:t>containi</a:t>
            </a:r>
            <a:r>
              <a:rPr lang="en-IN" sz="2000" dirty="0">
                <a:cs typeface="Segoe UI Semibold" panose="020B0702040204020203" pitchFamily="34" charset="0"/>
              </a:rPr>
              <a:t>ng global university ranking.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Cleaning in python :</a:t>
            </a:r>
          </a:p>
          <a:p>
            <a:r>
              <a:rPr lang="en-IN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  </a:t>
            </a:r>
            <a:r>
              <a:rPr lang="en-IN" sz="2000" dirty="0">
                <a:cs typeface="Segoe UI Semibold" panose="020B0702040204020203" pitchFamily="34" charset="0"/>
              </a:rPr>
              <a:t>Handled Missing values.</a:t>
            </a:r>
          </a:p>
          <a:p>
            <a:r>
              <a:rPr lang="en-IN" sz="2000" dirty="0">
                <a:cs typeface="Segoe UI Semibold" panose="020B0702040204020203" pitchFamily="34" charset="0"/>
              </a:rPr>
              <a:t>                  Removed duplicates.</a:t>
            </a:r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      </a:t>
            </a:r>
            <a:r>
              <a:rPr lang="en-IN" sz="2000" dirty="0"/>
              <a:t>Fixed column naming inconsistencies.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Analytics Steps :</a:t>
            </a:r>
          </a:p>
          <a:p>
            <a:r>
              <a:rPr lang="en-IN" sz="2000" dirty="0">
                <a:cs typeface="Segoe UI Semibold" panose="020B0702040204020203" pitchFamily="34" charset="0"/>
              </a:rPr>
              <a:t>                  </a:t>
            </a:r>
            <a:r>
              <a:rPr lang="en-US" sz="2000" dirty="0"/>
              <a:t>SQL-style queries applied via pandas to extract insights.</a:t>
            </a:r>
          </a:p>
          <a:p>
            <a:r>
              <a:rPr lang="en-US" sz="2000" dirty="0">
                <a:cs typeface="Segoe UI Semibold" panose="020B0702040204020203" pitchFamily="34" charset="0"/>
              </a:rPr>
              <a:t>                  </a:t>
            </a:r>
            <a:r>
              <a:rPr lang="en-US" sz="2000" dirty="0"/>
              <a:t>Key ranking attributes analyzed: </a:t>
            </a:r>
            <a:r>
              <a:rPr lang="en-US" sz="2000" i="1" dirty="0"/>
              <a:t>Quality of Education, Quality of Faculty, Alumni            </a:t>
            </a:r>
          </a:p>
          <a:p>
            <a:r>
              <a:rPr lang="en-US" sz="2000" i="1" dirty="0"/>
              <a:t>                  Employment, Citations, Publications, Patents, Influence, National Rank</a:t>
            </a:r>
            <a:r>
              <a:rPr lang="en-US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Visualization in Power BI :</a:t>
            </a:r>
          </a:p>
          <a:p>
            <a:r>
              <a:rPr lang="en-US" sz="2000" dirty="0">
                <a:cs typeface="Segoe UI Semibold" panose="020B0702040204020203" pitchFamily="34" charset="0"/>
              </a:rPr>
              <a:t>                  </a:t>
            </a:r>
            <a:r>
              <a:rPr lang="en-US" sz="2000" dirty="0"/>
              <a:t>Dashboards created with bar charts, line charts, and KPI cards.</a:t>
            </a:r>
          </a:p>
          <a:p>
            <a:r>
              <a:rPr lang="en-US" sz="2000" dirty="0">
                <a:cs typeface="Segoe UI Semibold" panose="020B0702040204020203" pitchFamily="34" charset="0"/>
              </a:rPr>
              <a:t>                  </a:t>
            </a:r>
            <a:r>
              <a:rPr lang="en-US" sz="2000" dirty="0"/>
              <a:t>Filters and slicers applied for country-wise and year-wise analysis.</a:t>
            </a:r>
            <a:endParaRPr lang="en-IN" sz="2000" dirty="0">
              <a:cs typeface="Segoe UI Semibold" panose="020B0702040204020203" pitchFamily="34" charset="0"/>
            </a:endParaRPr>
          </a:p>
          <a:p>
            <a:r>
              <a:rPr lang="en-I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       </a:t>
            </a:r>
          </a:p>
          <a:p>
            <a:pPr algn="ctr"/>
            <a:r>
              <a:rPr lang="en-IN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      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46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3764-167C-C5A2-DB53-47ED28F4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Requirement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DE0C-4906-F715-D5FE-86DDB1519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Identify top universities by year and country.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Compare scores and ranks based on different parameters.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Understand country-level distribution of universities.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Track trends over multiple years.</a:t>
            </a:r>
          </a:p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Provide both </a:t>
            </a: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tabular (queries)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</a:t>
            </a: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visual (Power BI)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outputs.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567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4722-7915-1CDB-C9A6-4A34B996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Other Parameters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0BD0F1-9561-51CE-EEB4-67D60ED99E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25825" y="1685838"/>
            <a:ext cx="818281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Temporal Dimension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Segoe UI Semibold" panose="020B0702040204020203" pitchFamily="34" charset="0"/>
              </a:rPr>
              <a:t>Yearly comparisons (2012–2014).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Performance Indicators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Segoe UI Semibold" panose="020B0702040204020203" pitchFamily="34" charset="0"/>
              </a:rPr>
              <a:t>Education quality, faculty strength,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Segoe UI Semibold" panose="020B0702040204020203" pitchFamily="34" charset="0"/>
              </a:rPr>
              <a:t>  alumni employment, patents,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cs typeface="Segoe UI Semibold" panose="020B0702040204020203" pitchFamily="34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Segoe UI Semibold" panose="020B0702040204020203" pitchFamily="34" charset="0"/>
              </a:rPr>
              <a:t>citations, influence, national/global rank.</a:t>
            </a:r>
          </a:p>
        </p:txBody>
      </p:sp>
    </p:spTree>
    <p:extLst>
      <p:ext uri="{BB962C8B-B14F-4D97-AF65-F5344CB8AC3E}">
        <p14:creationId xmlns:p14="http://schemas.microsoft.com/office/powerpoint/2010/main" val="53983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1102-ECE5-40EC-93AF-CB9DF8A5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Visualizations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3556C7-01B3-85A3-7BC4-D8E815B716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12746"/>
            <a:ext cx="905459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Bar Charts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Segoe UI Semibold" panose="020B0702040204020203" pitchFamily="34" charset="0"/>
              </a:rPr>
              <a:t>Top universities by score, alumni employment,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Segoe UI Semibold" panose="020B0702040204020203" pitchFamily="34" charset="0"/>
              </a:rPr>
              <a:t>                   </a:t>
            </a:r>
            <a:r>
              <a:rPr lang="en-US" altLang="en-US" dirty="0">
                <a:cs typeface="Segoe UI Semibold" panose="020B07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Segoe UI Semibold" panose="020B0702040204020203" pitchFamily="34" charset="0"/>
              </a:rPr>
              <a:t> publications.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Line Charts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Segoe UI Semibold" panose="020B0702040204020203" pitchFamily="34" charset="0"/>
              </a:rPr>
              <a:t>Trend of rankings over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Maps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Segoe UI Semibold" panose="020B0702040204020203" pitchFamily="34" charset="0"/>
              </a:rPr>
              <a:t>Distribution of universities by country.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Tables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Segoe UI Semibold" panose="020B0702040204020203" pitchFamily="34" charset="0"/>
              </a:rPr>
              <a:t>Top N universities filtered by year and parameter.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Cards/KPIs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Segoe UI Semibold" panose="020B0702040204020203" pitchFamily="34" charset="0"/>
              </a:rPr>
              <a:t>Total universities, average scores, top-ranked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cs typeface="Segoe UI Semibold" panose="020B0702040204020203" pitchFamily="34" charset="0"/>
              </a:rPr>
              <a:t>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Segoe UI Semibold" panose="020B0702040204020203" pitchFamily="34" charset="0"/>
              </a:rPr>
              <a:t> institutions.</a:t>
            </a:r>
          </a:p>
        </p:txBody>
      </p:sp>
    </p:spTree>
    <p:extLst>
      <p:ext uri="{BB962C8B-B14F-4D97-AF65-F5344CB8AC3E}">
        <p14:creationId xmlns:p14="http://schemas.microsoft.com/office/powerpoint/2010/main" val="2118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F6FB4B-3D92-2B41-CA7F-41F93E93AE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69" y="457200"/>
            <a:ext cx="11270974" cy="58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5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9A30AA-14A0-1F6C-E841-151F3C1BE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139" y="427383"/>
            <a:ext cx="11201400" cy="591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3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5E8054-97D6-04EA-8A22-0F5010312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321" y="397564"/>
            <a:ext cx="11171583" cy="598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6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478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 Semibold</vt:lpstr>
      <vt:lpstr>Office Theme</vt:lpstr>
      <vt:lpstr>World Ranking Universities Analysis</vt:lpstr>
      <vt:lpstr>Introduction</vt:lpstr>
      <vt:lpstr>Methodology</vt:lpstr>
      <vt:lpstr>Requirement Analysis</vt:lpstr>
      <vt:lpstr>Other Parameters</vt:lpstr>
      <vt:lpstr>Visualizations</vt:lpstr>
      <vt:lpstr>PowerPoint Presentation</vt:lpstr>
      <vt:lpstr>PowerPoint Presentation</vt:lpstr>
      <vt:lpstr>PowerPoint Presentation</vt:lpstr>
      <vt:lpstr>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samikshaburad@outlook.com</dc:creator>
  <cp:lastModifiedBy>samikshaburad@outlook.com</cp:lastModifiedBy>
  <cp:revision>1</cp:revision>
  <dcterms:created xsi:type="dcterms:W3CDTF">2025-09-24T09:41:09Z</dcterms:created>
  <dcterms:modified xsi:type="dcterms:W3CDTF">2025-09-24T10:21:22Z</dcterms:modified>
</cp:coreProperties>
</file>