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48A8F1-F753-479F-8E75-FF402FC9B249}">
  <a:tblStyle styleId="{0148A8F1-F753-479F-8E75-FF402FC9B2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5a554db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5a554db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c83ba77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c83ba77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c83ba770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c83ba770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c83ba770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c83ba770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ec83ba770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ec83ba770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c83ba770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c83ba770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c83ba770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c83ba770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MongoDB is a popular, open-source, NoSQL database that stores data in a flexible, document-based format using JSON-like documents. It's known for its scalability, high performance, and flexibility in handling unstructured or semi-structured data. MongoDB uses a flexible data model, making it suitable for a wide range of applications and allows for easy scalability in distributed environments.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5a554db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5a554db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c83ba770a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c83ba770a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Overview of the Dataset - Liquor Sales in the US by County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Encompasses over 5 million records across 23 columns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Each row represents an invoice record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Columns entail comprehensive details: invoice specifics, shop and vendor information, and item specifications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c83ba770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c83ba770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c83ba770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c83ba770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5a554db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5a554db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c83ba77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c83ba77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c83ba77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c83ba77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59" name="Google Shape;59;p13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 rot="243258">
              <a:off x="2567003" y="1297877"/>
              <a:ext cx="3598205" cy="1528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MongoDB vs PostgreSQL</a:t>
              </a:r>
              <a:endParaRPr sz="3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20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A comprehensive analysis</a:t>
              </a:r>
              <a:endParaRPr i="1" sz="2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 rot="243220">
              <a:off x="2621681" y="3056459"/>
              <a:ext cx="3373840" cy="64932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Samiksha Burkul, </a:t>
              </a: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Rachel Culbreath, and </a:t>
              </a:r>
              <a:r>
                <a:rPr lang="en" sz="12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Krishnasurya Gopalakrishnan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974550" y="0"/>
            <a:ext cx="754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Output</a:t>
            </a:r>
            <a:r>
              <a:rPr b="1" lang="en" sz="2100">
                <a:solidFill>
                  <a:schemeClr val="dk1"/>
                </a:solidFill>
              </a:rPr>
              <a:t> 2: </a:t>
            </a:r>
            <a:r>
              <a:rPr lang="en" sz="2100">
                <a:solidFill>
                  <a:schemeClr val="dk1"/>
                </a:solidFill>
              </a:rPr>
              <a:t>Which years made the most profit?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315825" y="543550"/>
            <a:ext cx="8319900" cy="2109300"/>
          </a:xfrm>
          <a:prstGeom prst="rect">
            <a:avLst/>
          </a:prstGeom>
          <a:solidFill>
            <a:srgbClr val="B7E1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15825" y="2824425"/>
            <a:ext cx="8319900" cy="21837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216450" y="1319725"/>
            <a:ext cx="2008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32725" y="3751875"/>
            <a:ext cx="2008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PostgreSQL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32725" y="1319725"/>
            <a:ext cx="2008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MongoDB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00" y="616300"/>
            <a:ext cx="3618501" cy="19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39109" l="0" r="0" t="0"/>
          <a:stretch/>
        </p:blipFill>
        <p:spPr>
          <a:xfrm>
            <a:off x="3224638" y="2888113"/>
            <a:ext cx="5053225" cy="20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3932421" y="1673119"/>
            <a:ext cx="2779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759738" y="145675"/>
            <a:ext cx="762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Query 3: </a:t>
            </a:r>
            <a:r>
              <a:rPr lang="en" sz="1900">
                <a:solidFill>
                  <a:schemeClr val="dk1"/>
                </a:solidFill>
              </a:rPr>
              <a:t>Which stores sold more bottles than the average?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470700" y="653575"/>
            <a:ext cx="3622500" cy="4327500"/>
          </a:xfrm>
          <a:prstGeom prst="rect">
            <a:avLst/>
          </a:prstGeom>
          <a:solidFill>
            <a:srgbClr val="B7E1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4572000" y="694175"/>
            <a:ext cx="4101300" cy="43275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1358627" y="1412968"/>
            <a:ext cx="198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632642" y="895935"/>
            <a:ext cx="198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PostgreSQL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162792" y="857018"/>
            <a:ext cx="198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MongoDB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802" y="1490787"/>
            <a:ext cx="3622450" cy="153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25" y="1490775"/>
            <a:ext cx="3454851" cy="293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3932421" y="1673119"/>
            <a:ext cx="2779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759750" y="145675"/>
            <a:ext cx="746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Output 3: </a:t>
            </a:r>
            <a:r>
              <a:rPr lang="en" sz="2100">
                <a:solidFill>
                  <a:schemeClr val="dk1"/>
                </a:solidFill>
              </a:rPr>
              <a:t>Stores with more bottle sales than the average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470700" y="653575"/>
            <a:ext cx="3622500" cy="4327500"/>
          </a:xfrm>
          <a:prstGeom prst="rect">
            <a:avLst/>
          </a:prstGeom>
          <a:solidFill>
            <a:srgbClr val="B7E1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572000" y="694175"/>
            <a:ext cx="4101300" cy="43275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1358627" y="1412968"/>
            <a:ext cx="198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5632642" y="895935"/>
            <a:ext cx="198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PostgreSQL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162792" y="857018"/>
            <a:ext cx="198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MongoDB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49" y="1479875"/>
            <a:ext cx="31497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350" y="1479876"/>
            <a:ext cx="3866606" cy="24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E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250" y="1313175"/>
            <a:ext cx="5131514" cy="35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208750" y="288800"/>
            <a:ext cx="48729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783F04"/>
                </a:solidFill>
              </a:rPr>
              <a:t>Performance Analysis</a:t>
            </a:r>
            <a:endParaRPr b="1" sz="2300">
              <a:solidFill>
                <a:srgbClr val="783F04"/>
              </a:solidFill>
            </a:endParaRPr>
          </a:p>
        </p:txBody>
      </p:sp>
      <p:graphicFrame>
        <p:nvGraphicFramePr>
          <p:cNvPr id="185" name="Google Shape;185;p25"/>
          <p:cNvGraphicFramePr/>
          <p:nvPr/>
        </p:nvGraphicFramePr>
        <p:xfrm>
          <a:off x="262900" y="11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{0148A8F1-F753-479F-8E75-FF402FC9B249}</a:tableStyleId>
              </a:tblPr>
              <a:tblGrid>
                <a:gridCol w="1005075"/>
                <a:gridCol w="932875"/>
                <a:gridCol w="1375025"/>
              </a:tblGrid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PostgreSQL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MongoDB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% comparison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significantly faster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15.07%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37.67%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2.59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10.04%.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.79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87.75%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54.23% </a:t>
                      </a:r>
                      <a:r>
                        <a:rPr lang="en" sz="1300"/>
                        <a:t>(slower)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60663"/>
          <a:stretch/>
        </p:blipFill>
        <p:spPr>
          <a:xfrm>
            <a:off x="0" y="2574324"/>
            <a:ext cx="9143999" cy="25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0" y="0"/>
            <a:ext cx="9144000" cy="2572500"/>
          </a:xfrm>
          <a:prstGeom prst="rect">
            <a:avLst/>
          </a:prstGeom>
          <a:solidFill>
            <a:srgbClr val="FFF9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/>
          <p:nvPr/>
        </p:nvSpPr>
        <p:spPr>
          <a:xfrm rot="-156123">
            <a:off x="2153842" y="1143655"/>
            <a:ext cx="4546388" cy="3211212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2306212" y="991287"/>
            <a:ext cx="4546500" cy="32112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26"/>
          <p:cNvGrpSpPr/>
          <p:nvPr/>
        </p:nvGrpSpPr>
        <p:grpSpPr>
          <a:xfrm rot="-468310">
            <a:off x="2195941" y="816811"/>
            <a:ext cx="4752129" cy="3509874"/>
            <a:chOff x="2163405" y="1008757"/>
            <a:chExt cx="4752300" cy="3510000"/>
          </a:xfrm>
        </p:grpSpPr>
        <p:sp>
          <p:nvSpPr>
            <p:cNvPr id="195" name="Google Shape;195;p26"/>
            <p:cNvSpPr/>
            <p:nvPr/>
          </p:nvSpPr>
          <p:spPr>
            <a:xfrm rot="231561">
              <a:off x="2266400" y="1158111"/>
              <a:ext cx="4546310" cy="3211293"/>
            </a:xfrm>
            <a:prstGeom prst="roundRect">
              <a:avLst>
                <a:gd fmla="val 0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 txBox="1"/>
            <p:nvPr/>
          </p:nvSpPr>
          <p:spPr>
            <a:xfrm rot="243258">
              <a:off x="3065567" y="1675897"/>
              <a:ext cx="3598205" cy="1528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400">
                  <a:solidFill>
                    <a:srgbClr val="434343"/>
                  </a:solidFill>
                  <a:latin typeface="Lato"/>
                  <a:ea typeface="Lato"/>
                  <a:cs typeface="Lato"/>
                  <a:sym typeface="Lato"/>
                </a:rPr>
                <a:t>Thank you!</a:t>
              </a:r>
              <a:endParaRPr i="1" sz="3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EADB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12750" y="2571750"/>
            <a:ext cx="8313900" cy="2213400"/>
          </a:xfrm>
          <a:prstGeom prst="rect">
            <a:avLst/>
          </a:prstGeom>
          <a:solidFill>
            <a:srgbClr val="CBEAD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an open-source NoSQL (non-relational) database management system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 document-oriented database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esigned to store, query, and manage large volumes of data in a flexible and scalable manner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schema-less meaning that documents in a collection can have different fields and structures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66175" y="679713"/>
            <a:ext cx="43224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343D"/>
                </a:solidFill>
              </a:rPr>
              <a:t>What is MongoDB?</a:t>
            </a:r>
            <a:endParaRPr b="1" sz="3000">
              <a:solidFill>
                <a:srgbClr val="0C343D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975" y="152400"/>
            <a:ext cx="3734865" cy="20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F0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321775" y="2488025"/>
            <a:ext cx="8313900" cy="2213400"/>
          </a:xfrm>
          <a:prstGeom prst="rect">
            <a:avLst/>
          </a:prstGeom>
          <a:solidFill>
            <a:srgbClr val="D9F0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an </a:t>
            </a:r>
            <a:r>
              <a:rPr lang="en"/>
              <a:t>open-source Relational Database Management System </a:t>
            </a:r>
            <a:r>
              <a:rPr b="1" lang="en"/>
              <a:t>(RDBMS)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supports SQL (Structured Query Language) for working with relational databases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Highly scalable allowing clustering, partitioning and replication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a wide range of datatypes from arrays to JSON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Supports foreign keys and </a:t>
            </a:r>
            <a:r>
              <a:rPr lang="en"/>
              <a:t>constraints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7600" y="177500"/>
            <a:ext cx="3239526" cy="184353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739525" y="3727600"/>
            <a:ext cx="2652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6175" y="679713"/>
            <a:ext cx="43224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4587"/>
                </a:solidFill>
              </a:rPr>
              <a:t>What is PostgreSQL?</a:t>
            </a:r>
            <a:endParaRPr b="1" sz="30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9E8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17050" y="198550"/>
            <a:ext cx="48729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</a:rPr>
              <a:t>Dataset Overview</a:t>
            </a:r>
            <a:endParaRPr sz="2200" u="sng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243650" y="881350"/>
            <a:ext cx="8680800" cy="38469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228600" rotWithShape="0" algn="tl" dir="5400000" dist="50800">
              <a:srgbClr val="000000">
                <a:alpha val="5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</a:rPr>
              <a:t>Liquor sales in the US by county</a:t>
            </a:r>
            <a:endParaRPr sz="1450"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Contains over </a:t>
            </a:r>
            <a:r>
              <a:rPr lang="en" sz="1450">
                <a:solidFill>
                  <a:schemeClr val="dk1"/>
                </a:solidFill>
              </a:rPr>
              <a:t>5 million records with 23 columns</a:t>
            </a:r>
            <a:endParaRPr sz="1450"/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>
                <a:solidFill>
                  <a:schemeClr val="dk1"/>
                </a:solidFill>
              </a:rPr>
              <a:t>Each row is an invoice record</a:t>
            </a:r>
            <a:endParaRPr sz="1450">
              <a:solidFill>
                <a:schemeClr val="dk1"/>
              </a:solidFill>
            </a:endParaRPr>
          </a:p>
          <a:p>
            <a:pPr indent="-3206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>
                <a:solidFill>
                  <a:schemeClr val="dk1"/>
                </a:solidFill>
              </a:rPr>
              <a:t>Columns include information on:</a:t>
            </a:r>
            <a:r>
              <a:rPr lang="en" sz="1450">
                <a:solidFill>
                  <a:schemeClr val="dk1"/>
                </a:solidFill>
              </a:rPr>
              <a:t> invoice details, shops and vendors, specifications of items sold</a:t>
            </a:r>
            <a:endParaRPr sz="14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BEAD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15100" y="90250"/>
            <a:ext cx="81663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Setting up the database in MongoDB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300" y="1580750"/>
            <a:ext cx="2948175" cy="13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2050" y="703550"/>
            <a:ext cx="856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Manually create a DB in MongoDB using MongoDB Compass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Within the empty collection, click on ‘Import Data’ and choose the file from local computer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/>
              <a:t>Click on import again in the following screen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275" y="1580750"/>
            <a:ext cx="2771911" cy="14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4300" y="3054300"/>
            <a:ext cx="5927877" cy="192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F0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15100" y="90250"/>
            <a:ext cx="81663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73763"/>
                </a:solidFill>
              </a:rPr>
              <a:t>Setting up the database in PostgreSQL</a:t>
            </a:r>
            <a:endParaRPr b="1" sz="2000">
              <a:solidFill>
                <a:srgbClr val="073763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225" y="3123075"/>
            <a:ext cx="7105526" cy="911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15100" y="685850"/>
            <a:ext cx="80673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Manually create a DB in Postgres from the ‘Object Explorer’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Run the following python script to load the csv file from local computer to the postgres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en" sz="1500">
                <a:solidFill>
                  <a:schemeClr val="dk1"/>
                </a:solidFill>
              </a:rPr>
              <a:t>Run the following Postgres command to alter the date column type from ‘text’ to ‘date’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588" y="1723025"/>
            <a:ext cx="4547974" cy="1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225" y="4184675"/>
            <a:ext cx="5733071" cy="6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3961656" y="1770619"/>
            <a:ext cx="27384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794075" y="207525"/>
            <a:ext cx="746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Query 1: </a:t>
            </a:r>
            <a:r>
              <a:rPr lang="en" sz="1900">
                <a:solidFill>
                  <a:schemeClr val="dk1"/>
                </a:solidFill>
              </a:rPr>
              <a:t>What are the sales that are between 500 and 5000 USD?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476500" y="784870"/>
            <a:ext cx="3918900" cy="4223400"/>
          </a:xfrm>
          <a:prstGeom prst="rect">
            <a:avLst/>
          </a:prstGeom>
          <a:solidFill>
            <a:srgbClr val="B7E1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837331" y="784870"/>
            <a:ext cx="3715200" cy="42234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425420" y="1519091"/>
            <a:ext cx="1950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880908" y="823015"/>
            <a:ext cx="1950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PostgreSQL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460492" y="823015"/>
            <a:ext cx="19509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MongoDB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623" y="1613402"/>
            <a:ext cx="3500587" cy="1354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2140" r="-2139" t="0"/>
          <a:stretch/>
        </p:blipFill>
        <p:spPr>
          <a:xfrm>
            <a:off x="611825" y="1363317"/>
            <a:ext cx="3787182" cy="268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3827050" y="1585625"/>
            <a:ext cx="2818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1703400" y="0"/>
            <a:ext cx="573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Output 1: </a:t>
            </a:r>
            <a:r>
              <a:rPr lang="en" sz="1900">
                <a:solidFill>
                  <a:schemeClr val="dk1"/>
                </a:solidFill>
              </a:rPr>
              <a:t>Sales between 500 and 5000 USD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315825" y="543550"/>
            <a:ext cx="8319900" cy="2109300"/>
          </a:xfrm>
          <a:prstGeom prst="rect">
            <a:avLst/>
          </a:prstGeom>
          <a:solidFill>
            <a:srgbClr val="B7E1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315825" y="2824425"/>
            <a:ext cx="8319900" cy="21837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1216450" y="1319725"/>
            <a:ext cx="2008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532725" y="3751875"/>
            <a:ext cx="2008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PostgreSQL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32725" y="1319725"/>
            <a:ext cx="2008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MongoDB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950" y="3133900"/>
            <a:ext cx="5652975" cy="1564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5950" y="726113"/>
            <a:ext cx="4534899" cy="17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3932421" y="1673119"/>
            <a:ext cx="2779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759738" y="145675"/>
            <a:ext cx="762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Query 2: </a:t>
            </a:r>
            <a:r>
              <a:rPr lang="en" sz="1900">
                <a:solidFill>
                  <a:schemeClr val="dk1"/>
                </a:solidFill>
              </a:rPr>
              <a:t>Which years made the most profit?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470700" y="653574"/>
            <a:ext cx="8202600" cy="2063700"/>
          </a:xfrm>
          <a:prstGeom prst="rect">
            <a:avLst/>
          </a:prstGeom>
          <a:solidFill>
            <a:srgbClr val="B7E1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470700" y="2885136"/>
            <a:ext cx="8202600" cy="2136600"/>
          </a:xfrm>
          <a:prstGeom prst="rect">
            <a:avLst/>
          </a:prstGeom>
          <a:solidFill>
            <a:srgbClr val="D9F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1358627" y="1412968"/>
            <a:ext cx="198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84542" y="3792535"/>
            <a:ext cx="198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PostgreSQL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684542" y="1412968"/>
            <a:ext cx="1980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MongoDB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664" y="720641"/>
            <a:ext cx="4996571" cy="1929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778" y="3097005"/>
            <a:ext cx="4685078" cy="180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