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64" r:id="rId5"/>
    <p:sldId id="259" r:id="rId6"/>
    <p:sldId id="260" r:id="rId7"/>
    <p:sldId id="261" r:id="rId8"/>
    <p:sldId id="262" r:id="rId9"/>
    <p:sldId id="263" r:id="rId10"/>
    <p:sldId id="273" r:id="rId11"/>
    <p:sldId id="265" r:id="rId12"/>
    <p:sldId id="274" r:id="rId13"/>
    <p:sldId id="266" r:id="rId14"/>
    <p:sldId id="275" r:id="rId15"/>
    <p:sldId id="276" r:id="rId16"/>
    <p:sldId id="267" r:id="rId17"/>
    <p:sldId id="277" r:id="rId18"/>
    <p:sldId id="268" r:id="rId19"/>
    <p:sldId id="278" r:id="rId20"/>
    <p:sldId id="280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183C2-083E-40BF-BA32-D80C6E9728E0}" type="datetimeFigureOut">
              <a:rPr lang="en-AU" smtClean="0"/>
              <a:t>22/09/2024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C43EB-F006-4805-8112-7B0917D88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75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hs.gov/sites/default/files/blackcat-analyst-note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7E16-65EC-727F-160F-87E1D414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45433"/>
            <a:ext cx="8825658" cy="1892968"/>
          </a:xfrm>
        </p:spPr>
        <p:txBody>
          <a:bodyPr/>
          <a:lstStyle/>
          <a:p>
            <a:r>
              <a:rPr lang="en-US" sz="5400" b="1" dirty="0"/>
              <a:t>Cyber Threat Intelligence Report</a:t>
            </a:r>
            <a:endParaRPr lang="en-A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B1927-DEAB-7750-F9EE-536E76C4E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8947" y="3208421"/>
            <a:ext cx="4186990" cy="243037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FFC000"/>
                </a:solidFill>
              </a:rPr>
              <a:t>By: SAMIKSHA REGMI</a:t>
            </a:r>
          </a:p>
          <a:p>
            <a:r>
              <a:rPr lang="en-AU" sz="2400" b="1" dirty="0">
                <a:solidFill>
                  <a:srgbClr val="FFC000"/>
                </a:solidFill>
              </a:rPr>
              <a:t>TUTOR: CLINTON HAYES</a:t>
            </a:r>
            <a:br>
              <a:rPr lang="en-AU" sz="2400" b="1" dirty="0">
                <a:solidFill>
                  <a:srgbClr val="FFC000"/>
                </a:solidFill>
              </a:rPr>
            </a:br>
            <a:r>
              <a:rPr lang="en-AU" sz="2400" b="1" dirty="0">
                <a:solidFill>
                  <a:srgbClr val="FFC000"/>
                </a:solidFill>
              </a:rPr>
              <a:t>UNIT COORDINATOR: Jamie SHIELD</a:t>
            </a:r>
          </a:p>
        </p:txBody>
      </p:sp>
    </p:spTree>
    <p:extLst>
      <p:ext uri="{BB962C8B-B14F-4D97-AF65-F5344CB8AC3E}">
        <p14:creationId xmlns:p14="http://schemas.microsoft.com/office/powerpoint/2010/main" val="384692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EB2C-899F-A840-F268-EF7E63B7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SSL Medium Strength Cipher Suites 	Supported (SWEET)</a:t>
            </a:r>
            <a:br>
              <a:rPr lang="en-US" dirty="0"/>
            </a:b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8F8E6-3D12-9649-2129-E2643F0E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8" y="2183091"/>
            <a:ext cx="11751013" cy="43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5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43EB-9AB2-DA15-F8BC-FBA7A79C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Vulnerabilities Detected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BFD0-FA26-FF70-B74C-DA39B95F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68" y="2468032"/>
            <a:ext cx="1125383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400" dirty="0">
                <a:solidFill>
                  <a:schemeClr val="accent5">
                    <a:lumMod val="75000"/>
                  </a:schemeClr>
                </a:solidFill>
              </a:rPr>
              <a:t>2. Chargen UDP Service DoS:</a:t>
            </a:r>
          </a:p>
          <a:p>
            <a:r>
              <a:rPr lang="en-AU" sz="3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400" dirty="0"/>
              <a:t>CVE-1999-0103: By overloading the Chargen service with requests, this vulnerability permits Denial of Service (DoS) attacks. </a:t>
            </a:r>
          </a:p>
          <a:p>
            <a:r>
              <a:rPr lang="en-US" sz="3400" dirty="0"/>
              <a:t>Disabling the Chargen service is the solution.</a:t>
            </a:r>
          </a:p>
          <a:p>
            <a:endParaRPr lang="en-AU" sz="3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5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BAAFA-728D-6D15-E189-C6C232E4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2431915"/>
            <a:ext cx="11770469" cy="422180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12F896D-AB95-6F95-D959-CD4361E9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83660"/>
            <a:ext cx="9001967" cy="1096972"/>
          </a:xfrm>
        </p:spPr>
        <p:txBody>
          <a:bodyPr/>
          <a:lstStyle/>
          <a:p>
            <a:r>
              <a:rPr lang="en-AU" sz="4000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88259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43EB-9AB2-DA15-F8BC-FBA7A79C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Vulnerabilities Detected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BFD0-FA26-FF70-B74C-DA39B95F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47" y="2626468"/>
            <a:ext cx="9980579" cy="3988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400" dirty="0">
                <a:solidFill>
                  <a:schemeClr val="accent5">
                    <a:lumMod val="75000"/>
                  </a:schemeClr>
                </a:solidFill>
              </a:rPr>
              <a:t>3. Echo Service Detection:</a:t>
            </a:r>
          </a:p>
          <a:p>
            <a:r>
              <a:rPr lang="en-AU" sz="3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AU" sz="3400" dirty="0">
                <a:solidFill>
                  <a:schemeClr val="tx1"/>
                </a:solidFill>
              </a:rPr>
              <a:t>CVE-1999-0103, CVE-1999-0635: </a:t>
            </a:r>
            <a:r>
              <a:rPr lang="en-US" sz="3400" dirty="0"/>
              <a:t>Abuse potential includes reflected DoS attacks and excessive network traffic. </a:t>
            </a:r>
          </a:p>
          <a:p>
            <a:r>
              <a:rPr lang="en-US" sz="3400" dirty="0"/>
              <a:t>Turn off the Echo service as a solution.</a:t>
            </a:r>
          </a:p>
          <a:p>
            <a:endParaRPr lang="en-AU" sz="3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DB28-AE1C-3C27-8E12-BAA4BBC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2" y="875489"/>
            <a:ext cx="8924146" cy="805143"/>
          </a:xfrm>
        </p:spPr>
        <p:txBody>
          <a:bodyPr/>
          <a:lstStyle/>
          <a:p>
            <a:r>
              <a:rPr lang="en-AU" sz="4000" dirty="0"/>
              <a:t>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4665E5-BC84-2CA6-ED53-60B50DB83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10" y="2431915"/>
            <a:ext cx="11809379" cy="4027251"/>
          </a:xfrm>
        </p:spPr>
      </p:pic>
    </p:spTree>
    <p:extLst>
      <p:ext uri="{BB962C8B-B14F-4D97-AF65-F5344CB8AC3E}">
        <p14:creationId xmlns:p14="http://schemas.microsoft.com/office/powerpoint/2010/main" val="73787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1D21-D432-9553-1C72-1E5CF223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312" y="758757"/>
            <a:ext cx="8963056" cy="921875"/>
          </a:xfrm>
        </p:spPr>
        <p:txBody>
          <a:bodyPr/>
          <a:lstStyle/>
          <a:p>
            <a:r>
              <a:rPr lang="en-AU" sz="3600" dirty="0"/>
              <a:t>Report</a:t>
            </a:r>
            <a:endParaRPr lang="en-A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12A442-C5D3-4C08-0448-96C4EA0CD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11" y="2529193"/>
            <a:ext cx="11809378" cy="4085616"/>
          </a:xfrm>
        </p:spPr>
      </p:pic>
    </p:spTree>
    <p:extLst>
      <p:ext uri="{BB962C8B-B14F-4D97-AF65-F5344CB8AC3E}">
        <p14:creationId xmlns:p14="http://schemas.microsoft.com/office/powerpoint/2010/main" val="256793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43EB-9AB2-DA15-F8BC-FBA7A79C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Vulnerabilities Detected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BFD0-FA26-FF70-B74C-DA39B95F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68" y="2468032"/>
            <a:ext cx="11020369" cy="393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400" dirty="0">
                <a:solidFill>
                  <a:schemeClr val="accent5">
                    <a:lumMod val="75000"/>
                  </a:schemeClr>
                </a:solidFill>
              </a:rPr>
              <a:t>4. SMB Signing Not Required: </a:t>
            </a:r>
          </a:p>
          <a:p>
            <a:r>
              <a:rPr lang="en-AU" sz="3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AU" sz="3400" dirty="0">
                <a:solidFill>
                  <a:schemeClr val="tx1"/>
                </a:solidFill>
              </a:rPr>
              <a:t>CVE-2012-1185: </a:t>
            </a:r>
            <a:r>
              <a:rPr lang="en-US" sz="3400" dirty="0"/>
              <a:t>In the event of an MITM attack, SMB traffic can be intercepted or altered. </a:t>
            </a:r>
          </a:p>
          <a:p>
            <a:r>
              <a:rPr lang="en-US" sz="3400" dirty="0"/>
              <a:t>Enforce SMB signing as a solution.</a:t>
            </a:r>
          </a:p>
          <a:p>
            <a:pPr marL="0" indent="0">
              <a:buNone/>
            </a:pPr>
            <a:endParaRPr lang="en-AU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0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368A-1459-FCA8-E0AF-6CC9C8FB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140" y="700391"/>
            <a:ext cx="8671227" cy="980241"/>
          </a:xfrm>
        </p:spPr>
        <p:txBody>
          <a:bodyPr/>
          <a:lstStyle/>
          <a:p>
            <a:r>
              <a:rPr lang="en-AU" sz="3600" dirty="0"/>
              <a:t>Report</a:t>
            </a:r>
            <a:endParaRPr lang="en-A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5F4595-70B8-A6D1-5C37-3FE0744E5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72" y="2451370"/>
            <a:ext cx="11264630" cy="3949430"/>
          </a:xfrm>
        </p:spPr>
      </p:pic>
    </p:spTree>
    <p:extLst>
      <p:ext uri="{BB962C8B-B14F-4D97-AF65-F5344CB8AC3E}">
        <p14:creationId xmlns:p14="http://schemas.microsoft.com/office/powerpoint/2010/main" val="203006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43EB-9AB2-DA15-F8BC-FBA7A79C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Vulnerabilities Detected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BFD0-FA26-FF70-B74C-DA39B95F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69" y="2468031"/>
            <a:ext cx="11370565" cy="4183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400" dirty="0">
                <a:solidFill>
                  <a:schemeClr val="accent5">
                    <a:lumMod val="75000"/>
                  </a:schemeClr>
                </a:solidFill>
              </a:rPr>
              <a:t>5. TLS 1.0/1.1 Protocol Detection:</a:t>
            </a:r>
          </a:p>
          <a:p>
            <a:r>
              <a:rPr lang="en-AU" sz="3400" dirty="0">
                <a:solidFill>
                  <a:schemeClr val="tx1"/>
                </a:solidFill>
              </a:rPr>
              <a:t>CVE-2011-3389 (BEAST), CVE-2014-3566 (POODLE): </a:t>
            </a:r>
            <a:r>
              <a:rPr lang="en-US" sz="3400" dirty="0"/>
              <a:t>Vulnerable to decryption attacks are outdated TLS versions.</a:t>
            </a:r>
          </a:p>
          <a:p>
            <a:r>
              <a:rPr lang="en-US" sz="3400" dirty="0"/>
              <a:t>The fix is to enforce TLS 1.2/1.3 and disable TLS 1.0/1.1.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AU" sz="3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40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F99-BBC1-72B7-9D35-84AE4569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2" y="680936"/>
            <a:ext cx="8924146" cy="999696"/>
          </a:xfrm>
        </p:spPr>
        <p:txBody>
          <a:bodyPr/>
          <a:lstStyle/>
          <a:p>
            <a:r>
              <a:rPr lang="en-AU" sz="3600" dirty="0"/>
              <a:t>Report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56705-C646-71EF-77B5-F3EB7E2EB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85" y="2603499"/>
            <a:ext cx="11478637" cy="3991853"/>
          </a:xfrm>
        </p:spPr>
      </p:pic>
    </p:spTree>
    <p:extLst>
      <p:ext uri="{BB962C8B-B14F-4D97-AF65-F5344CB8AC3E}">
        <p14:creationId xmlns:p14="http://schemas.microsoft.com/office/powerpoint/2010/main" val="95569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C8E6-DB82-8EFB-0786-1FD0D837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BlackCat (ALPHV)</a:t>
            </a:r>
            <a:endParaRPr lang="en-AU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C0E7-F014-86C8-E76B-2FDDAC51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7716330" cy="3973763"/>
          </a:xfrm>
        </p:spPr>
        <p:txBody>
          <a:bodyPr>
            <a:noAutofit/>
          </a:bodyPr>
          <a:lstStyle/>
          <a:p>
            <a:r>
              <a:rPr lang="en-US" sz="3000" dirty="0"/>
              <a:t>It is a Ransomware-as-a-Service (RaaS) group.</a:t>
            </a:r>
          </a:p>
          <a:p>
            <a:r>
              <a:rPr lang="en-US" sz="3000" dirty="0"/>
              <a:t>Is effective and hard to detect.</a:t>
            </a:r>
          </a:p>
          <a:p>
            <a:r>
              <a:rPr lang="en-US" sz="3000" dirty="0"/>
              <a:t>It targets critical industries including healthcare.</a:t>
            </a:r>
          </a:p>
          <a:p>
            <a:r>
              <a:rPr lang="en-US" sz="3000" dirty="0"/>
              <a:t>Financial gain from ransomware campaigns serves as motivation.</a:t>
            </a:r>
          </a:p>
          <a:p>
            <a:endParaRPr lang="en-AU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3105C-08A3-F880-FE75-BCD68B09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558" y="2603499"/>
            <a:ext cx="3818980" cy="376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B789-3AB5-3AAA-BA48-9B57D45C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594087-10B8-642A-D98C-9845AB5F2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928" y="2266908"/>
            <a:ext cx="11284085" cy="3978249"/>
          </a:xfrm>
        </p:spPr>
      </p:pic>
    </p:spTree>
    <p:extLst>
      <p:ext uri="{BB962C8B-B14F-4D97-AF65-F5344CB8AC3E}">
        <p14:creationId xmlns:p14="http://schemas.microsoft.com/office/powerpoint/2010/main" val="188431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43EB-9AB2-DA15-F8BC-FBA7A79C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Mitigation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BFD0-FA26-FF70-B74C-DA39B95F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69" y="2242457"/>
            <a:ext cx="11428931" cy="4408713"/>
          </a:xfrm>
        </p:spPr>
        <p:txBody>
          <a:bodyPr>
            <a:noAutofit/>
          </a:bodyPr>
          <a:lstStyle/>
          <a:p>
            <a:r>
              <a:rPr lang="en-US" sz="2800" dirty="0"/>
              <a:t>Address MoveIt and other software vulnerabilities right now. </a:t>
            </a:r>
          </a:p>
          <a:p>
            <a:r>
              <a:rPr lang="en-US" sz="2800" dirty="0"/>
              <a:t>Enforce SMB Signing: To guard against MITM attacks, make sure all SMB communications are signed. </a:t>
            </a:r>
          </a:p>
          <a:p>
            <a:r>
              <a:rPr lang="en-US" sz="2800" dirty="0"/>
              <a:t>Turn off Legacy Services: Unused services like Chargen and Echo should be turned off. </a:t>
            </a:r>
          </a:p>
          <a:p>
            <a:r>
              <a:rPr lang="en-US" sz="2800" dirty="0"/>
              <a:t>Make sure that only secure TLS versions are being </a:t>
            </a:r>
            <a:r>
              <a:rPr lang="en-AU" sz="2800" dirty="0"/>
              <a:t>utilised</a:t>
            </a:r>
            <a:r>
              <a:rPr lang="en-US" sz="2800" dirty="0"/>
              <a:t> by upgrading to TLS 1.2/1.3. </a:t>
            </a:r>
          </a:p>
          <a:p>
            <a:r>
              <a:rPr lang="en-US" sz="2800" dirty="0"/>
              <a:t>Strengthen account security to thwart credential theft by implementing multi-factor authentication (MFA).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800" dirty="0"/>
          </a:p>
          <a:p>
            <a:pPr marL="0" indent="0">
              <a:buNone/>
            </a:pPr>
            <a:r>
              <a:rPr lang="en-AU" sz="2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4661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43EB-9AB2-DA15-F8BC-FBA7A79C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Next Step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BFD0-FA26-FF70-B74C-DA39B95F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6" y="2743200"/>
            <a:ext cx="10914434" cy="3326860"/>
          </a:xfrm>
        </p:spPr>
        <p:txBody>
          <a:bodyPr>
            <a:noAutofit/>
          </a:bodyPr>
          <a:lstStyle/>
          <a:p>
            <a:r>
              <a:rPr lang="en-US" sz="3400" dirty="0"/>
              <a:t>Put recommended mitigation techniques into practice. </a:t>
            </a:r>
          </a:p>
          <a:p>
            <a:r>
              <a:rPr lang="en-US" sz="3400" dirty="0"/>
              <a:t>Conduct penetration testing and vulnerability scans regularly. </a:t>
            </a:r>
          </a:p>
          <a:p>
            <a:r>
              <a:rPr lang="en-US" sz="3400" dirty="0"/>
              <a:t>Provide phishing and ransomware protection training to staff members.</a:t>
            </a:r>
          </a:p>
          <a:p>
            <a:pPr marL="0" indent="0">
              <a:buNone/>
            </a:pPr>
            <a:endParaRPr lang="en-AU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3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866C-25A7-695B-FEAE-947093B1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References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EB1A3B-FB29-F02D-5DAE-95A4D859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62" y="2509736"/>
            <a:ext cx="11783438" cy="35100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Health, U. D. (2022). HC3: Analyst Notes. Black Cat AKA ALPHV. (https://www.hhs.gov/sites/default/files/blackcat-analyst-note.pdf)</a:t>
            </a:r>
          </a:p>
          <a:p>
            <a:r>
              <a:rPr lang="en-US" sz="2400" dirty="0"/>
              <a:t>(2023, February 28). Black CAT. Retrieved from MITRE ATT&amp;CK: ( https://attack.mitre.org/software/S1068/ )</a:t>
            </a:r>
          </a:p>
          <a:p>
            <a:r>
              <a:rPr lang="en-US" sz="2400" dirty="0"/>
              <a:t>Microsoft.com. (2023). Vulnerability CVE-2016-2183 - Microsoft Q&amp;A. [online] Available at: https://learn.microsoft.com/en-us/answers/questions/1371601/vulnerability-cve-2016-2183 [Accessed 22 Sep. 2024].</a:t>
            </a:r>
          </a:p>
          <a:p>
            <a:r>
              <a:rPr lang="en-US" sz="2400" dirty="0"/>
              <a:t>nvd.nist.gov. (n.d.). NVD - CVE-2016-2183. [online] Available at: https://nvd.nist.gov/vuln/detail/CVE-2016-2183.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0627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B308-9A86-44BB-09CF-FAA7276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Attack lifecycle of BlackCat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478A3-73A6-76D9-E57E-A6FEBC5F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73" y="2653692"/>
            <a:ext cx="8306959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3963-D553-7AE9-FD19-E0670606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/>
              <a:t>Attack Lifecycle of BlackCat </a:t>
            </a:r>
            <a:endParaRPr lang="en-A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AFF1-E311-6F58-E246-67A0E851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2579913"/>
            <a:ext cx="11575573" cy="414172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entury Gothic (Body)"/>
              </a:rPr>
              <a:t>Initial Access: BlackCat exploits stolen credentials and MoveIt vulnerabilities.</a:t>
            </a:r>
          </a:p>
          <a:p>
            <a:r>
              <a:rPr lang="en-US" sz="3200" dirty="0">
                <a:latin typeface="Century Gothic (Body)"/>
              </a:rPr>
              <a:t>Execution: Uses Windows utilities to deploy malware.</a:t>
            </a:r>
          </a:p>
          <a:p>
            <a:r>
              <a:rPr lang="en-US" sz="3200" dirty="0">
                <a:latin typeface="Century Gothic (Body)"/>
              </a:rPr>
              <a:t>Persistence: Set up scheduled tasks to maintain access.</a:t>
            </a:r>
          </a:p>
          <a:p>
            <a:r>
              <a:rPr lang="en-US" sz="3200" dirty="0">
                <a:latin typeface="Century Gothic (Body)"/>
              </a:rPr>
              <a:t>Credential Access: Steals credentials to escalate privileges.</a:t>
            </a:r>
          </a:p>
          <a:p>
            <a:r>
              <a:rPr lang="en-US" sz="3200" dirty="0">
                <a:latin typeface="Century Gothic (Body)"/>
              </a:rPr>
              <a:t>Impact: Encrypts files and demands a ransom.</a:t>
            </a:r>
          </a:p>
          <a:p>
            <a:pPr marL="0" indent="0">
              <a:buNone/>
            </a:pPr>
            <a:endParaRPr lang="en-AU" sz="3200" dirty="0">
              <a:latin typeface="Century Gothic (Body)"/>
            </a:endParaRPr>
          </a:p>
          <a:p>
            <a:pPr marL="0" indent="0">
              <a:buNone/>
            </a:pPr>
            <a:endParaRPr lang="en-AU" sz="32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2376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2873-DA78-AC15-4A76-A566E857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17" y="677778"/>
            <a:ext cx="9513046" cy="1199147"/>
          </a:xfrm>
        </p:spPr>
        <p:txBody>
          <a:bodyPr/>
          <a:lstStyle/>
          <a:p>
            <a:r>
              <a:rPr lang="en-AU" sz="4000" dirty="0"/>
              <a:t>BlackCat Attack Techniques &amp;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89588-0B67-B452-7E03-EC7C3E47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17" y="2459121"/>
            <a:ext cx="8825659" cy="4053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dirty="0"/>
              <a:t>Sub/ Techniques Used</a:t>
            </a:r>
          </a:p>
          <a:p>
            <a:r>
              <a:rPr lang="en-US" sz="2800" dirty="0"/>
              <a:t>T1078 - Valid Accounts (Initial Access): BlackCat obtains initial access by using credentials that have been stolen or compromised. </a:t>
            </a:r>
          </a:p>
          <a:p>
            <a:r>
              <a:rPr lang="en-US" sz="2800" dirty="0"/>
              <a:t>T1059.003 - Windows Command Shell (Execution): Commands executed using Windows Command Shell to distribute the ransomware payload.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AU" sz="2800" dirty="0"/>
          </a:p>
          <a:p>
            <a:pPr marL="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9275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53AA-B116-2C1D-CF6A-1050444A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18" y="838200"/>
            <a:ext cx="9849930" cy="706964"/>
          </a:xfrm>
        </p:spPr>
        <p:txBody>
          <a:bodyPr/>
          <a:lstStyle/>
          <a:p>
            <a:r>
              <a:rPr lang="en-AU" sz="4000" dirty="0"/>
              <a:t>BlackCat Attack Techniques &amp;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453F-E8A7-0FE6-93A7-DFEB8112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18" y="2390274"/>
            <a:ext cx="11180213" cy="446772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T1053.005 - Scheduled tasks (Persistence): These are designed to keep access open even after system reboots. </a:t>
            </a:r>
          </a:p>
          <a:p>
            <a:r>
              <a:rPr lang="en-US" sz="2800" dirty="0"/>
              <a:t>T1003 - OS Credential Dumping (Credential Access): Credentials are pushed laterally and at higher levels of privilege. </a:t>
            </a:r>
          </a:p>
          <a:p>
            <a:r>
              <a:rPr lang="en-US" sz="2800" dirty="0"/>
              <a:t>T1486 - Data Encrypted for Impact (Impact): Systems become inoperable due to the encryption of files, requiring payment of a ransom.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>
                <a:hlinkClick r:id="rId2"/>
              </a:rPr>
              <a:t>https://www.hhs.gov/sites/default/files/blackcat-analyst-note.pdf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138873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6396-3F03-5308-AEC2-16762B83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30442"/>
            <a:ext cx="8825659" cy="750190"/>
          </a:xfrm>
        </p:spPr>
        <p:txBody>
          <a:bodyPr/>
          <a:lstStyle/>
          <a:p>
            <a:r>
              <a:rPr lang="en-AU" sz="4000" dirty="0"/>
              <a:t>Why These Sub/Techniques?</a:t>
            </a:r>
            <a:br>
              <a:rPr lang="en-AU" sz="4000" dirty="0"/>
            </a:br>
            <a:endParaRPr lang="en-A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234A-32D1-95E6-8C99-E1B36731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2" y="2390274"/>
            <a:ext cx="10427367" cy="4467726"/>
          </a:xfrm>
        </p:spPr>
        <p:txBody>
          <a:bodyPr>
            <a:normAutofit/>
          </a:bodyPr>
          <a:lstStyle/>
          <a:p>
            <a:r>
              <a:rPr lang="en-US" sz="2800" dirty="0"/>
              <a:t>Valid Accounts (T1078): We can get around security measures and get direct access by stealing credentials.</a:t>
            </a:r>
          </a:p>
          <a:p>
            <a:r>
              <a:rPr lang="en-AU" sz="2800" dirty="0"/>
              <a:t>Windows Command Shell (T1059.003): </a:t>
            </a:r>
            <a:r>
              <a:rPr lang="en-US" sz="2800" dirty="0"/>
              <a:t>To avoid detection by security systems, we use native tools.</a:t>
            </a:r>
          </a:p>
          <a:p>
            <a:r>
              <a:rPr lang="en-AU" sz="2800" dirty="0"/>
              <a:t>Scheduled Tasks (T1053.005): </a:t>
            </a:r>
            <a:r>
              <a:rPr lang="en-US" sz="2800" dirty="0"/>
              <a:t>This ensures our malware persists on the system, even after reboots or partial cleanups.</a:t>
            </a:r>
          </a:p>
          <a:p>
            <a:endParaRPr lang="en-US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02995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7297-9750-C72C-B89C-AA39B8D5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Why These Sub/Techniques?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83A5-C21C-00C4-2473-C0A645AD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8" y="2486526"/>
            <a:ext cx="9865894" cy="3533274"/>
          </a:xfrm>
        </p:spPr>
        <p:txBody>
          <a:bodyPr>
            <a:normAutofit/>
          </a:bodyPr>
          <a:lstStyle/>
          <a:p>
            <a:r>
              <a:rPr lang="en-US" sz="2800" dirty="0"/>
              <a:t>Credential Dumping (T1003): To obtain more sensitive data and higher privileges, we extract credentials.</a:t>
            </a:r>
          </a:p>
          <a:p>
            <a:r>
              <a:rPr lang="en-US" sz="2800" dirty="0"/>
              <a:t>Data Encryption (T1486): The victim must pay a ransom to restore operations when important files are encrypted.</a:t>
            </a:r>
          </a:p>
          <a:p>
            <a:pPr marL="0" indent="0">
              <a:buNone/>
            </a:pP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392537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3B60-A7D0-57EE-4B8A-8738DDDF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Vulnerabilities Detected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6F63-3F71-C3F2-2403-BA0CD01DC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2" y="2552742"/>
            <a:ext cx="10800835" cy="3770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1. SSL Medium Strength Cipher Suites 	Supported (SWEET)</a:t>
            </a:r>
          </a:p>
          <a:p>
            <a:r>
              <a:rPr lang="en-US" sz="3200" dirty="0"/>
              <a:t> CVE-2016-2183: Takes use of 3DES's flaws to potentially decrypt data during lengthy sessions. </a:t>
            </a:r>
          </a:p>
          <a:p>
            <a:r>
              <a:rPr lang="en-US" sz="3200" dirty="0"/>
              <a:t>Disabling medium-strength cyphers and 3DES is the solution.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065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{76AF1220-2143-497C-BAE4-50EB44B344FB}tf02900722</Template>
  <TotalTime>869</TotalTime>
  <Words>815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Century Gothic (Body)</vt:lpstr>
      <vt:lpstr>Wingdings 3</vt:lpstr>
      <vt:lpstr>Ion Boardroom</vt:lpstr>
      <vt:lpstr>Cyber Threat Intelligence Report</vt:lpstr>
      <vt:lpstr>BlackCat (ALPHV)</vt:lpstr>
      <vt:lpstr>Attack lifecycle of BlackCat</vt:lpstr>
      <vt:lpstr>Attack Lifecycle of BlackCat </vt:lpstr>
      <vt:lpstr>BlackCat Attack Techniques &amp; Tactics</vt:lpstr>
      <vt:lpstr>BlackCat Attack Techniques &amp; Tactics</vt:lpstr>
      <vt:lpstr>Why These Sub/Techniques? </vt:lpstr>
      <vt:lpstr>Why These Sub/Techniques?</vt:lpstr>
      <vt:lpstr>Vulnerabilities Detected</vt:lpstr>
      <vt:lpstr>1. SSL Medium Strength Cipher Suites  Supported (SWEET) </vt:lpstr>
      <vt:lpstr>Vulnerabilities Detected</vt:lpstr>
      <vt:lpstr>Report</vt:lpstr>
      <vt:lpstr>Vulnerabilities Detected</vt:lpstr>
      <vt:lpstr>Report</vt:lpstr>
      <vt:lpstr>Report</vt:lpstr>
      <vt:lpstr>Vulnerabilities Detected</vt:lpstr>
      <vt:lpstr>Report</vt:lpstr>
      <vt:lpstr>Vulnerabilities Detected</vt:lpstr>
      <vt:lpstr>Report</vt:lpstr>
      <vt:lpstr>Report</vt:lpstr>
      <vt:lpstr>Mitigation Strategies</vt:lpstr>
      <vt:lpstr>Next Step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Samiksha Regmi</dc:creator>
  <cp:lastModifiedBy>Samiksha Regmi</cp:lastModifiedBy>
  <cp:revision>8</cp:revision>
  <dcterms:created xsi:type="dcterms:W3CDTF">2024-09-13T02:35:15Z</dcterms:created>
  <dcterms:modified xsi:type="dcterms:W3CDTF">2024-09-22T12:03:43Z</dcterms:modified>
</cp:coreProperties>
</file>