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58" r:id="rId6"/>
    <p:sldId id="259" r:id="rId7"/>
    <p:sldId id="267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7026-E8EB-4514-A35B-99CA162D0E01}" type="datetimeFigureOut">
              <a:rPr lang="en-AU" smtClean="0"/>
              <a:t>1/10/2024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FD326-FF72-4001-A3CF-CC4DF2D27D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48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FD326-FF72-4001-A3CF-CC4DF2D27D1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19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iksh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A94-2A4D-DE5F-5F49-9A3AE4BA0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1"/>
            <a:ext cx="9707897" cy="1812758"/>
          </a:xfrm>
        </p:spPr>
        <p:txBody>
          <a:bodyPr/>
          <a:lstStyle/>
          <a:p>
            <a:pPr algn="ctr"/>
            <a:r>
              <a:rPr lang="en-AU" sz="6000" dirty="0"/>
              <a:t>Emulate an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BB78-6A2C-16FD-2E51-1499CEDB8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3" y="3946357"/>
            <a:ext cx="4924926" cy="1692443"/>
          </a:xfrm>
        </p:spPr>
        <p:txBody>
          <a:bodyPr>
            <a:normAutofit lnSpcReduction="10000"/>
          </a:bodyPr>
          <a:lstStyle/>
          <a:p>
            <a:r>
              <a:rPr lang="en-AU" sz="2400" dirty="0">
                <a:solidFill>
                  <a:srgbClr val="FFFF00"/>
                </a:solidFill>
              </a:rPr>
              <a:t>By: Samiksha Regmi</a:t>
            </a:r>
          </a:p>
          <a:p>
            <a:r>
              <a:rPr lang="en-AU" sz="2400" dirty="0">
                <a:solidFill>
                  <a:srgbClr val="FFFF00"/>
                </a:solidFill>
              </a:rPr>
              <a:t>Tutor: Clinton hayes</a:t>
            </a:r>
          </a:p>
          <a:p>
            <a:r>
              <a:rPr lang="en-AU" sz="2400" dirty="0">
                <a:solidFill>
                  <a:srgbClr val="FFFF00"/>
                </a:solidFill>
              </a:rPr>
              <a:t>Unit coordinator: Jamie shield</a:t>
            </a:r>
          </a:p>
        </p:txBody>
      </p:sp>
    </p:spTree>
    <p:extLst>
      <p:ext uri="{BB962C8B-B14F-4D97-AF65-F5344CB8AC3E}">
        <p14:creationId xmlns:p14="http://schemas.microsoft.com/office/powerpoint/2010/main" val="133345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8BA-491C-B2E4-B35E-56ED3E8F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770021"/>
            <a:ext cx="10523621" cy="910611"/>
          </a:xfrm>
        </p:spPr>
        <p:txBody>
          <a:bodyPr/>
          <a:lstStyle/>
          <a:p>
            <a:r>
              <a:rPr lang="en-US" dirty="0"/>
              <a:t>Dump Credential Manager using keymgr.dll and rundll32.exe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3A76B-C1E6-F3B6-63DB-321DC9D1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296" y="2484132"/>
            <a:ext cx="5937925" cy="41544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6047E-392D-E15D-4F8E-D9A2FFAADCFB}"/>
              </a:ext>
            </a:extLst>
          </p:cNvPr>
          <p:cNvSpPr txBox="1"/>
          <p:nvPr/>
        </p:nvSpPr>
        <p:spPr>
          <a:xfrm>
            <a:off x="45779" y="2231571"/>
            <a:ext cx="60502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Manages and saves login information for later use automatically.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 Displays stored credentials, including "TERMSRV/4/4 (</a:t>
            </a:r>
            <a:r>
              <a:rPr lang="en-US" sz="2400" dirty="0" err="1"/>
              <a:t>LegacyGeneric</a:t>
            </a:r>
            <a:r>
              <a:rPr lang="en-US" sz="2400" dirty="0"/>
              <a:t>)" and "DC (</a:t>
            </a:r>
            <a:r>
              <a:rPr lang="en-US" sz="2400" dirty="0" err="1"/>
              <a:t>LegacyGeneric</a:t>
            </a:r>
            <a:r>
              <a:rPr lang="en-US" sz="2400" dirty="0"/>
              <a:t>)."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users change, add, or remove login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Offers choices for backing up and restoring login information, making it simple to move between computers.</a:t>
            </a:r>
          </a:p>
        </p:txBody>
      </p:sp>
    </p:spTree>
    <p:extLst>
      <p:ext uri="{BB962C8B-B14F-4D97-AF65-F5344CB8AC3E}">
        <p14:creationId xmlns:p14="http://schemas.microsoft.com/office/powerpoint/2010/main" val="94467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560-EE6A-E2CF-B928-6969A88D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6FC8-7BD7-C5B2-3CDF-94CFE9CB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28" y="2555373"/>
            <a:ext cx="10924751" cy="3444374"/>
          </a:xfrm>
        </p:spPr>
        <p:txBody>
          <a:bodyPr>
            <a:normAutofit lnSpcReduction="10000"/>
          </a:bodyPr>
          <a:lstStyle/>
          <a:p>
            <a:r>
              <a:rPr lang="en-AU" dirty="0" err="1"/>
              <a:t>redcanaryco</a:t>
            </a:r>
            <a:r>
              <a:rPr lang="en-AU" dirty="0"/>
              <a:t> (2017). atomic-red-team/atomics/T1053.005/T1053.005.md at master · </a:t>
            </a:r>
            <a:r>
              <a:rPr lang="en-AU" dirty="0" err="1"/>
              <a:t>redcanaryco</a:t>
            </a:r>
            <a:r>
              <a:rPr lang="en-AU" dirty="0"/>
              <a:t>/atomic-red-team. [online] GitHub. Available at: https://github.com/redcanaryco/atomic-red-team/blob/master/atomics/T1053.005/T1053.005.md [Accessed 22 Sep. 2024].</a:t>
            </a:r>
          </a:p>
          <a:p>
            <a:r>
              <a:rPr lang="en-AU" dirty="0" err="1"/>
              <a:t>redcanaryco</a:t>
            </a:r>
            <a:r>
              <a:rPr lang="en-AU" dirty="0"/>
              <a:t> (2017). atomic-red-team/atomics/T1003/T1003.md at master · </a:t>
            </a:r>
            <a:r>
              <a:rPr lang="en-AU" dirty="0" err="1"/>
              <a:t>redcanaryco</a:t>
            </a:r>
            <a:r>
              <a:rPr lang="en-AU" dirty="0"/>
              <a:t>/atomic-red-team. [online] GitHub. Available at: https://github.com/redcanaryco/atomic-red-team/blob/master/atomics/T1003/T1003.md [Accessed 22 Sep. 2024].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400" dirty="0"/>
              <a:t>My GitHub: </a:t>
            </a:r>
            <a:r>
              <a:rPr lang="en-AU" sz="3400" dirty="0">
                <a:hlinkClick r:id="rId2"/>
              </a:rPr>
              <a:t>https://github.com/Samikshare</a:t>
            </a:r>
            <a:endParaRPr lang="en-AU" sz="34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76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AB8C-863D-BB7D-1DC2-934AF92B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T1053.005: Scheduled Task/Job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9DAF-C0BC-0A71-63BA-2BB5CC78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2242457"/>
            <a:ext cx="11678080" cy="4615543"/>
          </a:xfrm>
        </p:spPr>
        <p:txBody>
          <a:bodyPr>
            <a:noAutofit/>
          </a:bodyPr>
          <a:lstStyle/>
          <a:p>
            <a:r>
              <a:rPr lang="en-US" sz="2800" dirty="0"/>
              <a:t>Queries the "Microsoft-Windows-Sysmon/Operational" log using Get-</a:t>
            </a:r>
            <a:r>
              <a:rPr lang="en-US" sz="2800" dirty="0" err="1"/>
              <a:t>WinEvent</a:t>
            </a:r>
            <a:r>
              <a:rPr lang="en-US" sz="2800" dirty="0"/>
              <a:t>. </a:t>
            </a:r>
          </a:p>
          <a:p>
            <a:r>
              <a:rPr lang="en-US" sz="2800" dirty="0"/>
              <a:t>Filters events associated with the establishment of "T1053" (scheduled tasks).</a:t>
            </a:r>
          </a:p>
          <a:p>
            <a:r>
              <a:rPr lang="en-US" sz="2800" dirty="0"/>
              <a:t>Time Created: The precise event tracking timestamp. </a:t>
            </a:r>
          </a:p>
          <a:p>
            <a:r>
              <a:rPr lang="en-US" sz="2800" dirty="0"/>
              <a:t>Process ID: A unique identifier for the relevant process. </a:t>
            </a:r>
          </a:p>
          <a:p>
            <a:r>
              <a:rPr lang="en-US" sz="2800" dirty="0"/>
              <a:t>Targeted registry path is displayed by the registry key. </a:t>
            </a:r>
          </a:p>
          <a:p>
            <a:r>
              <a:rPr lang="en-US" sz="2800" dirty="0"/>
              <a:t>User Account: NT AUTHORITY\SYSTEM was used for operations.</a:t>
            </a:r>
          </a:p>
          <a:p>
            <a:pPr marL="0" indent="0">
              <a:buNone/>
            </a:pPr>
            <a:r>
              <a:rPr lang="en-US" sz="2800" dirty="0"/>
              <a:t>     continue.. Fig next page</a:t>
            </a:r>
          </a:p>
          <a:p>
            <a:endParaRPr lang="en-US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394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6DD-097D-7DD7-1979-3942900C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61" y="840707"/>
            <a:ext cx="8761413" cy="706964"/>
          </a:xfrm>
        </p:spPr>
        <p:txBody>
          <a:bodyPr/>
          <a:lstStyle/>
          <a:p>
            <a:r>
              <a:rPr lang="en-AU" dirty="0"/>
              <a:t>T1053.005: Scheduled Task/Job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1A1BF-AC9E-85F4-86FB-5D9A1E99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7" y="2312330"/>
            <a:ext cx="11630525" cy="44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C5D6-4C5E-D4DD-CE39-5BB2F94A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Powershell Cmdlet Schedule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B7C5-C1B5-A2ED-46AF-66D07B3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2603500"/>
            <a:ext cx="11726779" cy="3416300"/>
          </a:xfrm>
        </p:spPr>
        <p:txBody>
          <a:bodyPr>
            <a:normAutofit/>
          </a:bodyPr>
          <a:lstStyle/>
          <a:p>
            <a:r>
              <a:rPr lang="en-US" sz="2400" dirty="0"/>
              <a:t>'calc.exe' (the Calculator software) is executed. </a:t>
            </a:r>
          </a:p>
          <a:p>
            <a:r>
              <a:rPr lang="en-US" sz="2400" dirty="0"/>
              <a:t>Setup Trigger: The task begins when the user logs in. </a:t>
            </a:r>
          </a:p>
          <a:p>
            <a:r>
              <a:rPr lang="en-US" sz="2400" dirty="0"/>
              <a:t>Principal Configuration: Operates under the Administrators group with the greatest level of rights. </a:t>
            </a:r>
          </a:p>
          <a:p>
            <a:r>
              <a:rPr lang="en-US" sz="2400" dirty="0"/>
              <a:t>'</a:t>
            </a:r>
            <a:r>
              <a:rPr lang="en-US" sz="2400" dirty="0" err="1"/>
              <a:t>AtomicTask</a:t>
            </a:r>
            <a:r>
              <a:rPr lang="en-US" sz="2400" dirty="0"/>
              <a:t>' is the name of the registered task. </a:t>
            </a:r>
          </a:p>
          <a:p>
            <a:r>
              <a:rPr lang="en-US" sz="2400" dirty="0"/>
              <a:t>Confirmation: The output message attests to the creation and registration processes' success.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534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6592-AF62-82B3-FD87-DACB810B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Powershell Cmdlet Schedule Task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34552-A230-0249-33F2-DF8C16D1CE58}"/>
              </a:ext>
            </a:extLst>
          </p:cNvPr>
          <p:cNvSpPr txBox="1"/>
          <p:nvPr/>
        </p:nvSpPr>
        <p:spPr>
          <a:xfrm>
            <a:off x="176463" y="2165684"/>
            <a:ext cx="2999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Attack Commands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B60101-57F1-5451-41E4-F5305541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5" y="2627349"/>
            <a:ext cx="11645002" cy="41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10CA-90F0-1194-D8DC-7CA08A01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Powershell Cmdlet Schedule Task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48078-0A72-1B81-D49D-21777E5B0B41}"/>
              </a:ext>
            </a:extLst>
          </p:cNvPr>
          <p:cNvSpPr txBox="1"/>
          <p:nvPr/>
        </p:nvSpPr>
        <p:spPr>
          <a:xfrm>
            <a:off x="320842" y="2277981"/>
            <a:ext cx="4507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Cleanup Command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73880-7D0E-AAB3-09BE-1AD61C98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4" y="3057759"/>
            <a:ext cx="10959392" cy="1614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2873A0-4117-BD9D-F2CE-62C4AEC17D05}"/>
              </a:ext>
            </a:extLst>
          </p:cNvPr>
          <p:cNvSpPr txBox="1"/>
          <p:nvPr/>
        </p:nvSpPr>
        <p:spPr>
          <a:xfrm>
            <a:off x="176462" y="5185429"/>
            <a:ext cx="11238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The above given command is the cleanup command  which </a:t>
            </a:r>
            <a:r>
              <a:rPr lang="en-US" sz="2400" dirty="0"/>
              <a:t>displays a PowerShell command for removing a scheduled task named "</a:t>
            </a:r>
            <a:r>
              <a:rPr lang="en-US" sz="2400" dirty="0" err="1"/>
              <a:t>AtomicTask</a:t>
            </a:r>
            <a:r>
              <a:rPr lang="en-US" sz="2400" dirty="0"/>
              <a:t>".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86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4994-9E3A-4EF5-738F-52DF7D87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T1003: Credential Dumping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787D-BF50-338C-54E0-CF8D5A0C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2" y="2406316"/>
            <a:ext cx="11887200" cy="4299284"/>
          </a:xfrm>
        </p:spPr>
        <p:txBody>
          <a:bodyPr>
            <a:noAutofit/>
          </a:bodyPr>
          <a:lstStyle/>
          <a:p>
            <a:r>
              <a:rPr lang="en-US" sz="2800" dirty="0"/>
              <a:t>The goal of the PowerShell command is to identify and show Sysmon event logs related to credential dumping activity.</a:t>
            </a:r>
          </a:p>
          <a:p>
            <a:r>
              <a:rPr lang="en-US" sz="2800" dirty="0"/>
              <a:t>Log Retrieval: The command pulls logs from "Microsoft-Windows-Sysmon/Operational" using Get-</a:t>
            </a:r>
            <a:r>
              <a:rPr lang="en-US" sz="2800" dirty="0" err="1"/>
              <a:t>WinEvent</a:t>
            </a:r>
            <a:r>
              <a:rPr lang="en-US" sz="2800" dirty="0"/>
              <a:t>. </a:t>
            </a:r>
          </a:p>
          <a:p>
            <a:r>
              <a:rPr lang="en-US" sz="2800" dirty="0"/>
              <a:t>Filtering: "T1003" items, which are linked to credential dumping, are filtered out of logs. </a:t>
            </a:r>
          </a:p>
          <a:p>
            <a:r>
              <a:rPr lang="en-US" sz="2800" dirty="0"/>
              <a:t>The first significant log object is formatted for better viewing using the following output command: Select-Object -First 1 | Format-List.</a:t>
            </a:r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739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915-2DAC-1665-04B6-A1894E5F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T1003: Credential Dumping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644E2-0E2C-E891-1D43-C3F777711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01" y="2521612"/>
            <a:ext cx="10346997" cy="3999793"/>
          </a:xfrm>
        </p:spPr>
      </p:pic>
    </p:spTree>
    <p:extLst>
      <p:ext uri="{BB962C8B-B14F-4D97-AF65-F5344CB8AC3E}">
        <p14:creationId xmlns:p14="http://schemas.microsoft.com/office/powerpoint/2010/main" val="257624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232-8ACA-2C85-E0EC-0F9B608C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 Credential Manager using keymgr.dll and rundll32.exe</a:t>
            </a:r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7B0DEB-6B76-E5DD-326B-D815F8C1A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79" y="2272748"/>
            <a:ext cx="9015663" cy="17960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3B671-7B58-5D46-CD35-783278307E99}"/>
              </a:ext>
            </a:extLst>
          </p:cNvPr>
          <p:cNvSpPr txBox="1"/>
          <p:nvPr/>
        </p:nvSpPr>
        <p:spPr>
          <a:xfrm>
            <a:off x="0" y="22601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/>
              <a:t>Attack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4D790-D7B6-10A4-B13A-AC65979ABE95}"/>
              </a:ext>
            </a:extLst>
          </p:cNvPr>
          <p:cNvSpPr txBox="1"/>
          <p:nvPr/>
        </p:nvSpPr>
        <p:spPr>
          <a:xfrm>
            <a:off x="352926" y="4283242"/>
            <a:ext cx="115503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 of the command: Opens the Windows Credential Manager.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Utilized Utility: rundll32.exe, an application for launching DLL file-based functions.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Keymgr.dll, which has features for handling network credentials kept on a Windows PC, is the DLL involved.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specific function in keymgr.dll called </a:t>
            </a:r>
            <a:r>
              <a:rPr lang="en-US" sz="2000" dirty="0" err="1"/>
              <a:t>KRShowKeyMgr</a:t>
            </a:r>
            <a:r>
              <a:rPr lang="en-US" sz="2000" dirty="0"/>
              <a:t> is responsible for opening the Credential Manager interface.</a:t>
            </a:r>
          </a:p>
        </p:txBody>
      </p:sp>
    </p:spTree>
    <p:extLst>
      <p:ext uri="{BB962C8B-B14F-4D97-AF65-F5344CB8AC3E}">
        <p14:creationId xmlns:p14="http://schemas.microsoft.com/office/powerpoint/2010/main" val="300093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1392</TotalTime>
  <Words>566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Emulate an Attack</vt:lpstr>
      <vt:lpstr>1. T1053.005: Scheduled Task/Job</vt:lpstr>
      <vt:lpstr>T1053.005: Scheduled Task/Job</vt:lpstr>
      <vt:lpstr>Powershell Cmdlet Schedule Task </vt:lpstr>
      <vt:lpstr>Powershell Cmdlet Schedule Task </vt:lpstr>
      <vt:lpstr>Powershell Cmdlet Schedule Task </vt:lpstr>
      <vt:lpstr>2. T1003: Credential Dumping </vt:lpstr>
      <vt:lpstr>T1003: Credential Dumping </vt:lpstr>
      <vt:lpstr>Dump Credential Manager using keymgr.dll and rundll32.exe</vt:lpstr>
      <vt:lpstr>Dump Credential Manager using keymgr.dll and rundll32.exe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Regmi</dc:creator>
  <cp:lastModifiedBy>Samiksha Regmi</cp:lastModifiedBy>
  <cp:revision>4</cp:revision>
  <dcterms:created xsi:type="dcterms:W3CDTF">2024-09-22T04:42:04Z</dcterms:created>
  <dcterms:modified xsi:type="dcterms:W3CDTF">2024-10-01T23:43:26Z</dcterms:modified>
</cp:coreProperties>
</file>