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9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5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6"/>
    <a:srgbClr val="007033"/>
    <a:srgbClr val="990099"/>
    <a:srgbClr val="CC0099"/>
    <a:srgbClr val="FE9202"/>
    <a:srgbClr val="6C1A00"/>
    <a:srgbClr val="00AACC"/>
    <a:srgbClr val="5EEC3C"/>
    <a:srgbClr val="1D3A00"/>
    <a:srgbClr val="E3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40" y="4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502815"/>
            <a:ext cx="639864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3296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029865"/>
            <a:ext cx="639864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33880"/>
            <a:ext cx="8246070" cy="1042857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68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7213"/>
            <a:ext cx="625267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441020"/>
            <a:ext cx="8076896" cy="10689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bhsecurity.medium.com/wafw00f-web-application-firewall-fingerprinting-4e7853633bff" TargetMode="External"/><Relationship Id="rId2" Type="http://schemas.openxmlformats.org/officeDocument/2006/relationships/hyperlink" Target="https://www.hackingloops.com/legion-framework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hackercoolmagazine.com/nikto-vulnerability-scanner-complete-guide/" TargetMode="External"/><Relationship Id="rId4" Type="http://schemas.openxmlformats.org/officeDocument/2006/relationships/hyperlink" Target="https://www.techtarget.com/searchnetworking/definition/Nessu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6" y="433880"/>
            <a:ext cx="4275740" cy="2137870"/>
          </a:xfrm>
        </p:spPr>
        <p:txBody>
          <a:bodyPr>
            <a:normAutofit/>
          </a:bodyPr>
          <a:lstStyle/>
          <a:p>
            <a:r>
              <a:rPr lang="en-US" sz="4400" dirty="0"/>
              <a:t>Vulnerabilities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571750"/>
            <a:ext cx="5030115" cy="10689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By: Samiksha Regmi </a:t>
            </a:r>
          </a:p>
          <a:p>
            <a:r>
              <a:rPr lang="en-US" dirty="0"/>
              <a:t>Tutor: Clinton Hayes </a:t>
            </a:r>
          </a:p>
          <a:p>
            <a:r>
              <a:rPr lang="en-US" dirty="0"/>
              <a:t>Unit Coordinator: Jamie Shield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9435-9210-9ACD-F60E-543A0CD7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128471"/>
            <a:ext cx="6566315" cy="1138742"/>
          </a:xfrm>
        </p:spPr>
        <p:txBody>
          <a:bodyPr>
            <a:normAutofit fontScale="90000"/>
          </a:bodyPr>
          <a:lstStyle/>
          <a:p>
            <a:r>
              <a:rPr lang="en-AU" dirty="0"/>
              <a:t>Wafw00f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32F8B-5B3C-E956-33EA-8E18C33E4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4" y="739290"/>
            <a:ext cx="7787955" cy="4404209"/>
          </a:xfrm>
        </p:spPr>
        <p:txBody>
          <a:bodyPr>
            <a:normAutofit/>
          </a:bodyPr>
          <a:lstStyle/>
          <a:p>
            <a:r>
              <a:rPr lang="en-US" dirty="0"/>
              <a:t>A tool for Web Application Firewall (WAF) detection and identification. </a:t>
            </a:r>
          </a:p>
          <a:p>
            <a:r>
              <a:rPr lang="en-US" dirty="0"/>
              <a:t>Determines whether a web application is firewall-protected.</a:t>
            </a:r>
          </a:p>
          <a:p>
            <a:r>
              <a:rPr lang="en-US" dirty="0"/>
              <a:t>Establishes the WAF's particular type and version.</a:t>
            </a:r>
          </a:p>
          <a:p>
            <a:r>
              <a:rPr lang="en-US" dirty="0"/>
              <a:t>Analyses WAF regulations and evaluates possible workarounds.</a:t>
            </a:r>
          </a:p>
          <a:p>
            <a:r>
              <a:rPr lang="en-US" dirty="0"/>
              <a:t>Enables automated WAF detection in security evaluations.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799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C5C8-0A8D-42D5-CF02-F91A4C8B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49" y="-329645"/>
            <a:ext cx="6719020" cy="1596858"/>
          </a:xfrm>
        </p:spPr>
        <p:txBody>
          <a:bodyPr/>
          <a:lstStyle/>
          <a:p>
            <a:r>
              <a:rPr lang="en-AU" dirty="0"/>
              <a:t>  Nikto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6A8CF-12AC-DF11-F18D-2B6CBB0DA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4" y="739290"/>
            <a:ext cx="7787955" cy="4581149"/>
          </a:xfrm>
        </p:spPr>
        <p:txBody>
          <a:bodyPr>
            <a:normAutofit lnSpcReduction="10000"/>
          </a:bodyPr>
          <a:lstStyle/>
          <a:p>
            <a:r>
              <a:rPr lang="en-AU" dirty="0"/>
              <a:t>An open source tool for detecting vulnerabilities on web servers.  </a:t>
            </a:r>
          </a:p>
          <a:p>
            <a:r>
              <a:rPr lang="en-US" dirty="0"/>
              <a:t>Finds typical problems such as misconfigured systems, malicious files, and out-of-date software.</a:t>
            </a:r>
          </a:p>
          <a:p>
            <a:r>
              <a:rPr lang="en-US" dirty="0"/>
              <a:t>Scans for over 6,700 potential vulnerabilities.</a:t>
            </a:r>
          </a:p>
          <a:p>
            <a:r>
              <a:rPr lang="en-US" dirty="0"/>
              <a:t>Allows for user-defined options and scan settings.</a:t>
            </a:r>
          </a:p>
          <a:p>
            <a:r>
              <a:rPr lang="en-US" dirty="0"/>
              <a:t>Produces thorough information on vulnerabilities for web apps.</a:t>
            </a:r>
          </a:p>
          <a:p>
            <a:r>
              <a:rPr lang="en-US" dirty="0"/>
              <a:t>Compatible with multiple web servers (Apache, Nginx, IIS, and so on).</a:t>
            </a:r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750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3733-F4CB-D96D-B088-1B4C2AA1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128471"/>
            <a:ext cx="6566315" cy="1068934"/>
          </a:xfrm>
        </p:spPr>
        <p:txBody>
          <a:bodyPr>
            <a:normAutofit fontScale="90000"/>
          </a:bodyPr>
          <a:lstStyle/>
          <a:p>
            <a:r>
              <a:rPr lang="en-AU" dirty="0"/>
              <a:t>References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AF06E-D89F-B38C-DFB7-C82F1661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5" y="739291"/>
            <a:ext cx="7787955" cy="4038984"/>
          </a:xfrm>
        </p:spPr>
        <p:txBody>
          <a:bodyPr>
            <a:normAutofit/>
          </a:bodyPr>
          <a:lstStyle/>
          <a:p>
            <a:r>
              <a:rPr lang="en-AU" sz="1600" dirty="0"/>
              <a:t>S. Liao et al., "A Comprehensive Detection Approach of Nmap: Principles, Rules and Experiments," 2020 International Conference on Cyber-Enabled Distributed Computing and Knowledge Discovery (</a:t>
            </a:r>
            <a:r>
              <a:rPr lang="en-AU" sz="1600" dirty="0" err="1"/>
              <a:t>CyberC</a:t>
            </a:r>
            <a:r>
              <a:rPr lang="en-AU" sz="1600" dirty="0"/>
              <a:t>), Chongqing, China, 2020, pp. 64-71, </a:t>
            </a:r>
            <a:r>
              <a:rPr lang="en-AU" sz="1600" dirty="0" err="1"/>
              <a:t>doi</a:t>
            </a:r>
            <a:r>
              <a:rPr lang="en-AU" sz="1600" dirty="0"/>
              <a:t>: 10.1109/CyberC49757.2020.00020. </a:t>
            </a:r>
          </a:p>
          <a:p>
            <a:r>
              <a:rPr lang="en-US" sz="1600" dirty="0"/>
              <a:t>Adeel, A. (2019) Network Penetration Testing with Legion Framework. </a:t>
            </a:r>
            <a:r>
              <a:rPr lang="en-US" sz="1600" dirty="0">
                <a:hlinkClick r:id="rId2"/>
              </a:rPr>
              <a:t>https://www.hackingloops.com/legion-framework/</a:t>
            </a:r>
            <a:r>
              <a:rPr lang="en-US" sz="1600" dirty="0"/>
              <a:t>.</a:t>
            </a:r>
          </a:p>
          <a:p>
            <a:r>
              <a:rPr lang="en-AU" sz="1600" dirty="0"/>
              <a:t>Henriksen, C. (2023) 'WAFW00F — Web Application Firewall Fingerprinting,' Medium, 7 December. </a:t>
            </a:r>
            <a:r>
              <a:rPr lang="en-AU" sz="1600" dirty="0">
                <a:hlinkClick r:id="rId3"/>
              </a:rPr>
              <a:t>https://cbhsecurity.medium.com/wafw00f-web-application-firewall-fingerprinting-4e7853633bff</a:t>
            </a:r>
            <a:r>
              <a:rPr lang="en-AU" sz="1600" dirty="0"/>
              <a:t>.</a:t>
            </a:r>
          </a:p>
          <a:p>
            <a:r>
              <a:rPr lang="it-IT" sz="1600" dirty="0"/>
              <a:t>Awati, R. (2023) Nessus. </a:t>
            </a:r>
            <a:r>
              <a:rPr lang="it-IT" sz="1600" dirty="0">
                <a:hlinkClick r:id="rId4"/>
              </a:rPr>
              <a:t>https://www.techtarget.com/searchnetworking/definition/Nessus</a:t>
            </a:r>
            <a:r>
              <a:rPr lang="it-IT" sz="1600" dirty="0"/>
              <a:t>.</a:t>
            </a:r>
          </a:p>
          <a:p>
            <a:r>
              <a:rPr lang="en-US" sz="1600" dirty="0"/>
              <a:t>Kanishka and Kanishka (2023) Nikto vulnerability scanner: Complete guide. </a:t>
            </a:r>
            <a:r>
              <a:rPr lang="en-US" sz="1600" dirty="0">
                <a:hlinkClick r:id="rId5"/>
              </a:rPr>
              <a:t>https://www.hackercoolmagazine.com/nikto-vulnerability-scanner-complete-guide/</a:t>
            </a:r>
            <a:r>
              <a:rPr lang="en-US" sz="1600" dirty="0"/>
              <a:t>.</a:t>
            </a:r>
          </a:p>
          <a:p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42597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1"/>
            <a:ext cx="6108200" cy="891994"/>
          </a:xfrm>
        </p:spPr>
        <p:txBody>
          <a:bodyPr>
            <a:noAutofit/>
          </a:bodyPr>
          <a:lstStyle/>
          <a:p>
            <a:r>
              <a:rPr lang="en-US" sz="4000" dirty="0"/>
              <a:t>Nmap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7DC94-019B-EAFD-9E27-6F626496E376}"/>
              </a:ext>
            </a:extLst>
          </p:cNvPr>
          <p:cNvSpPr txBox="1"/>
          <p:nvPr/>
        </p:nvSpPr>
        <p:spPr>
          <a:xfrm>
            <a:off x="300506" y="4544604"/>
            <a:ext cx="5489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 1: Vulnerability scan of 192.168.56.50 using Nmap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3004FC-A71B-3588-700B-77AFB05DB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39" y="891995"/>
            <a:ext cx="6384119" cy="360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0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5" y="-329645"/>
            <a:ext cx="6260905" cy="1374346"/>
          </a:xfrm>
        </p:spPr>
        <p:txBody>
          <a:bodyPr>
            <a:noAutofit/>
          </a:bodyPr>
          <a:lstStyle/>
          <a:p>
            <a:r>
              <a:rPr lang="en-US" sz="4000" dirty="0"/>
              <a:t>Nmap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39290"/>
            <a:ext cx="7931510" cy="4581150"/>
          </a:xfrm>
        </p:spPr>
        <p:txBody>
          <a:bodyPr>
            <a:normAutofit/>
          </a:bodyPr>
          <a:lstStyle/>
          <a:p>
            <a:r>
              <a:rPr lang="en-US" dirty="0"/>
              <a:t>An open source tool designed for security auditing and network discovery.</a:t>
            </a:r>
          </a:p>
          <a:p>
            <a:r>
              <a:rPr lang="en-US" dirty="0"/>
              <a:t>It finds devices on a network.</a:t>
            </a:r>
          </a:p>
          <a:p>
            <a:r>
              <a:rPr lang="en-US" dirty="0"/>
              <a:t>It detects open ports and active services on a host.</a:t>
            </a:r>
          </a:p>
          <a:p>
            <a:r>
              <a:rPr lang="en-US" dirty="0"/>
              <a:t> It defines the operating services software version.</a:t>
            </a:r>
          </a:p>
          <a:p>
            <a:r>
              <a:rPr lang="en-AU" dirty="0"/>
              <a:t>Determines the target device’s operating system. </a:t>
            </a:r>
          </a:p>
          <a:p>
            <a:r>
              <a:rPr lang="en-US" dirty="0"/>
              <a:t>Assists in locating possible flaws and configuration errors.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68F9-6CA7-C937-748F-77CB2ACB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6939"/>
            <a:ext cx="6709870" cy="1444152"/>
          </a:xfrm>
        </p:spPr>
        <p:txBody>
          <a:bodyPr>
            <a:normAutofit/>
          </a:bodyPr>
          <a:lstStyle/>
          <a:p>
            <a:r>
              <a:rPr lang="en-AU" dirty="0"/>
              <a:t>Legion</a:t>
            </a:r>
            <a:br>
              <a:rPr lang="en-AU" dirty="0"/>
            </a:br>
            <a:endParaRPr lang="en-A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606CD7-934C-5E38-5956-3B5405792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651092"/>
            <a:ext cx="7177135" cy="412728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DD969A-0AE1-8FDD-AA11-D429CD73CA7C}"/>
              </a:ext>
            </a:extLst>
          </p:cNvPr>
          <p:cNvSpPr txBox="1"/>
          <p:nvPr/>
        </p:nvSpPr>
        <p:spPr>
          <a:xfrm>
            <a:off x="907080" y="4778375"/>
            <a:ext cx="549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 2: Vulnerability scan of 192.168.56.50 using Legion</a:t>
            </a:r>
          </a:p>
        </p:txBody>
      </p:sp>
    </p:spTree>
    <p:extLst>
      <p:ext uri="{BB962C8B-B14F-4D97-AF65-F5344CB8AC3E}">
        <p14:creationId xmlns:p14="http://schemas.microsoft.com/office/powerpoint/2010/main" val="355826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D652-F46F-1C45-974F-A405B7F5D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709870" cy="1267212"/>
          </a:xfrm>
        </p:spPr>
        <p:txBody>
          <a:bodyPr>
            <a:normAutofit/>
          </a:bodyPr>
          <a:lstStyle/>
          <a:p>
            <a:r>
              <a:rPr lang="en-AU" dirty="0"/>
              <a:t>Legion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6E82-4A82-D9FA-1744-1454E6CBC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39290"/>
            <a:ext cx="7778804" cy="4404210"/>
          </a:xfrm>
        </p:spPr>
        <p:txBody>
          <a:bodyPr>
            <a:normAutofit/>
          </a:bodyPr>
          <a:lstStyle/>
          <a:p>
            <a:r>
              <a:rPr lang="en-US" dirty="0"/>
              <a:t>An open-source tool for obtaining data and conducting network penetration tests.</a:t>
            </a:r>
          </a:p>
          <a:p>
            <a:r>
              <a:rPr lang="en-US" dirty="0"/>
              <a:t>It finds vulnerabilities, open ports and services.</a:t>
            </a:r>
          </a:p>
          <a:p>
            <a:r>
              <a:rPr lang="en-US" dirty="0"/>
              <a:t>It is user-friendly and provides real time scan results.</a:t>
            </a:r>
          </a:p>
          <a:p>
            <a:r>
              <a:rPr lang="en-US" dirty="0"/>
              <a:t>It finds configuration mistakes and security flaws.</a:t>
            </a:r>
          </a:p>
          <a:p>
            <a:r>
              <a:rPr lang="en-US" dirty="0"/>
              <a:t>It allows for customized scan scripts and profile.</a:t>
            </a:r>
          </a:p>
          <a:p>
            <a:r>
              <a:rPr lang="en-US" dirty="0"/>
              <a:t>It uses Nmap, Nikto and other comprehensive analysis.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415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8D4E-0A1B-5F1F-7542-04131A98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0"/>
            <a:ext cx="1985165" cy="1502815"/>
          </a:xfrm>
        </p:spPr>
        <p:txBody>
          <a:bodyPr>
            <a:normAutofit/>
          </a:bodyPr>
          <a:lstStyle/>
          <a:p>
            <a:r>
              <a:rPr lang="en-AU" dirty="0"/>
              <a:t>Nessus</a:t>
            </a:r>
            <a:br>
              <a:rPr lang="en-AU" dirty="0"/>
            </a:b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2CF99-B5C6-FA2C-CCBE-0D7321F3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6" y="18754"/>
            <a:ext cx="5114244" cy="5124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8ED60B-B723-2389-D7A9-C62941E4A04B}"/>
              </a:ext>
            </a:extLst>
          </p:cNvPr>
          <p:cNvSpPr txBox="1"/>
          <p:nvPr/>
        </p:nvSpPr>
        <p:spPr>
          <a:xfrm>
            <a:off x="156883" y="3652855"/>
            <a:ext cx="15178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 3: Vulnerability scan of 192.168.56.50 using Nessus.</a:t>
            </a:r>
          </a:p>
        </p:txBody>
      </p:sp>
    </p:spTree>
    <p:extLst>
      <p:ext uri="{BB962C8B-B14F-4D97-AF65-F5344CB8AC3E}">
        <p14:creationId xmlns:p14="http://schemas.microsoft.com/office/powerpoint/2010/main" val="212721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41C8F-3519-4B0F-BCEE-DE8DE25DE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128471"/>
            <a:ext cx="6566315" cy="1138742"/>
          </a:xfrm>
        </p:spPr>
        <p:txBody>
          <a:bodyPr>
            <a:normAutofit fontScale="90000"/>
          </a:bodyPr>
          <a:lstStyle/>
          <a:p>
            <a:r>
              <a:rPr lang="en-AU" dirty="0"/>
              <a:t>Nessus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45A5D-045C-102D-F58F-036243C8E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891995"/>
            <a:ext cx="7626099" cy="3886280"/>
          </a:xfrm>
        </p:spPr>
        <p:txBody>
          <a:bodyPr/>
          <a:lstStyle/>
          <a:p>
            <a:r>
              <a:rPr lang="en-US" dirty="0"/>
              <a:t>A commonly used instrument for network security vulnerability evaluation.</a:t>
            </a:r>
          </a:p>
          <a:p>
            <a:r>
              <a:rPr lang="en-US" dirty="0"/>
              <a:t>Finds known flaws in configurations, weak passwords, and vulnerabilities. </a:t>
            </a:r>
          </a:p>
          <a:p>
            <a:r>
              <a:rPr lang="en-US" dirty="0"/>
              <a:t>Provides thousands of plugins to find different kinds of vulnerabilities.</a:t>
            </a:r>
          </a:p>
          <a:p>
            <a:r>
              <a:rPr lang="en-US" dirty="0"/>
              <a:t>Evaluates compliance with security regulations (PCI-DSS, HIPAA, etc.).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110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8A30-40A0-2936-207C-A4E08DF0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128471"/>
            <a:ext cx="6566315" cy="1138742"/>
          </a:xfrm>
        </p:spPr>
        <p:txBody>
          <a:bodyPr>
            <a:normAutofit fontScale="90000"/>
          </a:bodyPr>
          <a:lstStyle/>
          <a:p>
            <a:r>
              <a:rPr lang="en-AU" dirty="0"/>
              <a:t>Nessus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DBEBB-7148-FEF3-BF24-FEE6D653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5" y="891995"/>
            <a:ext cx="6566315" cy="3886279"/>
          </a:xfrm>
        </p:spPr>
        <p:txBody>
          <a:bodyPr/>
          <a:lstStyle/>
          <a:p>
            <a:r>
              <a:rPr lang="en-US" dirty="0"/>
              <a:t>Enables customized scans according to certain network requirements.</a:t>
            </a:r>
          </a:p>
          <a:p>
            <a:r>
              <a:rPr lang="en-US" dirty="0"/>
              <a:t>Provides in-depth reports on security threats and vulnerabilities.</a:t>
            </a:r>
          </a:p>
          <a:p>
            <a:r>
              <a:rPr lang="en-US" dirty="0"/>
              <a:t>Works on multiple OS including Windows, Linux, and macOS.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904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26F8-DF9D-C4F2-4473-5707CECA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128471"/>
            <a:ext cx="6566315" cy="1138742"/>
          </a:xfrm>
        </p:spPr>
        <p:txBody>
          <a:bodyPr>
            <a:normAutofit fontScale="90000"/>
          </a:bodyPr>
          <a:lstStyle/>
          <a:p>
            <a:r>
              <a:rPr lang="en-AU" dirty="0"/>
              <a:t>Wafw00f</a:t>
            </a:r>
            <a:br>
              <a:rPr lang="en-AU" dirty="0"/>
            </a:b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CD2A0-B284-4C19-6F97-479DAB441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1" y="739291"/>
            <a:ext cx="6719020" cy="3970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8959D5-962B-D805-649F-6E462DE7F331}"/>
              </a:ext>
            </a:extLst>
          </p:cNvPr>
          <p:cNvSpPr txBox="1"/>
          <p:nvPr/>
        </p:nvSpPr>
        <p:spPr>
          <a:xfrm>
            <a:off x="754375" y="4774925"/>
            <a:ext cx="5500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 4: Vulnerability scan of MediSecure using Wafw00f</a:t>
            </a:r>
          </a:p>
        </p:txBody>
      </p:sp>
    </p:spTree>
    <p:extLst>
      <p:ext uri="{BB962C8B-B14F-4D97-AF65-F5344CB8AC3E}">
        <p14:creationId xmlns:p14="http://schemas.microsoft.com/office/powerpoint/2010/main" val="149704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On-screen Show (16:9)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Vulnerabilities </vt:lpstr>
      <vt:lpstr>Nmap </vt:lpstr>
      <vt:lpstr>Nmap </vt:lpstr>
      <vt:lpstr>Legion </vt:lpstr>
      <vt:lpstr>Legion </vt:lpstr>
      <vt:lpstr>Nessus </vt:lpstr>
      <vt:lpstr>Nessus </vt:lpstr>
      <vt:lpstr>Nessus </vt:lpstr>
      <vt:lpstr>Wafw00f </vt:lpstr>
      <vt:lpstr>Wafw00f </vt:lpstr>
      <vt:lpstr>  Nikto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2024-09-21T23:31:38Z</dcterms:modified>
</cp:coreProperties>
</file>