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5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16-2183" TargetMode="External"/><Relationship Id="rId2" Type="http://schemas.openxmlformats.org/officeDocument/2006/relationships/hyperlink" Target="https://www.hhs.gov/sites/default/files/blackcat-analyst-not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vd.nist.gov/vuln/detail/CVE-2012-1185" TargetMode="External"/><Relationship Id="rId4" Type="http://schemas.openxmlformats.org/officeDocument/2006/relationships/hyperlink" Target="https://nvd.nist.gov/vuln/detail/CVE-1999-01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CF3E-4FE1-9934-370A-493B7A705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61474"/>
            <a:ext cx="8825658" cy="2679031"/>
          </a:xfrm>
        </p:spPr>
        <p:txBody>
          <a:bodyPr/>
          <a:lstStyle/>
          <a:p>
            <a:r>
              <a:rPr lang="en-AU" b="1" dirty="0"/>
              <a:t>Vulnerability Analysis and BlackCat Exploitation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F8C9E-C5A4-3800-6BC0-EAF7B5AC5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164286" y="4158344"/>
            <a:ext cx="3254828" cy="1480456"/>
          </a:xfrm>
        </p:spPr>
        <p:txBody>
          <a:bodyPr/>
          <a:lstStyle/>
          <a:p>
            <a:r>
              <a:rPr lang="en-AU" b="1" dirty="0">
                <a:solidFill>
                  <a:srgbClr val="FFFF00"/>
                </a:solidFill>
              </a:rPr>
              <a:t>BY: SAMIKSHA REGMI</a:t>
            </a:r>
            <a:br>
              <a:rPr lang="en-AU" b="1" dirty="0">
                <a:solidFill>
                  <a:srgbClr val="FFFF00"/>
                </a:solidFill>
              </a:rPr>
            </a:br>
            <a:r>
              <a:rPr lang="en-AU" b="1" dirty="0">
                <a:solidFill>
                  <a:srgbClr val="FFFF00"/>
                </a:solidFill>
              </a:rPr>
              <a:t>TUTOR: CLINTON HAYES</a:t>
            </a:r>
            <a:br>
              <a:rPr lang="en-AU" b="1" dirty="0">
                <a:solidFill>
                  <a:srgbClr val="FFFF00"/>
                </a:solidFill>
              </a:rPr>
            </a:br>
            <a:r>
              <a:rPr lang="en-AU" b="1" dirty="0">
                <a:solidFill>
                  <a:srgbClr val="FFFF00"/>
                </a:solidFill>
              </a:rPr>
              <a:t>UNIT COORDINATOR: JAMIE SHIELD </a:t>
            </a:r>
          </a:p>
        </p:txBody>
      </p:sp>
    </p:spTree>
    <p:extLst>
      <p:ext uri="{BB962C8B-B14F-4D97-AF65-F5344CB8AC3E}">
        <p14:creationId xmlns:p14="http://schemas.microsoft.com/office/powerpoint/2010/main" val="102269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37CC-9542-74CE-520D-23927947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97" y="755953"/>
            <a:ext cx="8761413" cy="706964"/>
          </a:xfrm>
        </p:spPr>
        <p:txBody>
          <a:bodyPr/>
          <a:lstStyle/>
          <a:p>
            <a:r>
              <a:rPr lang="en-AU" dirty="0"/>
              <a:t>CVE-2016-2183 (SWEET32)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225B99-5533-A379-E081-349A8377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52350"/>
              </p:ext>
            </p:extLst>
          </p:nvPr>
        </p:nvGraphicFramePr>
        <p:xfrm>
          <a:off x="228600" y="2340429"/>
          <a:ext cx="11832771" cy="432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283">
                  <a:extLst>
                    <a:ext uri="{9D8B030D-6E8A-4147-A177-3AD203B41FA5}">
                      <a16:colId xmlns:a16="http://schemas.microsoft.com/office/drawing/2014/main" val="4259554957"/>
                    </a:ext>
                  </a:extLst>
                </a:gridCol>
                <a:gridCol w="2588945">
                  <a:extLst>
                    <a:ext uri="{9D8B030D-6E8A-4147-A177-3AD203B41FA5}">
                      <a16:colId xmlns:a16="http://schemas.microsoft.com/office/drawing/2014/main" val="237416849"/>
                    </a:ext>
                  </a:extLst>
                </a:gridCol>
                <a:gridCol w="2297689">
                  <a:extLst>
                    <a:ext uri="{9D8B030D-6E8A-4147-A177-3AD203B41FA5}">
                      <a16:colId xmlns:a16="http://schemas.microsoft.com/office/drawing/2014/main" val="4230852889"/>
                    </a:ext>
                  </a:extLst>
                </a:gridCol>
                <a:gridCol w="1898559">
                  <a:extLst>
                    <a:ext uri="{9D8B030D-6E8A-4147-A177-3AD203B41FA5}">
                      <a16:colId xmlns:a16="http://schemas.microsoft.com/office/drawing/2014/main" val="1525668702"/>
                    </a:ext>
                  </a:extLst>
                </a:gridCol>
                <a:gridCol w="3084295">
                  <a:extLst>
                    <a:ext uri="{9D8B030D-6E8A-4147-A177-3AD203B41FA5}">
                      <a16:colId xmlns:a16="http://schemas.microsoft.com/office/drawing/2014/main" val="3507524803"/>
                    </a:ext>
                  </a:extLst>
                </a:gridCol>
              </a:tblGrid>
              <a:tr h="349865">
                <a:tc>
                  <a:txBody>
                    <a:bodyPr/>
                    <a:lstStyle/>
                    <a:p>
                      <a:r>
                        <a:rPr lang="en-AU" sz="1600" dirty="0"/>
                        <a:t>CVE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CAPEC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ATT&amp;CK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Used by threat 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21997"/>
                  </a:ext>
                </a:extLst>
              </a:tr>
              <a:tr h="1172845">
                <a:tc>
                  <a:txBody>
                    <a:bodyPr/>
                    <a:lstStyle/>
                    <a:p>
                      <a:r>
                        <a:rPr lang="en-AU" sz="1600" dirty="0"/>
                        <a:t>2016-2183:</a:t>
                      </a:r>
                    </a:p>
                    <a:p>
                      <a:r>
                        <a:rPr lang="en-AU" sz="1600" dirty="0"/>
                        <a:t>Medium Strength Cipher Suites (3DES)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CWE-326: Inadequate Encryption Strength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CAPEC-648: Block Cipher Cryptanalysis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T1040: Network Sniffing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Yes: </a:t>
                      </a:r>
                      <a:r>
                        <a:rPr lang="en-US" sz="1600" dirty="0"/>
                        <a:t>BlackCat might use weak encryption to obtain private data.</a:t>
                      </a:r>
                    </a:p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22270"/>
                  </a:ext>
                </a:extLst>
              </a:tr>
              <a:tr h="1399459"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CWE-327: </a:t>
                      </a:r>
                      <a:r>
                        <a:rPr lang="en-US" sz="1600" dirty="0"/>
                        <a:t>Using a Cryptographic Algorithm that is Dangerous or Broken</a:t>
                      </a:r>
                    </a:p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CAPEC-160: Man-in-the-Middle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T1071: Application Layer Protocol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Yes: </a:t>
                      </a:r>
                      <a:r>
                        <a:rPr lang="en-US" sz="1600" dirty="0"/>
                        <a:t>BlackCat might take advantage of weak encryption using MITM attacks.</a:t>
                      </a:r>
                    </a:p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16065"/>
                  </a:ext>
                </a:extLst>
              </a:tr>
              <a:tr h="1399459">
                <a:tc>
                  <a:txBody>
                    <a:bodyPr/>
                    <a:lstStyle/>
                    <a:p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CWE-320: Key Management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CAPEC-111: Forced Browsing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T1003: Credential Dumping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Yes: </a:t>
                      </a:r>
                      <a:r>
                        <a:rPr lang="en-US" sz="1600" dirty="0"/>
                        <a:t>Network traffic monitoring could make credential theft possible due to weak encryption.</a:t>
                      </a:r>
                    </a:p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6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5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3A29-5C6C-B740-1EE1-ECE20EDF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30" y="838200"/>
            <a:ext cx="8947538" cy="842432"/>
          </a:xfrm>
        </p:spPr>
        <p:txBody>
          <a:bodyPr/>
          <a:lstStyle/>
          <a:p>
            <a:r>
              <a:rPr lang="en-AU" dirty="0"/>
              <a:t>CVE-2016-2183 (SWEET32)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9653-2901-FFF4-3A17-28B0008A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2471057"/>
            <a:ext cx="9263744" cy="3548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i="1" u="sng" dirty="0"/>
              <a:t>Decision </a:t>
            </a:r>
          </a:p>
          <a:p>
            <a:pPr marL="0" indent="0">
              <a:buNone/>
            </a:pPr>
            <a:r>
              <a:rPr lang="en-US" sz="2400" dirty="0"/>
              <a:t>Consider Action:</a:t>
            </a:r>
          </a:p>
          <a:p>
            <a:r>
              <a:rPr lang="en-US" sz="2400" dirty="0"/>
              <a:t>During MITM attacks or sniffing operations, BlackCat can intercept sensitive data or credentials by taking advantage of weak encryption. Encryption must be strengthened and 3DES disabled immediately.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688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37CC-9542-74CE-520D-23927947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6" y="673768"/>
            <a:ext cx="9817769" cy="914399"/>
          </a:xfrm>
        </p:spPr>
        <p:txBody>
          <a:bodyPr/>
          <a:lstStyle/>
          <a:p>
            <a:r>
              <a:rPr lang="en-AU" dirty="0"/>
              <a:t>CVE-1999-0103 (Chargen UDP Service DoS)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225B99-5533-A379-E081-349A8377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01088"/>
              </p:ext>
            </p:extLst>
          </p:nvPr>
        </p:nvGraphicFramePr>
        <p:xfrm>
          <a:off x="228600" y="2340429"/>
          <a:ext cx="11832771" cy="4438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283">
                  <a:extLst>
                    <a:ext uri="{9D8B030D-6E8A-4147-A177-3AD203B41FA5}">
                      <a16:colId xmlns:a16="http://schemas.microsoft.com/office/drawing/2014/main" val="4259554957"/>
                    </a:ext>
                  </a:extLst>
                </a:gridCol>
                <a:gridCol w="2588945">
                  <a:extLst>
                    <a:ext uri="{9D8B030D-6E8A-4147-A177-3AD203B41FA5}">
                      <a16:colId xmlns:a16="http://schemas.microsoft.com/office/drawing/2014/main" val="237416849"/>
                    </a:ext>
                  </a:extLst>
                </a:gridCol>
                <a:gridCol w="2297689">
                  <a:extLst>
                    <a:ext uri="{9D8B030D-6E8A-4147-A177-3AD203B41FA5}">
                      <a16:colId xmlns:a16="http://schemas.microsoft.com/office/drawing/2014/main" val="4230852889"/>
                    </a:ext>
                  </a:extLst>
                </a:gridCol>
                <a:gridCol w="1898559">
                  <a:extLst>
                    <a:ext uri="{9D8B030D-6E8A-4147-A177-3AD203B41FA5}">
                      <a16:colId xmlns:a16="http://schemas.microsoft.com/office/drawing/2014/main" val="1525668702"/>
                    </a:ext>
                  </a:extLst>
                </a:gridCol>
                <a:gridCol w="3084295">
                  <a:extLst>
                    <a:ext uri="{9D8B030D-6E8A-4147-A177-3AD203B41FA5}">
                      <a16:colId xmlns:a16="http://schemas.microsoft.com/office/drawing/2014/main" val="3507524803"/>
                    </a:ext>
                  </a:extLst>
                </a:gridCol>
              </a:tblGrid>
              <a:tr h="466939">
                <a:tc>
                  <a:txBody>
                    <a:bodyPr/>
                    <a:lstStyle/>
                    <a:p>
                      <a:r>
                        <a:rPr lang="en-AU" sz="1600" dirty="0"/>
                        <a:t>CVE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CAPEC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ATT&amp;CK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Used by threat 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21997"/>
                  </a:ext>
                </a:extLst>
              </a:tr>
              <a:tr h="1172845">
                <a:tc>
                  <a:txBody>
                    <a:bodyPr/>
                    <a:lstStyle/>
                    <a:p>
                      <a:r>
                        <a:rPr lang="en-AU" sz="1600" dirty="0"/>
                        <a:t>1999-0103: Denial of Service via Chargen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CWE-770: Allocation of Resources without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CAPEC-123: Flooding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T1499: Endpoint Denial of 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No: </a:t>
                      </a:r>
                      <a:r>
                        <a:rPr lang="en-US" sz="1600" dirty="0"/>
                        <a:t>BlackCat mostly targets ransomware, not denial-of-service assaults.</a:t>
                      </a:r>
                    </a:p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22270"/>
                  </a:ext>
                </a:extLst>
              </a:tr>
              <a:tr h="1399459"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CWE-400: Uncontrolled Resource Consumption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CAPEC-114: Protocol Manipulation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T1069: Resource Hijacking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No: </a:t>
                      </a:r>
                      <a:r>
                        <a:rPr lang="en-US" sz="1600" dirty="0"/>
                        <a:t>It is unlikely that DoS attacks will be BlackCat primary strategy.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16065"/>
                  </a:ext>
                </a:extLst>
              </a:tr>
              <a:tr h="1399459">
                <a:tc>
                  <a:txBody>
                    <a:bodyPr/>
                    <a:lstStyle/>
                    <a:p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CWE-754: Improper handling of Exceptional Conditions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CAPEC-111: Resource Depletion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T1078: Valid Accounts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No: </a:t>
                      </a:r>
                      <a:r>
                        <a:rPr lang="en-US" sz="1600" dirty="0"/>
                        <a:t>Ransomware tasks do not typically include attacks that cause denial of service.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6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35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0469-46DF-94B2-69FC-F40B40A3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689811"/>
            <a:ext cx="9817769" cy="990821"/>
          </a:xfrm>
        </p:spPr>
        <p:txBody>
          <a:bodyPr/>
          <a:lstStyle/>
          <a:p>
            <a:r>
              <a:rPr lang="en-AU" dirty="0"/>
              <a:t>CVE-1999-0103 (Chargen UDP Service DoS)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B4E-8DA2-20B6-BC52-90A122D6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438225" cy="3416300"/>
          </a:xfrm>
        </p:spPr>
        <p:txBody>
          <a:bodyPr/>
          <a:lstStyle/>
          <a:p>
            <a:pPr marL="0" indent="0">
              <a:buNone/>
            </a:pPr>
            <a:r>
              <a:rPr lang="en-AU" sz="2800" i="1" u="sng" dirty="0"/>
              <a:t>Decision </a:t>
            </a:r>
          </a:p>
          <a:p>
            <a:pPr marL="0" indent="0">
              <a:buNone/>
            </a:pPr>
            <a:r>
              <a:rPr lang="en-US" sz="2800" dirty="0"/>
              <a:t>Consider Action:</a:t>
            </a:r>
          </a:p>
          <a:p>
            <a:r>
              <a:rPr lang="en-US" sz="2800" dirty="0"/>
              <a:t>DoS attacks are exploitable, however </a:t>
            </a:r>
            <a:r>
              <a:rPr lang="en-US" sz="2800" dirty="0" err="1"/>
              <a:t>BlackCat's</a:t>
            </a:r>
            <a:r>
              <a:rPr lang="en-US" sz="2800" dirty="0"/>
              <a:t> main goal is not to launch DoS attacks. Pay particular attention to CVEs related to credential theft and malware.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689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144C-C014-5769-C935-66005124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1" y="707571"/>
            <a:ext cx="8751596" cy="973061"/>
          </a:xfrm>
        </p:spPr>
        <p:txBody>
          <a:bodyPr/>
          <a:lstStyle/>
          <a:p>
            <a:r>
              <a:rPr lang="en-AU" dirty="0"/>
              <a:t>CVE-2012-1185 (SMB Signing)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270699-046C-3508-1699-31252B009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401794"/>
              </p:ext>
            </p:extLst>
          </p:nvPr>
        </p:nvGraphicFramePr>
        <p:xfrm>
          <a:off x="130628" y="2394857"/>
          <a:ext cx="11800115" cy="439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30">
                  <a:extLst>
                    <a:ext uri="{9D8B030D-6E8A-4147-A177-3AD203B41FA5}">
                      <a16:colId xmlns:a16="http://schemas.microsoft.com/office/drawing/2014/main" val="2627124596"/>
                    </a:ext>
                  </a:extLst>
                </a:gridCol>
                <a:gridCol w="2728222">
                  <a:extLst>
                    <a:ext uri="{9D8B030D-6E8A-4147-A177-3AD203B41FA5}">
                      <a16:colId xmlns:a16="http://schemas.microsoft.com/office/drawing/2014/main" val="866176854"/>
                    </a:ext>
                  </a:extLst>
                </a:gridCol>
                <a:gridCol w="2240247">
                  <a:extLst>
                    <a:ext uri="{9D8B030D-6E8A-4147-A177-3AD203B41FA5}">
                      <a16:colId xmlns:a16="http://schemas.microsoft.com/office/drawing/2014/main" val="3858421815"/>
                    </a:ext>
                  </a:extLst>
                </a:gridCol>
                <a:gridCol w="1863176">
                  <a:extLst>
                    <a:ext uri="{9D8B030D-6E8A-4147-A177-3AD203B41FA5}">
                      <a16:colId xmlns:a16="http://schemas.microsoft.com/office/drawing/2014/main" val="1673589270"/>
                    </a:ext>
                  </a:extLst>
                </a:gridCol>
                <a:gridCol w="3626540">
                  <a:extLst>
                    <a:ext uri="{9D8B030D-6E8A-4147-A177-3AD203B41FA5}">
                      <a16:colId xmlns:a16="http://schemas.microsoft.com/office/drawing/2014/main" val="997799575"/>
                    </a:ext>
                  </a:extLst>
                </a:gridCol>
              </a:tblGrid>
              <a:tr h="527745">
                <a:tc>
                  <a:txBody>
                    <a:bodyPr/>
                    <a:lstStyle/>
                    <a:p>
                      <a:r>
                        <a:rPr lang="en-AU" sz="1600" dirty="0"/>
                        <a:t>CVE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CAPEC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ATT&amp;CK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Used by threat 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24710"/>
                  </a:ext>
                </a:extLst>
              </a:tr>
              <a:tr h="1197615">
                <a:tc>
                  <a:txBody>
                    <a:bodyPr/>
                    <a:lstStyle/>
                    <a:p>
                      <a:r>
                        <a:rPr lang="en-AU" sz="1600" dirty="0"/>
                        <a:t>2012-1185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CWE-319: Cleartext Transmission of Sensitive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CAPEC-155: Man-in-the-Middle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T1040: Network Sniffing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Yes: </a:t>
                      </a:r>
                      <a:r>
                        <a:rPr lang="en-US" sz="1600" dirty="0"/>
                        <a:t>SMB traffic can be used by BlackCat to steal sensitive data or credentials.</a:t>
                      </a:r>
                    </a:p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30991"/>
                  </a:ext>
                </a:extLst>
              </a:tr>
              <a:tr h="1473987"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CWE-294: Authentication Bypass by Spoofing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CAPEC-111: Forced Browsing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T1078: Valid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Yes: </a:t>
                      </a:r>
                      <a:r>
                        <a:rPr lang="en-US" sz="1600" dirty="0"/>
                        <a:t>Credential theft and account takeover are possible outcomes of SMB vulnerabilities.</a:t>
                      </a:r>
                    </a:p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92327"/>
                  </a:ext>
                </a:extLst>
              </a:tr>
              <a:tr h="1197615">
                <a:tc>
                  <a:txBody>
                    <a:bodyPr/>
                    <a:lstStyle/>
                    <a:p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CWE-287: Improper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CAPEC-150: Network Sniffing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T1021: Remote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Yes: Manipulating SMB traffic can make remote exploitation possible.</a:t>
                      </a:r>
                    </a:p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6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96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34F-7347-D198-DBDD-B806D79E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CVE-2012-1185 (SMB Signing)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8F9E-9323-D3BD-FF6B-BDB860C7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i="1" u="sng" dirty="0"/>
              <a:t>Decision </a:t>
            </a:r>
          </a:p>
          <a:p>
            <a:pPr marL="0" indent="0">
              <a:buNone/>
            </a:pPr>
            <a:r>
              <a:rPr lang="en-US" sz="2800" dirty="0"/>
              <a:t>Consider Action:</a:t>
            </a:r>
          </a:p>
          <a:p>
            <a:r>
              <a:rPr lang="en-US" sz="2800" dirty="0"/>
              <a:t>This vulnerability can be used by BlackCat to steal credentials and move laterally. SMB signature should be enforced to stop illegal access and data modification.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719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EA10-8931-9DE9-76D6-1986534A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FEAF-932E-45A8-6865-D06606B4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2582779"/>
            <a:ext cx="11389893" cy="3437021"/>
          </a:xfrm>
        </p:spPr>
        <p:txBody>
          <a:bodyPr>
            <a:normAutofit/>
          </a:bodyPr>
          <a:lstStyle/>
          <a:p>
            <a:r>
              <a:rPr lang="en-US" sz="1800" dirty="0"/>
              <a:t>Health, U. D. (2022). HC3: Analyst Notes. Black Cat AKA ALPHV. (</a:t>
            </a:r>
            <a:r>
              <a:rPr lang="en-US" sz="1800" dirty="0">
                <a:hlinkClick r:id="rId2"/>
              </a:rPr>
              <a:t>https://www.hhs.gov/sites/default/files/blackcat-analyst-note.pdf</a:t>
            </a:r>
            <a:r>
              <a:rPr lang="en-US" sz="1800" dirty="0"/>
              <a:t>)</a:t>
            </a:r>
          </a:p>
          <a:p>
            <a:r>
              <a:rPr lang="en-US" sz="1800" dirty="0"/>
              <a:t>(2023, February 28). Black CAT. Retrieved from MITRE ATT&amp;CK: (https://attack.mitre.org/software/S1068/ )</a:t>
            </a:r>
          </a:p>
          <a:p>
            <a:r>
              <a:rPr lang="en-AU" b="0" i="0" dirty="0">
                <a:solidFill>
                  <a:srgbClr val="747F8B"/>
                </a:solidFill>
                <a:effectLst/>
                <a:latin typeface="Roboto" panose="02000000000000000000" pitchFamily="2" charset="0"/>
              </a:rPr>
              <a:t>nvd.nist.gov. (n.d.). </a:t>
            </a:r>
            <a:r>
              <a:rPr lang="en-AU" b="0" i="1" dirty="0">
                <a:solidFill>
                  <a:srgbClr val="747F8B"/>
                </a:solidFill>
                <a:effectLst/>
                <a:latin typeface="Roboto" panose="02000000000000000000" pitchFamily="2" charset="0"/>
              </a:rPr>
              <a:t>NVD - CVE-2016-2183</a:t>
            </a:r>
            <a:r>
              <a:rPr lang="en-AU" b="0" i="0" dirty="0">
                <a:solidFill>
                  <a:srgbClr val="747F8B"/>
                </a:solidFill>
                <a:effectLst/>
                <a:latin typeface="Roboto" panose="02000000000000000000" pitchFamily="2" charset="0"/>
              </a:rPr>
              <a:t>. [online] Available at: </a:t>
            </a:r>
            <a:r>
              <a:rPr lang="en-AU" b="0" i="0" dirty="0">
                <a:solidFill>
                  <a:srgbClr val="747F8B"/>
                </a:solidFill>
                <a:effectLst/>
                <a:latin typeface="Roboto" panose="02000000000000000000" pitchFamily="2" charset="0"/>
                <a:hlinkClick r:id="rId3"/>
              </a:rPr>
              <a:t>https://nvd.nist.gov/vuln/detail/CVE-2016-2183</a:t>
            </a:r>
            <a:r>
              <a:rPr lang="en-AU" b="0" i="0" dirty="0">
                <a:solidFill>
                  <a:srgbClr val="747F8B"/>
                </a:solidFill>
                <a:effectLst/>
                <a:latin typeface="Roboto" panose="02000000000000000000" pitchFamily="2" charset="0"/>
              </a:rPr>
              <a:t>.</a:t>
            </a:r>
            <a:endParaRPr lang="en-US" b="0" i="0" dirty="0">
              <a:solidFill>
                <a:srgbClr val="747F8B"/>
              </a:solidFill>
              <a:effectLst/>
              <a:latin typeface="Roboto" panose="02000000000000000000" pitchFamily="2" charset="0"/>
            </a:endParaRPr>
          </a:p>
          <a:p>
            <a:r>
              <a:rPr lang="en-AU" b="0" i="0" dirty="0">
                <a:solidFill>
                  <a:srgbClr val="747F8B"/>
                </a:solidFill>
                <a:effectLst/>
                <a:latin typeface="Roboto" panose="02000000000000000000" pitchFamily="2" charset="0"/>
              </a:rPr>
              <a:t>nvd.nist.gov. (n.d.). </a:t>
            </a:r>
            <a:r>
              <a:rPr lang="en-AU" b="0" i="1" dirty="0">
                <a:solidFill>
                  <a:srgbClr val="747F8B"/>
                </a:solidFill>
                <a:effectLst/>
                <a:latin typeface="Roboto" panose="02000000000000000000" pitchFamily="2" charset="0"/>
              </a:rPr>
              <a:t>NVD - CVE-1999-0103</a:t>
            </a:r>
            <a:r>
              <a:rPr lang="en-AU" b="0" i="0" dirty="0">
                <a:solidFill>
                  <a:srgbClr val="747F8B"/>
                </a:solidFill>
                <a:effectLst/>
                <a:latin typeface="Roboto" panose="02000000000000000000" pitchFamily="2" charset="0"/>
              </a:rPr>
              <a:t>. [online] Available at: </a:t>
            </a:r>
            <a:r>
              <a:rPr lang="en-AU" b="0" i="0" dirty="0">
                <a:solidFill>
                  <a:srgbClr val="747F8B"/>
                </a:solidFill>
                <a:effectLst/>
                <a:latin typeface="Roboto" panose="02000000000000000000" pitchFamily="2" charset="0"/>
                <a:hlinkClick r:id="rId4"/>
              </a:rPr>
              <a:t>https://nvd.nist.gov/vuln/detail/CVE-1999-0103</a:t>
            </a:r>
            <a:r>
              <a:rPr lang="en-AU" b="0" i="0" dirty="0">
                <a:solidFill>
                  <a:srgbClr val="747F8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AU" b="0" i="0" dirty="0">
                <a:solidFill>
                  <a:srgbClr val="747F8B"/>
                </a:solidFill>
                <a:effectLst/>
                <a:latin typeface="Roboto" panose="02000000000000000000" pitchFamily="2" charset="0"/>
              </a:rPr>
              <a:t>nvd.nist.gov. (n.d.). </a:t>
            </a:r>
            <a:r>
              <a:rPr lang="en-AU" b="0" i="1" dirty="0">
                <a:solidFill>
                  <a:srgbClr val="747F8B"/>
                </a:solidFill>
                <a:effectLst/>
                <a:latin typeface="Roboto" panose="02000000000000000000" pitchFamily="2" charset="0"/>
              </a:rPr>
              <a:t>NVD - CVE-2012-1185</a:t>
            </a:r>
            <a:r>
              <a:rPr lang="en-AU" b="0" i="0" dirty="0">
                <a:solidFill>
                  <a:srgbClr val="747F8B"/>
                </a:solidFill>
                <a:effectLst/>
                <a:latin typeface="Roboto" panose="02000000000000000000" pitchFamily="2" charset="0"/>
              </a:rPr>
              <a:t>. [online] Available at: </a:t>
            </a:r>
            <a:r>
              <a:rPr lang="en-AU" b="0" i="0" dirty="0">
                <a:solidFill>
                  <a:srgbClr val="747F8B"/>
                </a:solidFill>
                <a:effectLst/>
                <a:latin typeface="Roboto" panose="02000000000000000000" pitchFamily="2" charset="0"/>
                <a:hlinkClick r:id="rId5"/>
              </a:rPr>
              <a:t>https://nvd.nist.gov/vuln/detail/CVE-2012-1185</a:t>
            </a:r>
            <a:r>
              <a:rPr lang="en-AU" b="0" i="0" dirty="0">
                <a:solidFill>
                  <a:srgbClr val="747F8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3783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{76AF1220-2143-497C-BAE4-50EB44B344FB}tf02900722</Template>
  <TotalTime>755</TotalTime>
  <Words>626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Roboto</vt:lpstr>
      <vt:lpstr>Wingdings 3</vt:lpstr>
      <vt:lpstr>Ion Boardroom</vt:lpstr>
      <vt:lpstr>Vulnerability Analysis and BlackCat Exploitation Techniques</vt:lpstr>
      <vt:lpstr>CVE-2016-2183 (SWEET32)</vt:lpstr>
      <vt:lpstr>CVE-2016-2183 (SWEET32)</vt:lpstr>
      <vt:lpstr>CVE-1999-0103 (Chargen UDP Service DoS)</vt:lpstr>
      <vt:lpstr>CVE-1999-0103 (Chargen UDP Service DoS)</vt:lpstr>
      <vt:lpstr>CVE-2012-1185 (SMB Signing)</vt:lpstr>
      <vt:lpstr>CVE-2012-1185 (SMB Signing)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Samiksha Regmi</dc:creator>
  <cp:lastModifiedBy>Samiksha Regmi</cp:lastModifiedBy>
  <cp:revision>4</cp:revision>
  <dcterms:created xsi:type="dcterms:W3CDTF">2024-09-13T04:22:15Z</dcterms:created>
  <dcterms:modified xsi:type="dcterms:W3CDTF">2024-09-22T12:03:18Z</dcterms:modified>
</cp:coreProperties>
</file>