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Helios Bold" panose="020B0604020202020204" charset="0"/>
      <p:regular r:id="rId19"/>
    </p:embeddedFont>
    <p:embeddedFont>
      <p:font typeface="Cormorant Garamond Bold" panose="020B0604020202020204" charset="0"/>
      <p:regular r:id="rId20"/>
    </p:embeddedFont>
    <p:embeddedFont>
      <p:font typeface="Helios" panose="020B0604020202020204" charset="0"/>
      <p:regular r:id="rId21"/>
    </p:embeddedFont>
    <p:embeddedFont>
      <p:font typeface="Arimo" panose="020B0604020202020204" charset="0"/>
      <p:regular r:id="rId22"/>
    </p:embeddedFont>
    <p:embeddedFont>
      <p:font typeface="Calibri" panose="020F0502020204030204" pitchFamily="34" charset="0"/>
      <p:regular r:id="rId23"/>
      <p:bold r:id="rId24"/>
      <p:italic r:id="rId25"/>
      <p:boldItalic r:id="rId26"/>
    </p:embeddedFont>
    <p:embeddedFont>
      <p:font typeface="Klein" panose="020B0604020202020204" charset="0"/>
      <p:regular r:id="rId27"/>
    </p:embeddedFont>
    <p:embeddedFont>
      <p:font typeface="Klein Bold" panose="020B0604020202020204" charset="0"/>
      <p:regular r:id="rId28"/>
    </p:embeddedFont>
    <p:embeddedFont>
      <p:font typeface="HK Grotesk Light" panose="020B0604020202020204" charset="0"/>
      <p:regular r:id="rId29"/>
    </p:embeddedFont>
    <p:embeddedFont>
      <p:font typeface="Marcellus"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25" d="100"/>
          <a:sy n="25" d="100"/>
        </p:scale>
        <p:origin x="2386" y="10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sp>
        <p:nvSpPr>
          <p:cNvPr id="2" name="Freeform 2"/>
          <p:cNvSpPr/>
          <p:nvPr/>
        </p:nvSpPr>
        <p:spPr>
          <a:xfrm>
            <a:off x="0" y="-38101"/>
            <a:ext cx="15107142" cy="10363201"/>
          </a:xfrm>
          <a:custGeom>
            <a:avLst/>
            <a:gdLst/>
            <a:ahLst/>
            <a:cxnLst/>
            <a:rect l="l" t="t" r="r" b="b"/>
            <a:pathLst>
              <a:path w="19621136" h="19621136">
                <a:moveTo>
                  <a:pt x="0" y="0"/>
                </a:moveTo>
                <a:lnTo>
                  <a:pt x="19621136" y="0"/>
                </a:lnTo>
                <a:lnTo>
                  <a:pt x="19621136" y="19621135"/>
                </a:lnTo>
                <a:lnTo>
                  <a:pt x="0" y="19621135"/>
                </a:lnTo>
                <a:lnTo>
                  <a:pt x="0" y="0"/>
                </a:lnTo>
                <a:close/>
              </a:path>
            </a:pathLst>
          </a:custGeom>
          <a:blipFill>
            <a:blip r:embed="rId2">
              <a:extLst>
                <a:ext uri="{96DAC541-7B7A-43D3-8B79-37D633B846F1}">
                  <asvg:svgBlip xmlns:asvg="http://schemas.microsoft.com/office/drawing/2016/SVG/main" xmlns="" r:embed="rId3"/>
                </a:ext>
              </a:extLst>
            </a:blip>
            <a:srcRect/>
            <a:stretch>
              <a:fillRect l="-29880" t="-43244" b="-46092"/>
            </a:stretch>
          </a:blipFill>
        </p:spPr>
      </p:sp>
      <p:sp>
        <p:nvSpPr>
          <p:cNvPr id="3" name="TextBox 3"/>
          <p:cNvSpPr txBox="1"/>
          <p:nvPr/>
        </p:nvSpPr>
        <p:spPr>
          <a:xfrm>
            <a:off x="328534" y="3223964"/>
            <a:ext cx="12815889" cy="4411464"/>
          </a:xfrm>
          <a:prstGeom prst="rect">
            <a:avLst/>
          </a:prstGeom>
        </p:spPr>
        <p:txBody>
          <a:bodyPr lIns="0" tIns="0" rIns="0" bIns="0" rtlCol="0" anchor="t">
            <a:spAutoFit/>
          </a:bodyPr>
          <a:lstStyle/>
          <a:p>
            <a:pPr algn="l">
              <a:lnSpc>
                <a:spcPts val="8640"/>
              </a:lnSpc>
            </a:pPr>
            <a:r>
              <a:rPr lang="en-US" sz="7200" b="1" dirty="0">
                <a:solidFill>
                  <a:srgbClr val="F3F6FA"/>
                </a:solidFill>
                <a:latin typeface="Marcellus" panose="020B0604020202020204" charset="0"/>
                <a:ea typeface="Cormorant Garamond Bold"/>
                <a:cs typeface="Cormorant Garamond Bold"/>
                <a:sym typeface="Cormorant Garamond Bold"/>
              </a:rPr>
              <a:t>Machine Learning - Based Detection of Blood Cancer: A Predictive </a:t>
            </a:r>
            <a:r>
              <a:rPr lang="en-US" sz="7200" b="1" dirty="0" smtClean="0">
                <a:solidFill>
                  <a:srgbClr val="F3F6FA"/>
                </a:solidFill>
                <a:latin typeface="Marcellus" panose="020B0604020202020204" charset="0"/>
                <a:ea typeface="Cormorant Garamond Bold"/>
                <a:cs typeface="Cormorant Garamond Bold"/>
                <a:sym typeface="Cormorant Garamond Bold"/>
              </a:rPr>
              <a:t>Diagnostic </a:t>
            </a:r>
            <a:r>
              <a:rPr lang="en-US" sz="7200" b="1" dirty="0">
                <a:solidFill>
                  <a:srgbClr val="F3F6FA"/>
                </a:solidFill>
                <a:latin typeface="Marcellus" panose="020B0604020202020204" charset="0"/>
                <a:ea typeface="Cormorant Garamond Bold"/>
                <a:cs typeface="Cormorant Garamond Bold"/>
                <a:sym typeface="Cormorant Garamond Bold"/>
              </a:rPr>
              <a:t>Approach</a:t>
            </a:r>
          </a:p>
        </p:txBody>
      </p:sp>
      <p:sp>
        <p:nvSpPr>
          <p:cNvPr id="4" name="TextBox 4"/>
          <p:cNvSpPr txBox="1"/>
          <p:nvPr/>
        </p:nvSpPr>
        <p:spPr>
          <a:xfrm>
            <a:off x="328534" y="8426069"/>
            <a:ext cx="12435186" cy="1109345"/>
          </a:xfrm>
          <a:prstGeom prst="rect">
            <a:avLst/>
          </a:prstGeom>
        </p:spPr>
        <p:txBody>
          <a:bodyPr lIns="0" tIns="0" rIns="0" bIns="0" rtlCol="0" anchor="t">
            <a:spAutoFit/>
          </a:bodyPr>
          <a:lstStyle/>
          <a:p>
            <a:pPr algn="l">
              <a:lnSpc>
                <a:spcPts val="4479"/>
              </a:lnSpc>
            </a:pPr>
            <a:r>
              <a:rPr lang="en-US" sz="3199" dirty="0" err="1">
                <a:solidFill>
                  <a:srgbClr val="F3F6FA"/>
                </a:solidFill>
                <a:latin typeface="Marcellus" panose="020B0604020202020204" charset="0"/>
                <a:ea typeface="HK Grotesk Light"/>
                <a:cs typeface="HK Grotesk Light"/>
                <a:sym typeface="HK Grotesk Light"/>
              </a:rPr>
              <a:t>Aman</a:t>
            </a:r>
            <a:r>
              <a:rPr lang="en-US" sz="3199" dirty="0">
                <a:solidFill>
                  <a:srgbClr val="F3F6FA"/>
                </a:solidFill>
                <a:latin typeface="Marcellus" panose="020B0604020202020204" charset="0"/>
                <a:ea typeface="HK Grotesk Light"/>
                <a:cs typeface="HK Grotesk Light"/>
                <a:sym typeface="HK Grotesk Light"/>
              </a:rPr>
              <a:t> Kumar - 21BDS0241</a:t>
            </a:r>
          </a:p>
          <a:p>
            <a:pPr algn="l">
              <a:lnSpc>
                <a:spcPts val="4479"/>
              </a:lnSpc>
            </a:pPr>
            <a:r>
              <a:rPr lang="en-US" sz="3199" dirty="0">
                <a:solidFill>
                  <a:srgbClr val="F3F6FA"/>
                </a:solidFill>
                <a:latin typeface="Marcellus" panose="020B0604020202020204" charset="0"/>
                <a:ea typeface="HK Grotesk Light"/>
                <a:cs typeface="HK Grotesk Light"/>
                <a:sym typeface="HK Grotesk Light"/>
              </a:rPr>
              <a:t>Samikshha K - 21BDS0258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041039"/>
            <a:chOff x="0" y="0"/>
            <a:chExt cx="4816593" cy="537558"/>
          </a:xfrm>
        </p:grpSpPr>
        <p:sp>
          <p:nvSpPr>
            <p:cNvPr id="3" name="Freeform 3"/>
            <p:cNvSpPr/>
            <p:nvPr/>
          </p:nvSpPr>
          <p:spPr>
            <a:xfrm>
              <a:off x="0" y="0"/>
              <a:ext cx="4816592" cy="537558"/>
            </a:xfrm>
            <a:custGeom>
              <a:avLst/>
              <a:gdLst/>
              <a:ahLst/>
              <a:cxnLst/>
              <a:rect l="l" t="t" r="r" b="b"/>
              <a:pathLst>
                <a:path w="4816592" h="537558">
                  <a:moveTo>
                    <a:pt x="0" y="0"/>
                  </a:moveTo>
                  <a:lnTo>
                    <a:pt x="4816592" y="0"/>
                  </a:lnTo>
                  <a:lnTo>
                    <a:pt x="4816592" y="537558"/>
                  </a:lnTo>
                  <a:lnTo>
                    <a:pt x="0" y="537558"/>
                  </a:lnTo>
                  <a:close/>
                </a:path>
              </a:pathLst>
            </a:custGeom>
            <a:solidFill>
              <a:srgbClr val="F3F6FA"/>
            </a:solidFill>
          </p:spPr>
        </p:sp>
        <p:sp>
          <p:nvSpPr>
            <p:cNvPr id="4" name="TextBox 4"/>
            <p:cNvSpPr txBox="1"/>
            <p:nvPr/>
          </p:nvSpPr>
          <p:spPr>
            <a:xfrm>
              <a:off x="0" y="-38100"/>
              <a:ext cx="4816593" cy="575658"/>
            </a:xfrm>
            <a:prstGeom prst="rect">
              <a:avLst/>
            </a:prstGeom>
          </p:spPr>
          <p:txBody>
            <a:bodyPr lIns="50800" tIns="50800" rIns="50800" bIns="50800" rtlCol="0" anchor="ctr"/>
            <a:lstStyle/>
            <a:p>
              <a:pPr algn="ctr">
                <a:lnSpc>
                  <a:spcPts val="2100"/>
                </a:lnSpc>
              </a:pPr>
              <a:endParaRPr/>
            </a:p>
          </p:txBody>
        </p:sp>
      </p:grpSp>
      <p:sp>
        <p:nvSpPr>
          <p:cNvPr id="5" name="TextBox 5"/>
          <p:cNvSpPr txBox="1"/>
          <p:nvPr/>
        </p:nvSpPr>
        <p:spPr>
          <a:xfrm>
            <a:off x="265365" y="495300"/>
            <a:ext cx="16993935" cy="990600"/>
          </a:xfrm>
          <a:prstGeom prst="rect">
            <a:avLst/>
          </a:prstGeom>
        </p:spPr>
        <p:txBody>
          <a:bodyPr lIns="0" tIns="0" rIns="0" bIns="0" rtlCol="0" anchor="t">
            <a:spAutoFit/>
          </a:bodyPr>
          <a:lstStyle/>
          <a:p>
            <a:pPr algn="l">
              <a:lnSpc>
                <a:spcPts val="7800"/>
              </a:lnSpc>
            </a:pPr>
            <a:r>
              <a:rPr lang="en-US" sz="6000" b="1" dirty="0">
                <a:solidFill>
                  <a:srgbClr val="0B1320"/>
                </a:solidFill>
                <a:latin typeface="Marcellus" panose="020B0604020202020204" charset="0"/>
                <a:ea typeface="Klein Bold"/>
                <a:cs typeface="Klein Bold"/>
                <a:sym typeface="Klein Bold"/>
              </a:rPr>
              <a:t>Experimental Result and Analysis</a:t>
            </a:r>
          </a:p>
        </p:txBody>
      </p:sp>
      <p:sp>
        <p:nvSpPr>
          <p:cNvPr id="6" name="TextBox 6"/>
          <p:cNvSpPr txBox="1"/>
          <p:nvPr/>
        </p:nvSpPr>
        <p:spPr>
          <a:xfrm>
            <a:off x="773881" y="2387563"/>
            <a:ext cx="16661488" cy="7668766"/>
          </a:xfrm>
          <a:prstGeom prst="rect">
            <a:avLst/>
          </a:prstGeom>
        </p:spPr>
        <p:txBody>
          <a:bodyPr lIns="0" tIns="0" rIns="0" bIns="0" rtlCol="0" anchor="t">
            <a:spAutoFit/>
          </a:bodyPr>
          <a:lstStyle/>
          <a:p>
            <a:pPr algn="ctr">
              <a:lnSpc>
                <a:spcPts val="5459"/>
              </a:lnSpc>
            </a:pPr>
            <a:r>
              <a:rPr lang="en-US" sz="4400" b="1" dirty="0">
                <a:solidFill>
                  <a:srgbClr val="0B1320"/>
                </a:solidFill>
                <a:latin typeface="Marcellus" panose="020B0604020202020204" charset="0"/>
                <a:ea typeface="Klein Bold"/>
                <a:cs typeface="Klein Bold"/>
                <a:sym typeface="Klein Bold"/>
              </a:rPr>
              <a:t>Experimental Setup</a:t>
            </a:r>
          </a:p>
          <a:p>
            <a:pPr algn="l">
              <a:lnSpc>
                <a:spcPts val="4159"/>
              </a:lnSpc>
            </a:pPr>
            <a:r>
              <a:rPr lang="en-US" sz="3600" dirty="0">
                <a:solidFill>
                  <a:srgbClr val="0B1320"/>
                </a:solidFill>
                <a:latin typeface="Marcellus" panose="020B0604020202020204" charset="0"/>
                <a:ea typeface="Klein"/>
                <a:cs typeface="Klein"/>
                <a:sym typeface="Klein"/>
              </a:rPr>
              <a:t>Dataset:</a:t>
            </a:r>
          </a:p>
          <a:p>
            <a:pPr marL="1381758" lvl="2" indent="-460586" algn="l">
              <a:lnSpc>
                <a:spcPts val="4159"/>
              </a:lnSpc>
              <a:buFont typeface="Arial"/>
              <a:buChar char="⚬"/>
            </a:pPr>
            <a:r>
              <a:rPr lang="en-US" sz="3600" dirty="0">
                <a:solidFill>
                  <a:srgbClr val="0B1320"/>
                </a:solidFill>
                <a:latin typeface="Marcellus" panose="020B0604020202020204" charset="0"/>
                <a:ea typeface="Klein"/>
                <a:cs typeface="Klein"/>
                <a:sym typeface="Klein"/>
              </a:rPr>
              <a:t>Total images: 10,000 microscopic blood cell images.</a:t>
            </a:r>
          </a:p>
          <a:p>
            <a:pPr marL="1381758" lvl="2" indent="-460586" algn="l">
              <a:lnSpc>
                <a:spcPts val="4159"/>
              </a:lnSpc>
              <a:buFont typeface="Arial"/>
              <a:buChar char="⚬"/>
            </a:pPr>
            <a:r>
              <a:rPr lang="en-US" sz="3600" dirty="0">
                <a:solidFill>
                  <a:srgbClr val="0B1320"/>
                </a:solidFill>
                <a:latin typeface="Marcellus" panose="020B0604020202020204" charset="0"/>
                <a:ea typeface="Klein"/>
                <a:cs typeface="Klein"/>
                <a:sym typeface="Klein"/>
              </a:rPr>
              <a:t>Classes: Basophil, Eosinophil, Erythroblast, Lymphocyte, Monocyte, Platelet.</a:t>
            </a:r>
          </a:p>
          <a:p>
            <a:pPr marL="1381758" lvl="2" indent="-460586" algn="l">
              <a:lnSpc>
                <a:spcPts val="4159"/>
              </a:lnSpc>
              <a:buFont typeface="Arial"/>
              <a:buChar char="⚬"/>
            </a:pPr>
            <a:r>
              <a:rPr lang="en-US" sz="3600" dirty="0">
                <a:solidFill>
                  <a:srgbClr val="0B1320"/>
                </a:solidFill>
                <a:latin typeface="Marcellus" panose="020B0604020202020204" charset="0"/>
                <a:ea typeface="Klein"/>
                <a:cs typeface="Klein"/>
                <a:sym typeface="Klein"/>
              </a:rPr>
              <a:t>Split: Training (8,694), Validation (1,304), Testing (870).</a:t>
            </a:r>
          </a:p>
          <a:p>
            <a:pPr algn="l">
              <a:lnSpc>
                <a:spcPts val="4159"/>
              </a:lnSpc>
            </a:pPr>
            <a:r>
              <a:rPr lang="en-US" sz="3600" dirty="0">
                <a:solidFill>
                  <a:srgbClr val="0B1320"/>
                </a:solidFill>
                <a:latin typeface="Marcellus" panose="020B0604020202020204" charset="0"/>
                <a:ea typeface="Klein"/>
                <a:cs typeface="Klein"/>
                <a:sym typeface="Klein"/>
              </a:rPr>
              <a:t>Model Architecture:</a:t>
            </a:r>
          </a:p>
          <a:p>
            <a:pPr marL="1381758" lvl="2" indent="-460586" algn="l">
              <a:lnSpc>
                <a:spcPts val="4159"/>
              </a:lnSpc>
              <a:buFont typeface="Arial"/>
              <a:buChar char="⚬"/>
            </a:pPr>
            <a:r>
              <a:rPr lang="en-US" sz="3600" dirty="0">
                <a:solidFill>
                  <a:srgbClr val="0B1320"/>
                </a:solidFill>
                <a:latin typeface="Marcellus" panose="020B0604020202020204" charset="0"/>
                <a:ea typeface="Klein"/>
                <a:cs typeface="Klein"/>
                <a:sym typeface="Klein"/>
              </a:rPr>
              <a:t>EfficientNetB3, fine-tuned for six-class classification.</a:t>
            </a:r>
          </a:p>
          <a:p>
            <a:pPr marL="1381758" lvl="2" indent="-460586" algn="l">
              <a:lnSpc>
                <a:spcPts val="4159"/>
              </a:lnSpc>
              <a:buFont typeface="Arial"/>
              <a:buChar char="⚬"/>
            </a:pPr>
            <a:r>
              <a:rPr lang="en-US" sz="3600" dirty="0">
                <a:solidFill>
                  <a:srgbClr val="0B1320"/>
                </a:solidFill>
                <a:latin typeface="Marcellus" panose="020B0604020202020204" charset="0"/>
                <a:ea typeface="Klein"/>
                <a:cs typeface="Klein"/>
                <a:sym typeface="Klein"/>
              </a:rPr>
              <a:t>Optimizations: Dropout layers, L2 regularization, </a:t>
            </a:r>
            <a:r>
              <a:rPr lang="en-US" sz="3600" dirty="0" err="1">
                <a:solidFill>
                  <a:srgbClr val="0B1320"/>
                </a:solidFill>
                <a:latin typeface="Marcellus" panose="020B0604020202020204" charset="0"/>
                <a:ea typeface="Klein"/>
                <a:cs typeface="Klein"/>
                <a:sym typeface="Klein"/>
              </a:rPr>
              <a:t>Adamax</a:t>
            </a:r>
            <a:r>
              <a:rPr lang="en-US" sz="3600" dirty="0">
                <a:solidFill>
                  <a:srgbClr val="0B1320"/>
                </a:solidFill>
                <a:latin typeface="Marcellus" panose="020B0604020202020204" charset="0"/>
                <a:ea typeface="Klein"/>
                <a:cs typeface="Klein"/>
                <a:sym typeface="Klein"/>
              </a:rPr>
              <a:t> optimizer.</a:t>
            </a:r>
          </a:p>
          <a:p>
            <a:pPr algn="l">
              <a:lnSpc>
                <a:spcPts val="4159"/>
              </a:lnSpc>
            </a:pPr>
            <a:r>
              <a:rPr lang="en-US" sz="3600" dirty="0">
                <a:solidFill>
                  <a:srgbClr val="0B1320"/>
                </a:solidFill>
                <a:latin typeface="Marcellus" panose="020B0604020202020204" charset="0"/>
                <a:ea typeface="Klein"/>
                <a:cs typeface="Klein"/>
                <a:sym typeface="Klein"/>
              </a:rPr>
              <a:t>Training Configuration:</a:t>
            </a:r>
          </a:p>
          <a:p>
            <a:pPr marL="1381758" lvl="2" indent="-460586" algn="l">
              <a:lnSpc>
                <a:spcPts val="4159"/>
              </a:lnSpc>
              <a:buFont typeface="Arial"/>
              <a:buChar char="⚬"/>
            </a:pPr>
            <a:r>
              <a:rPr lang="en-US" sz="3600" dirty="0">
                <a:solidFill>
                  <a:srgbClr val="0B1320"/>
                </a:solidFill>
                <a:latin typeface="Marcellus" panose="020B0604020202020204" charset="0"/>
                <a:ea typeface="Klein"/>
                <a:cs typeface="Klein"/>
                <a:sym typeface="Klein"/>
              </a:rPr>
              <a:t>Epochs: 10</a:t>
            </a:r>
          </a:p>
          <a:p>
            <a:pPr marL="1381758" lvl="2" indent="-460586" algn="l">
              <a:lnSpc>
                <a:spcPts val="4159"/>
              </a:lnSpc>
              <a:buFont typeface="Arial"/>
              <a:buChar char="⚬"/>
            </a:pPr>
            <a:r>
              <a:rPr lang="en-US" sz="3600" dirty="0">
                <a:solidFill>
                  <a:srgbClr val="0B1320"/>
                </a:solidFill>
                <a:latin typeface="Marcellus" panose="020B0604020202020204" charset="0"/>
                <a:ea typeface="Klein"/>
                <a:cs typeface="Klein"/>
                <a:sym typeface="Klein"/>
              </a:rPr>
              <a:t>Input size: 224x224 pixels</a:t>
            </a:r>
          </a:p>
          <a:p>
            <a:pPr marL="1381758" lvl="2" indent="-460586" algn="l">
              <a:lnSpc>
                <a:spcPts val="4159"/>
              </a:lnSpc>
              <a:buFont typeface="Arial"/>
              <a:buChar char="⚬"/>
            </a:pPr>
            <a:r>
              <a:rPr lang="en-US" sz="3600" dirty="0">
                <a:solidFill>
                  <a:srgbClr val="0B1320"/>
                </a:solidFill>
                <a:latin typeface="Marcellus" panose="020B0604020202020204" charset="0"/>
                <a:ea typeface="Klein"/>
                <a:cs typeface="Klein"/>
                <a:sym typeface="Klein"/>
              </a:rPr>
              <a:t>Loss function: Categorical </a:t>
            </a:r>
            <a:r>
              <a:rPr lang="en-US" sz="3600" dirty="0" err="1">
                <a:solidFill>
                  <a:srgbClr val="0B1320"/>
                </a:solidFill>
                <a:latin typeface="Marcellus" panose="020B0604020202020204" charset="0"/>
                <a:ea typeface="Klein"/>
                <a:cs typeface="Klein"/>
                <a:sym typeface="Klein"/>
              </a:rPr>
              <a:t>crossentropy</a:t>
            </a:r>
            <a:endParaRPr lang="en-US" sz="3600" dirty="0">
              <a:solidFill>
                <a:srgbClr val="0B1320"/>
              </a:solidFill>
              <a:latin typeface="Marcellus" panose="020B0604020202020204" charset="0"/>
              <a:ea typeface="Klein"/>
              <a:cs typeface="Klein"/>
              <a:sym typeface="Klein"/>
            </a:endParaRPr>
          </a:p>
          <a:p>
            <a:pPr algn="l">
              <a:lnSpc>
                <a:spcPts val="3900"/>
              </a:lnSpc>
              <a:spcBef>
                <a:spcPct val="0"/>
              </a:spcBef>
            </a:pPr>
            <a:endParaRPr lang="en-US" sz="3600" dirty="0">
              <a:solidFill>
                <a:srgbClr val="0B1320"/>
              </a:solidFill>
              <a:latin typeface="Marcellus" panose="020B0604020202020204" charset="0"/>
              <a:ea typeface="Klein"/>
              <a:cs typeface="Klein"/>
              <a:sym typeface="Kle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041039"/>
            <a:chOff x="0" y="0"/>
            <a:chExt cx="4816593" cy="537558"/>
          </a:xfrm>
        </p:grpSpPr>
        <p:sp>
          <p:nvSpPr>
            <p:cNvPr id="3" name="Freeform 3"/>
            <p:cNvSpPr/>
            <p:nvPr/>
          </p:nvSpPr>
          <p:spPr>
            <a:xfrm>
              <a:off x="0" y="0"/>
              <a:ext cx="4816592" cy="537558"/>
            </a:xfrm>
            <a:custGeom>
              <a:avLst/>
              <a:gdLst/>
              <a:ahLst/>
              <a:cxnLst/>
              <a:rect l="l" t="t" r="r" b="b"/>
              <a:pathLst>
                <a:path w="4816592" h="537558">
                  <a:moveTo>
                    <a:pt x="0" y="0"/>
                  </a:moveTo>
                  <a:lnTo>
                    <a:pt x="4816592" y="0"/>
                  </a:lnTo>
                  <a:lnTo>
                    <a:pt x="4816592" y="537558"/>
                  </a:lnTo>
                  <a:lnTo>
                    <a:pt x="0" y="537558"/>
                  </a:lnTo>
                  <a:close/>
                </a:path>
              </a:pathLst>
            </a:custGeom>
            <a:solidFill>
              <a:srgbClr val="F3F6FA"/>
            </a:solidFill>
          </p:spPr>
        </p:sp>
        <p:sp>
          <p:nvSpPr>
            <p:cNvPr id="4" name="TextBox 4"/>
            <p:cNvSpPr txBox="1"/>
            <p:nvPr/>
          </p:nvSpPr>
          <p:spPr>
            <a:xfrm>
              <a:off x="0" y="-38100"/>
              <a:ext cx="4816593" cy="575658"/>
            </a:xfrm>
            <a:prstGeom prst="rect">
              <a:avLst/>
            </a:prstGeom>
          </p:spPr>
          <p:txBody>
            <a:bodyPr lIns="50800" tIns="50800" rIns="50800" bIns="50800" rtlCol="0" anchor="ctr"/>
            <a:lstStyle/>
            <a:p>
              <a:pPr algn="ctr">
                <a:lnSpc>
                  <a:spcPts val="2100"/>
                </a:lnSpc>
              </a:pPr>
              <a:endParaRPr/>
            </a:p>
          </p:txBody>
        </p:sp>
      </p:grpSp>
      <p:sp>
        <p:nvSpPr>
          <p:cNvPr id="5" name="TextBox 5"/>
          <p:cNvSpPr txBox="1"/>
          <p:nvPr/>
        </p:nvSpPr>
        <p:spPr>
          <a:xfrm>
            <a:off x="564874" y="2439914"/>
            <a:ext cx="17037326" cy="5053948"/>
          </a:xfrm>
          <a:prstGeom prst="rect">
            <a:avLst/>
          </a:prstGeom>
        </p:spPr>
        <p:txBody>
          <a:bodyPr wrap="square" lIns="0" tIns="0" rIns="0" bIns="0" rtlCol="0" anchor="t">
            <a:spAutoFit/>
          </a:bodyPr>
          <a:lstStyle/>
          <a:p>
            <a:pPr algn="ctr">
              <a:lnSpc>
                <a:spcPts val="5460"/>
              </a:lnSpc>
            </a:pPr>
            <a:r>
              <a:rPr lang="en-US" sz="4000" b="1" dirty="0">
                <a:solidFill>
                  <a:srgbClr val="0B1320"/>
                </a:solidFill>
                <a:latin typeface="Marcellus" panose="020B0604020202020204" charset="0"/>
                <a:ea typeface="Klein Bold"/>
                <a:cs typeface="Klein Bold"/>
                <a:sym typeface="Klein Bold"/>
              </a:rPr>
              <a:t> Performance Metrics</a:t>
            </a:r>
          </a:p>
          <a:p>
            <a:pPr algn="l">
              <a:lnSpc>
                <a:spcPts val="4940"/>
              </a:lnSpc>
            </a:pPr>
            <a:r>
              <a:rPr lang="en-US" sz="3200" dirty="0">
                <a:solidFill>
                  <a:srgbClr val="0B1320"/>
                </a:solidFill>
                <a:latin typeface="Marcellus" panose="020B0604020202020204" charset="0"/>
                <a:ea typeface="Klein"/>
                <a:cs typeface="Klein"/>
                <a:sym typeface="Klein"/>
              </a:rPr>
              <a:t>Overall Metrics:</a:t>
            </a:r>
          </a:p>
          <a:p>
            <a:pPr marL="1338585" lvl="2" indent="-446195" algn="l">
              <a:lnSpc>
                <a:spcPts val="4030"/>
              </a:lnSpc>
              <a:buFont typeface="Arial"/>
              <a:buChar char="⚬"/>
            </a:pPr>
            <a:r>
              <a:rPr lang="en-US" sz="3200" dirty="0">
                <a:solidFill>
                  <a:srgbClr val="0B1320"/>
                </a:solidFill>
                <a:latin typeface="Marcellus" panose="020B0604020202020204" charset="0"/>
                <a:ea typeface="Klein"/>
                <a:cs typeface="Klein"/>
                <a:sym typeface="Klein"/>
              </a:rPr>
              <a:t>Accuracy: 95%</a:t>
            </a:r>
          </a:p>
          <a:p>
            <a:pPr marL="1338585" lvl="2" indent="-446195" algn="l">
              <a:lnSpc>
                <a:spcPts val="4030"/>
              </a:lnSpc>
              <a:buFont typeface="Arial"/>
              <a:buChar char="⚬"/>
            </a:pPr>
            <a:r>
              <a:rPr lang="en-US" sz="3200" dirty="0">
                <a:solidFill>
                  <a:srgbClr val="0B1320"/>
                </a:solidFill>
                <a:latin typeface="Marcellus" panose="020B0604020202020204" charset="0"/>
                <a:ea typeface="Klein"/>
                <a:cs typeface="Klein"/>
                <a:sym typeface="Klein"/>
              </a:rPr>
              <a:t>Precision: 96%</a:t>
            </a:r>
          </a:p>
          <a:p>
            <a:pPr marL="1338585" lvl="2" indent="-446195" algn="l">
              <a:lnSpc>
                <a:spcPts val="4030"/>
              </a:lnSpc>
              <a:buFont typeface="Arial"/>
              <a:buChar char="⚬"/>
            </a:pPr>
            <a:r>
              <a:rPr lang="en-US" sz="3200" dirty="0">
                <a:solidFill>
                  <a:srgbClr val="0B1320"/>
                </a:solidFill>
                <a:latin typeface="Marcellus" panose="020B0604020202020204" charset="0"/>
                <a:ea typeface="Klein"/>
                <a:cs typeface="Klein"/>
                <a:sym typeface="Klein"/>
              </a:rPr>
              <a:t>Recall: 94%</a:t>
            </a:r>
          </a:p>
          <a:p>
            <a:pPr marL="1338585" lvl="2" indent="-446195" algn="l">
              <a:lnSpc>
                <a:spcPts val="4030"/>
              </a:lnSpc>
              <a:buFont typeface="Arial"/>
              <a:buChar char="⚬"/>
            </a:pPr>
            <a:r>
              <a:rPr lang="en-US" sz="3200" dirty="0">
                <a:solidFill>
                  <a:srgbClr val="0B1320"/>
                </a:solidFill>
                <a:latin typeface="Marcellus" panose="020B0604020202020204" charset="0"/>
                <a:ea typeface="Klein"/>
                <a:cs typeface="Klein"/>
                <a:sym typeface="Klein"/>
              </a:rPr>
              <a:t>F1-Score: 95%</a:t>
            </a:r>
          </a:p>
          <a:p>
            <a:pPr algn="l">
              <a:lnSpc>
                <a:spcPts val="4030"/>
              </a:lnSpc>
            </a:pPr>
            <a:r>
              <a:rPr lang="en-US" sz="3200" dirty="0">
                <a:solidFill>
                  <a:srgbClr val="0B1320"/>
                </a:solidFill>
                <a:latin typeface="Marcellus" panose="020B0604020202020204" charset="0"/>
                <a:ea typeface="Klein"/>
                <a:cs typeface="Klein"/>
                <a:sym typeface="Klein"/>
              </a:rPr>
              <a:t>Class-Wise Performance</a:t>
            </a:r>
            <a:r>
              <a:rPr lang="en-US" sz="3200" b="1" dirty="0">
                <a:solidFill>
                  <a:srgbClr val="0B1320"/>
                </a:solidFill>
                <a:latin typeface="Marcellus" panose="020B0604020202020204" charset="0"/>
                <a:ea typeface="Klein Bold"/>
                <a:cs typeface="Klein Bold"/>
                <a:sym typeface="Klein Bold"/>
              </a:rPr>
              <a:t>:</a:t>
            </a:r>
          </a:p>
          <a:p>
            <a:pPr algn="l">
              <a:lnSpc>
                <a:spcPts val="4550"/>
              </a:lnSpc>
            </a:pPr>
            <a:endParaRPr lang="en-US" sz="3200" b="1" dirty="0">
              <a:solidFill>
                <a:srgbClr val="0B1320"/>
              </a:solidFill>
              <a:latin typeface="Marcellus" panose="020B0604020202020204" charset="0"/>
              <a:ea typeface="Klein Bold"/>
              <a:cs typeface="Klein Bold"/>
              <a:sym typeface="Klein Bold"/>
            </a:endParaRPr>
          </a:p>
          <a:p>
            <a:pPr algn="ctr">
              <a:lnSpc>
                <a:spcPts val="4550"/>
              </a:lnSpc>
              <a:spcBef>
                <a:spcPct val="0"/>
              </a:spcBef>
            </a:pPr>
            <a:endParaRPr lang="en-US" sz="3200" b="1" dirty="0">
              <a:solidFill>
                <a:srgbClr val="0B1320"/>
              </a:solidFill>
              <a:latin typeface="Marcellus" panose="020B0604020202020204" charset="0"/>
              <a:ea typeface="Klein Bold"/>
              <a:cs typeface="Klein Bold"/>
              <a:sym typeface="Klein Bold"/>
            </a:endParaRPr>
          </a:p>
        </p:txBody>
      </p:sp>
      <p:sp>
        <p:nvSpPr>
          <p:cNvPr id="6" name="Freeform 6"/>
          <p:cNvSpPr/>
          <p:nvPr/>
        </p:nvSpPr>
        <p:spPr>
          <a:xfrm>
            <a:off x="5928126" y="5596228"/>
            <a:ext cx="10043999" cy="4329689"/>
          </a:xfrm>
          <a:custGeom>
            <a:avLst/>
            <a:gdLst/>
            <a:ahLst/>
            <a:cxnLst/>
            <a:rect l="l" t="t" r="r" b="b"/>
            <a:pathLst>
              <a:path w="10043999" h="4329689">
                <a:moveTo>
                  <a:pt x="0" y="0"/>
                </a:moveTo>
                <a:lnTo>
                  <a:pt x="10043999" y="0"/>
                </a:lnTo>
                <a:lnTo>
                  <a:pt x="10043999" y="4329689"/>
                </a:lnTo>
                <a:lnTo>
                  <a:pt x="0" y="4329689"/>
                </a:lnTo>
                <a:lnTo>
                  <a:pt x="0" y="0"/>
                </a:lnTo>
                <a:close/>
              </a:path>
            </a:pathLst>
          </a:custGeom>
          <a:blipFill>
            <a:blip r:embed="rId2"/>
            <a:stretch>
              <a:fillRect/>
            </a:stretch>
          </a:blipFill>
        </p:spPr>
      </p:sp>
      <p:sp>
        <p:nvSpPr>
          <p:cNvPr id="7" name="TextBox 7"/>
          <p:cNvSpPr txBox="1"/>
          <p:nvPr/>
        </p:nvSpPr>
        <p:spPr>
          <a:xfrm>
            <a:off x="265365" y="495300"/>
            <a:ext cx="16993935" cy="990600"/>
          </a:xfrm>
          <a:prstGeom prst="rect">
            <a:avLst/>
          </a:prstGeom>
        </p:spPr>
        <p:txBody>
          <a:bodyPr lIns="0" tIns="0" rIns="0" bIns="0" rtlCol="0" anchor="t">
            <a:spAutoFit/>
          </a:bodyPr>
          <a:lstStyle/>
          <a:p>
            <a:pPr algn="l">
              <a:lnSpc>
                <a:spcPts val="7800"/>
              </a:lnSpc>
            </a:pPr>
            <a:r>
              <a:rPr lang="en-US" sz="6000" b="1" dirty="0">
                <a:solidFill>
                  <a:srgbClr val="0B1320"/>
                </a:solidFill>
                <a:latin typeface="Marcellus" panose="020B0604020202020204" charset="0"/>
                <a:ea typeface="Klein Bold"/>
                <a:cs typeface="Klein Bold"/>
                <a:sym typeface="Klein Bold"/>
              </a:rPr>
              <a:t>Experimental Result and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041039"/>
            <a:chOff x="0" y="0"/>
            <a:chExt cx="4816593" cy="537558"/>
          </a:xfrm>
        </p:grpSpPr>
        <p:sp>
          <p:nvSpPr>
            <p:cNvPr id="3" name="Freeform 3"/>
            <p:cNvSpPr/>
            <p:nvPr/>
          </p:nvSpPr>
          <p:spPr>
            <a:xfrm>
              <a:off x="0" y="0"/>
              <a:ext cx="4816592" cy="537558"/>
            </a:xfrm>
            <a:custGeom>
              <a:avLst/>
              <a:gdLst/>
              <a:ahLst/>
              <a:cxnLst/>
              <a:rect l="l" t="t" r="r" b="b"/>
              <a:pathLst>
                <a:path w="4816592" h="537558">
                  <a:moveTo>
                    <a:pt x="0" y="0"/>
                  </a:moveTo>
                  <a:lnTo>
                    <a:pt x="4816592" y="0"/>
                  </a:lnTo>
                  <a:lnTo>
                    <a:pt x="4816592" y="537558"/>
                  </a:lnTo>
                  <a:lnTo>
                    <a:pt x="0" y="537558"/>
                  </a:lnTo>
                  <a:close/>
                </a:path>
              </a:pathLst>
            </a:custGeom>
            <a:solidFill>
              <a:srgbClr val="F3F6FA"/>
            </a:solidFill>
          </p:spPr>
        </p:sp>
        <p:sp>
          <p:nvSpPr>
            <p:cNvPr id="4" name="TextBox 4"/>
            <p:cNvSpPr txBox="1"/>
            <p:nvPr/>
          </p:nvSpPr>
          <p:spPr>
            <a:xfrm>
              <a:off x="0" y="-38100"/>
              <a:ext cx="4816593" cy="575658"/>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0310395" y="2409012"/>
            <a:ext cx="7412494" cy="7310488"/>
          </a:xfrm>
          <a:custGeom>
            <a:avLst/>
            <a:gdLst/>
            <a:ahLst/>
            <a:cxnLst/>
            <a:rect l="l" t="t" r="r" b="b"/>
            <a:pathLst>
              <a:path w="7412494" h="7310488">
                <a:moveTo>
                  <a:pt x="0" y="0"/>
                </a:moveTo>
                <a:lnTo>
                  <a:pt x="7412494" y="0"/>
                </a:lnTo>
                <a:lnTo>
                  <a:pt x="7412494" y="7310488"/>
                </a:lnTo>
                <a:lnTo>
                  <a:pt x="0" y="7310488"/>
                </a:lnTo>
                <a:lnTo>
                  <a:pt x="0" y="0"/>
                </a:lnTo>
                <a:close/>
              </a:path>
            </a:pathLst>
          </a:custGeom>
          <a:blipFill>
            <a:blip r:embed="rId2"/>
            <a:stretch>
              <a:fillRect/>
            </a:stretch>
          </a:blipFill>
        </p:spPr>
      </p:sp>
      <p:sp>
        <p:nvSpPr>
          <p:cNvPr id="6" name="TextBox 6"/>
          <p:cNvSpPr txBox="1"/>
          <p:nvPr/>
        </p:nvSpPr>
        <p:spPr>
          <a:xfrm>
            <a:off x="265365" y="495300"/>
            <a:ext cx="16993935" cy="990600"/>
          </a:xfrm>
          <a:prstGeom prst="rect">
            <a:avLst/>
          </a:prstGeom>
        </p:spPr>
        <p:txBody>
          <a:bodyPr lIns="0" tIns="0" rIns="0" bIns="0" rtlCol="0" anchor="t">
            <a:spAutoFit/>
          </a:bodyPr>
          <a:lstStyle/>
          <a:p>
            <a:pPr algn="l">
              <a:lnSpc>
                <a:spcPts val="7800"/>
              </a:lnSpc>
            </a:pPr>
            <a:r>
              <a:rPr lang="en-US" sz="6000" b="1" dirty="0">
                <a:solidFill>
                  <a:srgbClr val="0B1320"/>
                </a:solidFill>
                <a:latin typeface="Marcellus" panose="020B0604020202020204" charset="0"/>
                <a:ea typeface="Klein Bold"/>
                <a:cs typeface="Klein Bold"/>
                <a:sym typeface="Klein Bold"/>
              </a:rPr>
              <a:t>Experimental Result and Analysis</a:t>
            </a:r>
          </a:p>
        </p:txBody>
      </p:sp>
      <p:sp>
        <p:nvSpPr>
          <p:cNvPr id="7" name="TextBox 7"/>
          <p:cNvSpPr txBox="1"/>
          <p:nvPr/>
        </p:nvSpPr>
        <p:spPr>
          <a:xfrm>
            <a:off x="1028700" y="2361387"/>
            <a:ext cx="9018356" cy="6576352"/>
          </a:xfrm>
          <a:prstGeom prst="rect">
            <a:avLst/>
          </a:prstGeom>
        </p:spPr>
        <p:txBody>
          <a:bodyPr lIns="0" tIns="0" rIns="0" bIns="0" rtlCol="0" anchor="t">
            <a:spAutoFit/>
          </a:bodyPr>
          <a:lstStyle/>
          <a:p>
            <a:pPr algn="ctr">
              <a:lnSpc>
                <a:spcPts val="5460"/>
              </a:lnSpc>
              <a:spcBef>
                <a:spcPct val="0"/>
              </a:spcBef>
            </a:pPr>
            <a:r>
              <a:rPr lang="en-US" sz="4000" b="1" dirty="0">
                <a:solidFill>
                  <a:srgbClr val="0B1320"/>
                </a:solidFill>
                <a:latin typeface="Marcellus" panose="020B0604020202020204" charset="0"/>
                <a:ea typeface="Klein Bold"/>
                <a:cs typeface="Klein Bold"/>
                <a:sym typeface="Klein Bold"/>
              </a:rPr>
              <a:t>Confusion Matrix Analysis</a:t>
            </a:r>
          </a:p>
          <a:p>
            <a:pPr algn="l">
              <a:lnSpc>
                <a:spcPts val="4159"/>
              </a:lnSpc>
              <a:spcBef>
                <a:spcPct val="0"/>
              </a:spcBef>
            </a:pPr>
            <a:r>
              <a:rPr lang="en-US" sz="3200" b="1" dirty="0">
                <a:solidFill>
                  <a:srgbClr val="0B1320"/>
                </a:solidFill>
                <a:latin typeface="Marcellus" panose="020B0604020202020204" charset="0"/>
                <a:ea typeface="Klein Bold"/>
                <a:cs typeface="Klein Bold"/>
                <a:sym typeface="Klein Bold"/>
              </a:rPr>
              <a:t>Highlights:</a:t>
            </a:r>
          </a:p>
          <a:p>
            <a:pPr marL="1381758" lvl="2" indent="-460586" algn="l">
              <a:lnSpc>
                <a:spcPts val="4159"/>
              </a:lnSpc>
              <a:spcBef>
                <a:spcPct val="0"/>
              </a:spcBef>
              <a:buFont typeface="Arial"/>
              <a:buChar char="⚬"/>
            </a:pPr>
            <a:r>
              <a:rPr lang="en-US" sz="3200" dirty="0">
                <a:solidFill>
                  <a:srgbClr val="0B1320"/>
                </a:solidFill>
                <a:latin typeface="Marcellus" panose="020B0604020202020204" charset="0"/>
                <a:ea typeface="Klein"/>
                <a:cs typeface="Klein"/>
                <a:sym typeface="Klein"/>
              </a:rPr>
              <a:t>High diagonal values indicate accurate predictions.</a:t>
            </a:r>
          </a:p>
          <a:p>
            <a:pPr marL="1381758" lvl="2" indent="-460586" algn="l">
              <a:lnSpc>
                <a:spcPts val="4159"/>
              </a:lnSpc>
              <a:spcBef>
                <a:spcPct val="0"/>
              </a:spcBef>
              <a:buFont typeface="Arial"/>
              <a:buChar char="⚬"/>
            </a:pPr>
            <a:r>
              <a:rPr lang="en-US" sz="3200" dirty="0">
                <a:solidFill>
                  <a:srgbClr val="0B1320"/>
                </a:solidFill>
                <a:latin typeface="Marcellus" panose="020B0604020202020204" charset="0"/>
                <a:ea typeface="Klein"/>
                <a:cs typeface="Klein"/>
                <a:sym typeface="Klein"/>
              </a:rPr>
              <a:t>Minimal off-diagonal values show low misclassification rates.</a:t>
            </a:r>
          </a:p>
          <a:p>
            <a:pPr algn="l">
              <a:lnSpc>
                <a:spcPts val="4159"/>
              </a:lnSpc>
              <a:spcBef>
                <a:spcPct val="0"/>
              </a:spcBef>
            </a:pPr>
            <a:r>
              <a:rPr lang="en-US" sz="3200" b="1" dirty="0">
                <a:solidFill>
                  <a:srgbClr val="0B1320"/>
                </a:solidFill>
                <a:latin typeface="Marcellus" panose="020B0604020202020204" charset="0"/>
                <a:ea typeface="Klein Bold"/>
                <a:cs typeface="Klein Bold"/>
                <a:sym typeface="Klein Bold"/>
              </a:rPr>
              <a:t>Key Observations:</a:t>
            </a:r>
          </a:p>
          <a:p>
            <a:pPr marL="1381758" lvl="2" indent="-460586" algn="l">
              <a:lnSpc>
                <a:spcPts val="4159"/>
              </a:lnSpc>
              <a:spcBef>
                <a:spcPct val="0"/>
              </a:spcBef>
              <a:buFont typeface="Arial"/>
              <a:buChar char="⚬"/>
            </a:pPr>
            <a:r>
              <a:rPr lang="en-US" sz="3200" dirty="0">
                <a:solidFill>
                  <a:srgbClr val="0B1320"/>
                </a:solidFill>
                <a:latin typeface="Marcellus" panose="020B0604020202020204" charset="0"/>
                <a:ea typeface="Klein"/>
                <a:cs typeface="Klein"/>
                <a:sym typeface="Klein"/>
              </a:rPr>
              <a:t>Rare classes like Basophil show slight misclassification with Erythroblast.</a:t>
            </a:r>
          </a:p>
          <a:p>
            <a:pPr marL="1381758" lvl="2" indent="-460586" algn="l">
              <a:lnSpc>
                <a:spcPts val="4159"/>
              </a:lnSpc>
              <a:spcBef>
                <a:spcPct val="0"/>
              </a:spcBef>
              <a:buFont typeface="Arial"/>
              <a:buChar char="⚬"/>
            </a:pPr>
            <a:r>
              <a:rPr lang="en-US" sz="3200" dirty="0">
                <a:solidFill>
                  <a:srgbClr val="0B1320"/>
                </a:solidFill>
                <a:latin typeface="Marcellus" panose="020B0604020202020204" charset="0"/>
                <a:ea typeface="Klein"/>
                <a:cs typeface="Klein"/>
                <a:sym typeface="Klein"/>
              </a:rPr>
              <a:t>Overall balanced performance across all classes.</a:t>
            </a:r>
          </a:p>
          <a:p>
            <a:pPr algn="l">
              <a:lnSpc>
                <a:spcPts val="3900"/>
              </a:lnSpc>
              <a:spcBef>
                <a:spcPct val="0"/>
              </a:spcBef>
            </a:pPr>
            <a:endParaRPr lang="en-US" sz="3200" dirty="0">
              <a:solidFill>
                <a:srgbClr val="0B1320"/>
              </a:solidFill>
              <a:latin typeface="Marcellus" panose="020B0604020202020204" charset="0"/>
              <a:ea typeface="Klein"/>
              <a:cs typeface="Klein"/>
              <a:sym typeface="Kle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pSp>
        <p:nvGrpSpPr>
          <p:cNvPr id="2" name="Group 2"/>
          <p:cNvGrpSpPr/>
          <p:nvPr/>
        </p:nvGrpSpPr>
        <p:grpSpPr>
          <a:xfrm>
            <a:off x="0" y="1"/>
            <a:ext cx="18288000" cy="1714500"/>
            <a:chOff x="0" y="0"/>
            <a:chExt cx="4816593" cy="537558"/>
          </a:xfrm>
        </p:grpSpPr>
        <p:sp>
          <p:nvSpPr>
            <p:cNvPr id="3" name="Freeform 3"/>
            <p:cNvSpPr/>
            <p:nvPr/>
          </p:nvSpPr>
          <p:spPr>
            <a:xfrm>
              <a:off x="0" y="0"/>
              <a:ext cx="4816592" cy="537558"/>
            </a:xfrm>
            <a:custGeom>
              <a:avLst/>
              <a:gdLst/>
              <a:ahLst/>
              <a:cxnLst/>
              <a:rect l="l" t="t" r="r" b="b"/>
              <a:pathLst>
                <a:path w="4816592" h="537558">
                  <a:moveTo>
                    <a:pt x="0" y="0"/>
                  </a:moveTo>
                  <a:lnTo>
                    <a:pt x="4816592" y="0"/>
                  </a:lnTo>
                  <a:lnTo>
                    <a:pt x="4816592" y="537558"/>
                  </a:lnTo>
                  <a:lnTo>
                    <a:pt x="0" y="537558"/>
                  </a:lnTo>
                  <a:close/>
                </a:path>
              </a:pathLst>
            </a:custGeom>
            <a:solidFill>
              <a:srgbClr val="F3F6FA"/>
            </a:solidFill>
          </p:spPr>
        </p:sp>
        <p:sp>
          <p:nvSpPr>
            <p:cNvPr id="4" name="TextBox 4"/>
            <p:cNvSpPr txBox="1"/>
            <p:nvPr/>
          </p:nvSpPr>
          <p:spPr>
            <a:xfrm>
              <a:off x="0" y="-38100"/>
              <a:ext cx="4816593" cy="575658"/>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2154178" y="3619500"/>
            <a:ext cx="5935665" cy="5567153"/>
          </a:xfrm>
          <a:custGeom>
            <a:avLst/>
            <a:gdLst/>
            <a:ahLst/>
            <a:cxnLst/>
            <a:rect l="l" t="t" r="r" b="b"/>
            <a:pathLst>
              <a:path w="5935665" h="5567153">
                <a:moveTo>
                  <a:pt x="0" y="0"/>
                </a:moveTo>
                <a:lnTo>
                  <a:pt x="5935664" y="0"/>
                </a:lnTo>
                <a:lnTo>
                  <a:pt x="5935664" y="5567153"/>
                </a:lnTo>
                <a:lnTo>
                  <a:pt x="0" y="5567153"/>
                </a:lnTo>
                <a:lnTo>
                  <a:pt x="0" y="0"/>
                </a:lnTo>
                <a:close/>
              </a:path>
            </a:pathLst>
          </a:custGeom>
          <a:blipFill>
            <a:blip r:embed="rId2"/>
            <a:stretch>
              <a:fillRect/>
            </a:stretch>
          </a:blipFill>
        </p:spPr>
      </p:sp>
      <p:sp>
        <p:nvSpPr>
          <p:cNvPr id="6" name="Freeform 6"/>
          <p:cNvSpPr/>
          <p:nvPr/>
        </p:nvSpPr>
        <p:spPr>
          <a:xfrm>
            <a:off x="10080001" y="3619500"/>
            <a:ext cx="6001470" cy="5567153"/>
          </a:xfrm>
          <a:custGeom>
            <a:avLst/>
            <a:gdLst/>
            <a:ahLst/>
            <a:cxnLst/>
            <a:rect l="l" t="t" r="r" b="b"/>
            <a:pathLst>
              <a:path w="6001470" h="5567153">
                <a:moveTo>
                  <a:pt x="0" y="0"/>
                </a:moveTo>
                <a:lnTo>
                  <a:pt x="6001470" y="0"/>
                </a:lnTo>
                <a:lnTo>
                  <a:pt x="6001470" y="5567153"/>
                </a:lnTo>
                <a:lnTo>
                  <a:pt x="0" y="5567153"/>
                </a:lnTo>
                <a:lnTo>
                  <a:pt x="0" y="0"/>
                </a:lnTo>
                <a:close/>
              </a:path>
            </a:pathLst>
          </a:custGeom>
          <a:blipFill>
            <a:blip r:embed="rId3"/>
            <a:stretch>
              <a:fillRect/>
            </a:stretch>
          </a:blipFill>
        </p:spPr>
      </p:sp>
      <p:sp>
        <p:nvSpPr>
          <p:cNvPr id="7" name="TextBox 7"/>
          <p:cNvSpPr txBox="1"/>
          <p:nvPr/>
        </p:nvSpPr>
        <p:spPr>
          <a:xfrm>
            <a:off x="265365" y="495300"/>
            <a:ext cx="16993935" cy="990600"/>
          </a:xfrm>
          <a:prstGeom prst="rect">
            <a:avLst/>
          </a:prstGeom>
        </p:spPr>
        <p:txBody>
          <a:bodyPr lIns="0" tIns="0" rIns="0" bIns="0" rtlCol="0" anchor="t">
            <a:spAutoFit/>
          </a:bodyPr>
          <a:lstStyle/>
          <a:p>
            <a:pPr algn="l">
              <a:lnSpc>
                <a:spcPts val="7800"/>
              </a:lnSpc>
            </a:pPr>
            <a:r>
              <a:rPr lang="en-US" sz="6000" b="1" dirty="0">
                <a:solidFill>
                  <a:srgbClr val="0B1320"/>
                </a:solidFill>
                <a:latin typeface="Marcellus" panose="020B0604020202020204" charset="0"/>
                <a:ea typeface="Klein Bold"/>
                <a:cs typeface="Klein Bold"/>
                <a:sym typeface="Klein Bold"/>
              </a:rPr>
              <a:t>Experimental Result and Analysis</a:t>
            </a:r>
          </a:p>
        </p:txBody>
      </p:sp>
      <p:sp>
        <p:nvSpPr>
          <p:cNvPr id="8" name="TextBox 8"/>
          <p:cNvSpPr txBox="1"/>
          <p:nvPr/>
        </p:nvSpPr>
        <p:spPr>
          <a:xfrm>
            <a:off x="1295400" y="1714501"/>
            <a:ext cx="14555510" cy="2782813"/>
          </a:xfrm>
          <a:prstGeom prst="rect">
            <a:avLst/>
          </a:prstGeom>
        </p:spPr>
        <p:txBody>
          <a:bodyPr lIns="0" tIns="0" rIns="0" bIns="0" rtlCol="0" anchor="t">
            <a:spAutoFit/>
          </a:bodyPr>
          <a:lstStyle/>
          <a:p>
            <a:pPr algn="ctr">
              <a:lnSpc>
                <a:spcPts val="5460"/>
              </a:lnSpc>
              <a:spcBef>
                <a:spcPct val="0"/>
              </a:spcBef>
            </a:pPr>
            <a:r>
              <a:rPr lang="en-US" sz="4000" b="1" dirty="0">
                <a:solidFill>
                  <a:srgbClr val="0B1320"/>
                </a:solidFill>
                <a:latin typeface="Marcellus" panose="020B0604020202020204" charset="0"/>
                <a:ea typeface="Klein Bold"/>
                <a:cs typeface="Klein Bold"/>
                <a:sym typeface="Klein Bold"/>
              </a:rPr>
              <a:t>Training and Validation Trends</a:t>
            </a:r>
          </a:p>
          <a:p>
            <a:pPr marL="1381761" lvl="2" indent="-460587"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Training Accuracy increased steadily, converging at 95%.</a:t>
            </a:r>
          </a:p>
          <a:p>
            <a:pPr marL="1381761" lvl="2" indent="-460587"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Validation Loss decreased consistently, indicating no </a:t>
            </a:r>
            <a:r>
              <a:rPr lang="en-US" sz="3200" dirty="0" err="1">
                <a:solidFill>
                  <a:srgbClr val="0B1320"/>
                </a:solidFill>
                <a:latin typeface="Marcellus" panose="020B0604020202020204" charset="0"/>
                <a:ea typeface="Klein"/>
                <a:cs typeface="Klein"/>
                <a:sym typeface="Klein"/>
              </a:rPr>
              <a:t>overfitting</a:t>
            </a:r>
            <a:r>
              <a:rPr lang="en-US" sz="3200" b="1" dirty="0">
                <a:solidFill>
                  <a:srgbClr val="0B1320"/>
                </a:solidFill>
                <a:latin typeface="Marcellus" panose="020B0604020202020204" charset="0"/>
                <a:ea typeface="Klein Bold"/>
                <a:cs typeface="Klein Bold"/>
                <a:sym typeface="Klein Bold"/>
              </a:rPr>
              <a:t>.</a:t>
            </a:r>
          </a:p>
          <a:p>
            <a:pPr algn="ctr">
              <a:lnSpc>
                <a:spcPts val="7800"/>
              </a:lnSpc>
              <a:spcBef>
                <a:spcPct val="0"/>
              </a:spcBef>
            </a:pPr>
            <a:endParaRPr lang="en-US" sz="3200" b="1" dirty="0">
              <a:solidFill>
                <a:srgbClr val="0B1320"/>
              </a:solidFill>
              <a:latin typeface="Marcellus" panose="020B0604020202020204" charset="0"/>
              <a:ea typeface="Klein Bold"/>
              <a:cs typeface="Klein Bold"/>
              <a:sym typeface="Klein Bold"/>
            </a:endParaRPr>
          </a:p>
        </p:txBody>
      </p:sp>
      <p:sp>
        <p:nvSpPr>
          <p:cNvPr id="9" name="TextBox 9"/>
          <p:cNvSpPr txBox="1"/>
          <p:nvPr/>
        </p:nvSpPr>
        <p:spPr>
          <a:xfrm>
            <a:off x="10820400" y="9369907"/>
            <a:ext cx="4097179" cy="538609"/>
          </a:xfrm>
          <a:prstGeom prst="rect">
            <a:avLst/>
          </a:prstGeom>
        </p:spPr>
        <p:txBody>
          <a:bodyPr lIns="0" tIns="0" rIns="0" bIns="0" rtlCol="0" anchor="t">
            <a:spAutoFit/>
          </a:bodyPr>
          <a:lstStyle/>
          <a:p>
            <a:pPr algn="ctr">
              <a:lnSpc>
                <a:spcPts val="4160"/>
              </a:lnSpc>
              <a:spcBef>
                <a:spcPct val="0"/>
              </a:spcBef>
            </a:pPr>
            <a:r>
              <a:rPr lang="en-US" sz="3200" dirty="0">
                <a:solidFill>
                  <a:srgbClr val="0B1320"/>
                </a:solidFill>
                <a:latin typeface="Marcellus" panose="020B0604020202020204" charset="0"/>
                <a:ea typeface="Klein"/>
                <a:cs typeface="Klein"/>
                <a:sym typeface="Klein"/>
              </a:rPr>
              <a:t>Accuracy vs. Epochs</a:t>
            </a:r>
          </a:p>
        </p:txBody>
      </p:sp>
      <p:sp>
        <p:nvSpPr>
          <p:cNvPr id="10" name="TextBox 10"/>
          <p:cNvSpPr txBox="1"/>
          <p:nvPr/>
        </p:nvSpPr>
        <p:spPr>
          <a:xfrm>
            <a:off x="3429000" y="9362933"/>
            <a:ext cx="3055620" cy="538609"/>
          </a:xfrm>
          <a:prstGeom prst="rect">
            <a:avLst/>
          </a:prstGeom>
        </p:spPr>
        <p:txBody>
          <a:bodyPr lIns="0" tIns="0" rIns="0" bIns="0" rtlCol="0" anchor="t">
            <a:spAutoFit/>
          </a:bodyPr>
          <a:lstStyle/>
          <a:p>
            <a:pPr algn="ctr">
              <a:lnSpc>
                <a:spcPts val="4160"/>
              </a:lnSpc>
              <a:spcBef>
                <a:spcPct val="0"/>
              </a:spcBef>
            </a:pPr>
            <a:r>
              <a:rPr lang="en-US" sz="3200" dirty="0">
                <a:solidFill>
                  <a:srgbClr val="0B1320"/>
                </a:solidFill>
                <a:latin typeface="Marcellus" panose="020B0604020202020204" charset="0"/>
                <a:ea typeface="Klein"/>
                <a:cs typeface="Klein"/>
                <a:sym typeface="Klein"/>
              </a:rPr>
              <a:t>Loss vs. Epochs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041039"/>
            <a:chOff x="0" y="0"/>
            <a:chExt cx="4816593" cy="537558"/>
          </a:xfrm>
        </p:grpSpPr>
        <p:sp>
          <p:nvSpPr>
            <p:cNvPr id="3" name="Freeform 3"/>
            <p:cNvSpPr/>
            <p:nvPr/>
          </p:nvSpPr>
          <p:spPr>
            <a:xfrm>
              <a:off x="0" y="0"/>
              <a:ext cx="4816592" cy="537558"/>
            </a:xfrm>
            <a:custGeom>
              <a:avLst/>
              <a:gdLst/>
              <a:ahLst/>
              <a:cxnLst/>
              <a:rect l="l" t="t" r="r" b="b"/>
              <a:pathLst>
                <a:path w="4816592" h="537558">
                  <a:moveTo>
                    <a:pt x="0" y="0"/>
                  </a:moveTo>
                  <a:lnTo>
                    <a:pt x="4816592" y="0"/>
                  </a:lnTo>
                  <a:lnTo>
                    <a:pt x="4816592" y="537558"/>
                  </a:lnTo>
                  <a:lnTo>
                    <a:pt x="0" y="537558"/>
                  </a:lnTo>
                  <a:close/>
                </a:path>
              </a:pathLst>
            </a:custGeom>
            <a:solidFill>
              <a:srgbClr val="F3F6FA"/>
            </a:solidFill>
          </p:spPr>
        </p:sp>
        <p:sp>
          <p:nvSpPr>
            <p:cNvPr id="4" name="TextBox 4"/>
            <p:cNvSpPr txBox="1"/>
            <p:nvPr/>
          </p:nvSpPr>
          <p:spPr>
            <a:xfrm>
              <a:off x="0" y="-38100"/>
              <a:ext cx="4816593" cy="575658"/>
            </a:xfrm>
            <a:prstGeom prst="rect">
              <a:avLst/>
            </a:prstGeom>
          </p:spPr>
          <p:txBody>
            <a:bodyPr lIns="50800" tIns="50800" rIns="50800" bIns="50800" rtlCol="0" anchor="ctr"/>
            <a:lstStyle/>
            <a:p>
              <a:pPr algn="ctr">
                <a:lnSpc>
                  <a:spcPts val="2100"/>
                </a:lnSpc>
              </a:pPr>
              <a:endParaRPr/>
            </a:p>
          </p:txBody>
        </p:sp>
      </p:grpSp>
      <p:sp>
        <p:nvSpPr>
          <p:cNvPr id="5" name="TextBox 5"/>
          <p:cNvSpPr txBox="1"/>
          <p:nvPr/>
        </p:nvSpPr>
        <p:spPr>
          <a:xfrm>
            <a:off x="265365" y="495300"/>
            <a:ext cx="16993935" cy="990600"/>
          </a:xfrm>
          <a:prstGeom prst="rect">
            <a:avLst/>
          </a:prstGeom>
        </p:spPr>
        <p:txBody>
          <a:bodyPr lIns="0" tIns="0" rIns="0" bIns="0" rtlCol="0" anchor="t">
            <a:spAutoFit/>
          </a:bodyPr>
          <a:lstStyle/>
          <a:p>
            <a:pPr algn="l">
              <a:lnSpc>
                <a:spcPts val="7800"/>
              </a:lnSpc>
            </a:pPr>
            <a:r>
              <a:rPr lang="en-US" sz="6000" b="1" dirty="0">
                <a:solidFill>
                  <a:srgbClr val="0B1320"/>
                </a:solidFill>
                <a:latin typeface="Marcellus" panose="020B0604020202020204" charset="0"/>
                <a:ea typeface="Klein Bold"/>
                <a:cs typeface="Klein Bold"/>
                <a:sym typeface="Klein Bold"/>
              </a:rPr>
              <a:t>Experimental Result and Analysis</a:t>
            </a:r>
          </a:p>
        </p:txBody>
      </p:sp>
      <p:sp>
        <p:nvSpPr>
          <p:cNvPr id="6" name="TextBox 6"/>
          <p:cNvSpPr txBox="1"/>
          <p:nvPr/>
        </p:nvSpPr>
        <p:spPr>
          <a:xfrm>
            <a:off x="673298" y="3146659"/>
            <a:ext cx="16586002" cy="4989443"/>
          </a:xfrm>
          <a:prstGeom prst="rect">
            <a:avLst/>
          </a:prstGeom>
        </p:spPr>
        <p:txBody>
          <a:bodyPr lIns="0" tIns="0" rIns="0" bIns="0" rtlCol="0" anchor="t">
            <a:spAutoFit/>
          </a:bodyPr>
          <a:lstStyle/>
          <a:p>
            <a:pPr algn="ctr">
              <a:lnSpc>
                <a:spcPts val="5460"/>
              </a:lnSpc>
            </a:pPr>
            <a:r>
              <a:rPr lang="en-US" sz="4200" b="1" dirty="0">
                <a:solidFill>
                  <a:srgbClr val="0B1320"/>
                </a:solidFill>
                <a:latin typeface="Marcellus" panose="020B0604020202020204" charset="0"/>
                <a:ea typeface="Klein Bold"/>
                <a:cs typeface="Klein Bold"/>
                <a:sym typeface="Klein Bold"/>
              </a:rPr>
              <a:t>Summary and Key Takeaways</a:t>
            </a:r>
          </a:p>
          <a:p>
            <a:pPr algn="l">
              <a:lnSpc>
                <a:spcPts val="4160"/>
              </a:lnSpc>
            </a:pPr>
            <a:r>
              <a:rPr lang="en-US" sz="3200" b="1" dirty="0">
                <a:solidFill>
                  <a:srgbClr val="0B1320"/>
                </a:solidFill>
                <a:latin typeface="Marcellus" panose="020B0604020202020204" charset="0"/>
                <a:ea typeface="Klein Bold"/>
                <a:cs typeface="Klein Bold"/>
                <a:sym typeface="Klein Bold"/>
              </a:rPr>
              <a:t>Results:</a:t>
            </a:r>
          </a:p>
          <a:p>
            <a:pPr marL="1381761" lvl="2" indent="-460587" algn="l">
              <a:lnSpc>
                <a:spcPts val="4160"/>
              </a:lnSpc>
              <a:buFont typeface="Arial"/>
              <a:buChar char="⚬"/>
            </a:pPr>
            <a:r>
              <a:rPr lang="en-US" sz="3200" dirty="0">
                <a:solidFill>
                  <a:srgbClr val="0B1320"/>
                </a:solidFill>
                <a:latin typeface="Marcellus" panose="020B0604020202020204" charset="0"/>
                <a:ea typeface="Klein"/>
                <a:cs typeface="Klein"/>
                <a:sym typeface="Klein"/>
              </a:rPr>
              <a:t>High accuracy (95%) and robust metrics across all classes.</a:t>
            </a:r>
          </a:p>
          <a:p>
            <a:pPr marL="1381761" lvl="2" indent="-460587"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Confusion matrix confirms low misclassification rates.</a:t>
            </a:r>
          </a:p>
          <a:p>
            <a:pPr marL="1381761" lvl="2" indent="-460587"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Training trends validate model stability and generalization.</a:t>
            </a:r>
          </a:p>
          <a:p>
            <a:pPr algn="l">
              <a:lnSpc>
                <a:spcPts val="4160"/>
              </a:lnSpc>
              <a:spcBef>
                <a:spcPct val="0"/>
              </a:spcBef>
            </a:pPr>
            <a:r>
              <a:rPr lang="en-US" sz="3200" b="1" dirty="0">
                <a:solidFill>
                  <a:srgbClr val="0B1320"/>
                </a:solidFill>
                <a:latin typeface="Marcellus" panose="020B0604020202020204" charset="0"/>
                <a:ea typeface="Klein Bold"/>
                <a:cs typeface="Klein Bold"/>
                <a:sym typeface="Klein Bold"/>
              </a:rPr>
              <a:t>Impact:</a:t>
            </a:r>
          </a:p>
          <a:p>
            <a:pPr marL="1381761" lvl="2" indent="-460587"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Enables timely and accurate diagnosis of blood cancers.</a:t>
            </a:r>
          </a:p>
          <a:p>
            <a:pPr marL="1381761" lvl="2" indent="-460587"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Reduces dependency on manual diagnostics, improving healthcare access</a:t>
            </a:r>
            <a:r>
              <a:rPr lang="en-US" sz="3200" b="1" dirty="0">
                <a:solidFill>
                  <a:srgbClr val="0B1320"/>
                </a:solidFill>
                <a:latin typeface="Marcellus" panose="020B0604020202020204" charset="0"/>
                <a:ea typeface="Klein Bold"/>
                <a:cs typeface="Klein Bold"/>
                <a:sym typeface="Klein Bold"/>
              </a:rPr>
              <a:t>.</a:t>
            </a:r>
          </a:p>
          <a:p>
            <a:pPr algn="ctr">
              <a:lnSpc>
                <a:spcPts val="4160"/>
              </a:lnSpc>
              <a:spcBef>
                <a:spcPct val="0"/>
              </a:spcBef>
            </a:pPr>
            <a:endParaRPr lang="en-US" sz="3200" b="1" dirty="0">
              <a:solidFill>
                <a:srgbClr val="0B1320"/>
              </a:solidFill>
              <a:latin typeface="Marcellus" panose="020B0604020202020204" charset="0"/>
              <a:ea typeface="Klein Bold"/>
              <a:cs typeface="Klein Bold"/>
              <a:sym typeface="Klein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674579"/>
            <a:chOff x="0" y="0"/>
            <a:chExt cx="4816593" cy="441041"/>
          </a:xfrm>
        </p:grpSpPr>
        <p:sp>
          <p:nvSpPr>
            <p:cNvPr id="3" name="Freeform 3"/>
            <p:cNvSpPr/>
            <p:nvPr/>
          </p:nvSpPr>
          <p:spPr>
            <a:xfrm>
              <a:off x="0" y="0"/>
              <a:ext cx="4816592" cy="441041"/>
            </a:xfrm>
            <a:custGeom>
              <a:avLst/>
              <a:gdLst/>
              <a:ahLst/>
              <a:cxnLst/>
              <a:rect l="l" t="t" r="r" b="b"/>
              <a:pathLst>
                <a:path w="4816592" h="441041">
                  <a:moveTo>
                    <a:pt x="0" y="0"/>
                  </a:moveTo>
                  <a:lnTo>
                    <a:pt x="4816592" y="0"/>
                  </a:lnTo>
                  <a:lnTo>
                    <a:pt x="4816592" y="441041"/>
                  </a:lnTo>
                  <a:lnTo>
                    <a:pt x="0" y="441041"/>
                  </a:lnTo>
                  <a:close/>
                </a:path>
              </a:pathLst>
            </a:custGeom>
            <a:solidFill>
              <a:srgbClr val="F3F6FA"/>
            </a:solidFill>
          </p:spPr>
        </p:sp>
        <p:sp>
          <p:nvSpPr>
            <p:cNvPr id="4" name="TextBox 4"/>
            <p:cNvSpPr txBox="1"/>
            <p:nvPr/>
          </p:nvSpPr>
          <p:spPr>
            <a:xfrm>
              <a:off x="0" y="-38100"/>
              <a:ext cx="4816593" cy="479141"/>
            </a:xfrm>
            <a:prstGeom prst="rect">
              <a:avLst/>
            </a:prstGeom>
          </p:spPr>
          <p:txBody>
            <a:bodyPr lIns="50800" tIns="50800" rIns="50800" bIns="50800" rtlCol="0" anchor="ctr"/>
            <a:lstStyle/>
            <a:p>
              <a:pPr algn="ctr">
                <a:lnSpc>
                  <a:spcPts val="2100"/>
                </a:lnSpc>
              </a:pPr>
              <a:endParaRPr/>
            </a:p>
          </p:txBody>
        </p:sp>
      </p:grpSp>
      <p:sp>
        <p:nvSpPr>
          <p:cNvPr id="5" name="TextBox 5"/>
          <p:cNvSpPr txBox="1"/>
          <p:nvPr/>
        </p:nvSpPr>
        <p:spPr>
          <a:xfrm>
            <a:off x="265365" y="303890"/>
            <a:ext cx="16993935" cy="990600"/>
          </a:xfrm>
          <a:prstGeom prst="rect">
            <a:avLst/>
          </a:prstGeom>
        </p:spPr>
        <p:txBody>
          <a:bodyPr lIns="0" tIns="0" rIns="0" bIns="0" rtlCol="0" anchor="t">
            <a:spAutoFit/>
          </a:bodyPr>
          <a:lstStyle/>
          <a:p>
            <a:pPr algn="l">
              <a:lnSpc>
                <a:spcPts val="7800"/>
              </a:lnSpc>
            </a:pPr>
            <a:r>
              <a:rPr lang="en-US" sz="6000" b="1" dirty="0">
                <a:solidFill>
                  <a:srgbClr val="0B1320"/>
                </a:solidFill>
                <a:latin typeface="Marcellus" panose="020B0604020202020204" charset="0"/>
                <a:ea typeface="Klein Bold"/>
                <a:cs typeface="Klein Bold"/>
                <a:sym typeface="Klein Bold"/>
              </a:rPr>
              <a:t>Conclusion and future development</a:t>
            </a:r>
          </a:p>
        </p:txBody>
      </p:sp>
      <p:sp>
        <p:nvSpPr>
          <p:cNvPr id="6" name="TextBox 6"/>
          <p:cNvSpPr txBox="1"/>
          <p:nvPr/>
        </p:nvSpPr>
        <p:spPr>
          <a:xfrm>
            <a:off x="647032" y="1814260"/>
            <a:ext cx="16993935" cy="9131602"/>
          </a:xfrm>
          <a:prstGeom prst="rect">
            <a:avLst/>
          </a:prstGeom>
        </p:spPr>
        <p:txBody>
          <a:bodyPr lIns="0" tIns="0" rIns="0" bIns="0" rtlCol="0" anchor="t">
            <a:spAutoFit/>
          </a:bodyPr>
          <a:lstStyle/>
          <a:p>
            <a:pPr algn="l">
              <a:lnSpc>
                <a:spcPts val="4160"/>
              </a:lnSpc>
              <a:spcBef>
                <a:spcPct val="0"/>
              </a:spcBef>
            </a:pPr>
            <a:r>
              <a:rPr lang="en-US" sz="3200" b="1" dirty="0">
                <a:solidFill>
                  <a:srgbClr val="0B1320"/>
                </a:solidFill>
                <a:latin typeface="Marcellus" panose="020B0604020202020204" charset="0"/>
                <a:ea typeface="Klein Bold"/>
                <a:cs typeface="Klein Bold"/>
                <a:sym typeface="Klein Bold"/>
              </a:rPr>
              <a:t>Conclusion:</a:t>
            </a:r>
          </a:p>
          <a:p>
            <a:pPr marL="690881" lvl="1" indent="-345440"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The Blood Cancer Diagnostic System demonstrated high accuracy (95%), robust performance, and scalability.</a:t>
            </a:r>
          </a:p>
          <a:p>
            <a:pPr marL="690881" lvl="1" indent="-345440"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By automating blood cell classification, it reduces diagnostic time and minimizes human error.</a:t>
            </a:r>
          </a:p>
          <a:p>
            <a:pPr marL="690881" lvl="1" indent="-345440"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Designed for real-world use, it supports clinicians in delivering faster, more reliable diagnoses.</a:t>
            </a:r>
          </a:p>
          <a:p>
            <a:pPr algn="l">
              <a:lnSpc>
                <a:spcPts val="4160"/>
              </a:lnSpc>
              <a:spcBef>
                <a:spcPct val="0"/>
              </a:spcBef>
            </a:pPr>
            <a:r>
              <a:rPr lang="en-US" sz="3200" b="1" dirty="0">
                <a:solidFill>
                  <a:srgbClr val="0B1320"/>
                </a:solidFill>
                <a:latin typeface="Marcellus" panose="020B0604020202020204" charset="0"/>
                <a:ea typeface="Klein Bold"/>
                <a:cs typeface="Klein Bold"/>
                <a:sym typeface="Klein Bold"/>
              </a:rPr>
              <a:t>Future Development:</a:t>
            </a:r>
          </a:p>
          <a:p>
            <a:pPr marL="690881" lvl="1" indent="-345440"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Dataset Expansion: Include more diverse and rare blood cancer cases to improve generalization.</a:t>
            </a:r>
          </a:p>
          <a:p>
            <a:pPr marL="690881" lvl="1" indent="-345440"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Integration: Seamlessly connect with Electronic Medical Records (EMR) for clinical workflows.</a:t>
            </a:r>
          </a:p>
          <a:p>
            <a:pPr marL="690881" lvl="1" indent="-345440"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Advanced Features: Incorporate genomic data and multi-modal learning for enhanced diagnostic capabilities.</a:t>
            </a:r>
          </a:p>
          <a:p>
            <a:pPr marL="690881" lvl="1" indent="-345440" algn="l">
              <a:lnSpc>
                <a:spcPts val="4160"/>
              </a:lnSpc>
              <a:spcBef>
                <a:spcPct val="0"/>
              </a:spcBef>
              <a:buFont typeface="Arial"/>
              <a:buChar char="•"/>
            </a:pPr>
            <a:r>
              <a:rPr lang="en-US" sz="3200" dirty="0">
                <a:solidFill>
                  <a:srgbClr val="0B1320"/>
                </a:solidFill>
                <a:latin typeface="Marcellus" panose="020B0604020202020204" charset="0"/>
                <a:ea typeface="Klein"/>
                <a:cs typeface="Klein"/>
                <a:sym typeface="Klein"/>
              </a:rPr>
              <a:t>Validation: Conduct real-world trials in diverse healthcare settings to refine system performance.</a:t>
            </a:r>
          </a:p>
          <a:p>
            <a:pPr algn="l">
              <a:lnSpc>
                <a:spcPts val="4160"/>
              </a:lnSpc>
              <a:spcBef>
                <a:spcPct val="0"/>
              </a:spcBef>
            </a:pPr>
            <a:endParaRPr lang="en-US" sz="3200" dirty="0">
              <a:solidFill>
                <a:srgbClr val="0B1320"/>
              </a:solidFill>
              <a:latin typeface="Marcellus" panose="020B0604020202020204" charset="0"/>
              <a:ea typeface="Klein"/>
              <a:cs typeface="Klein"/>
              <a:sym typeface="Kle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421619"/>
            <a:chOff x="0" y="0"/>
            <a:chExt cx="4816593" cy="637793"/>
          </a:xfrm>
        </p:grpSpPr>
        <p:sp>
          <p:nvSpPr>
            <p:cNvPr id="3" name="Freeform 3"/>
            <p:cNvSpPr/>
            <p:nvPr/>
          </p:nvSpPr>
          <p:spPr>
            <a:xfrm>
              <a:off x="0" y="0"/>
              <a:ext cx="4816592" cy="637793"/>
            </a:xfrm>
            <a:custGeom>
              <a:avLst/>
              <a:gdLst/>
              <a:ahLst/>
              <a:cxnLst/>
              <a:rect l="l" t="t" r="r" b="b"/>
              <a:pathLst>
                <a:path w="4816592" h="637793">
                  <a:moveTo>
                    <a:pt x="0" y="0"/>
                  </a:moveTo>
                  <a:lnTo>
                    <a:pt x="4816592" y="0"/>
                  </a:lnTo>
                  <a:lnTo>
                    <a:pt x="4816592" y="637793"/>
                  </a:lnTo>
                  <a:lnTo>
                    <a:pt x="0" y="637793"/>
                  </a:lnTo>
                  <a:close/>
                </a:path>
              </a:pathLst>
            </a:custGeom>
            <a:solidFill>
              <a:srgbClr val="142B43"/>
            </a:solidFill>
          </p:spPr>
        </p:sp>
        <p:sp>
          <p:nvSpPr>
            <p:cNvPr id="4" name="TextBox 4"/>
            <p:cNvSpPr txBox="1"/>
            <p:nvPr/>
          </p:nvSpPr>
          <p:spPr>
            <a:xfrm>
              <a:off x="0" y="-57150"/>
              <a:ext cx="4816593" cy="694943"/>
            </a:xfrm>
            <a:prstGeom prst="rect">
              <a:avLst/>
            </a:prstGeom>
          </p:spPr>
          <p:txBody>
            <a:bodyPr lIns="50800" tIns="50800" rIns="50800" bIns="50800" rtlCol="0" anchor="ctr"/>
            <a:lstStyle/>
            <a:p>
              <a:pPr algn="ctr">
                <a:lnSpc>
                  <a:spcPts val="3639"/>
                </a:lnSpc>
              </a:pPr>
              <a:endParaRPr/>
            </a:p>
          </p:txBody>
        </p:sp>
      </p:grpSp>
      <p:sp>
        <p:nvSpPr>
          <p:cNvPr id="5" name="TextBox 5"/>
          <p:cNvSpPr txBox="1"/>
          <p:nvPr/>
        </p:nvSpPr>
        <p:spPr>
          <a:xfrm>
            <a:off x="757985" y="602797"/>
            <a:ext cx="12063594" cy="1166986"/>
          </a:xfrm>
          <a:prstGeom prst="rect">
            <a:avLst/>
          </a:prstGeom>
        </p:spPr>
        <p:txBody>
          <a:bodyPr lIns="0" tIns="0" rIns="0" bIns="0" rtlCol="0" anchor="t">
            <a:spAutoFit/>
          </a:bodyPr>
          <a:lstStyle/>
          <a:p>
            <a:pPr algn="l">
              <a:lnSpc>
                <a:spcPts val="9099"/>
              </a:lnSpc>
            </a:pPr>
            <a:r>
              <a:rPr lang="en-US" sz="6999" b="1" dirty="0">
                <a:solidFill>
                  <a:srgbClr val="F3F6FA"/>
                </a:solidFill>
                <a:latin typeface="Marcellus" panose="020B0604020202020204" charset="0"/>
                <a:ea typeface="Klein Bold"/>
                <a:cs typeface="Klein Bold"/>
                <a:sym typeface="Klein Bold"/>
              </a:rPr>
              <a:t>References</a:t>
            </a:r>
          </a:p>
        </p:txBody>
      </p:sp>
      <p:sp>
        <p:nvSpPr>
          <p:cNvPr id="6" name="TextBox 6"/>
          <p:cNvSpPr txBox="1"/>
          <p:nvPr/>
        </p:nvSpPr>
        <p:spPr>
          <a:xfrm>
            <a:off x="202582" y="2781300"/>
            <a:ext cx="17882831" cy="7078861"/>
          </a:xfrm>
          <a:prstGeom prst="rect">
            <a:avLst/>
          </a:prstGeom>
        </p:spPr>
        <p:txBody>
          <a:bodyPr lIns="0" tIns="0" rIns="0" bIns="0" rtlCol="0" anchor="t">
            <a:spAutoFit/>
          </a:bodyPr>
          <a:lstStyle/>
          <a:p>
            <a:r>
              <a:rPr lang="en-US" sz="2300" b="1" dirty="0" err="1">
                <a:solidFill>
                  <a:srgbClr val="000000"/>
                </a:solidFill>
                <a:latin typeface="Marcellus" panose="020B0604020202020204" charset="0"/>
                <a:ea typeface="Helios"/>
                <a:cs typeface="Helios"/>
                <a:sym typeface="Helios"/>
              </a:rPr>
              <a:t>Weblinks</a:t>
            </a:r>
            <a:r>
              <a:rPr lang="en-US" sz="2300" b="1" dirty="0">
                <a:solidFill>
                  <a:srgbClr val="000000"/>
                </a:solidFill>
                <a:latin typeface="Marcellus" panose="020B0604020202020204" charset="0"/>
                <a:ea typeface="Helios"/>
                <a:cs typeface="Helios"/>
                <a:sym typeface="Helios"/>
              </a:rPr>
              <a:t>:</a:t>
            </a:r>
          </a:p>
          <a:p>
            <a:r>
              <a:rPr lang="en-US" sz="2300" dirty="0">
                <a:solidFill>
                  <a:srgbClr val="000000"/>
                </a:solidFill>
                <a:latin typeface="Marcellus" panose="020B0604020202020204" charset="0"/>
                <a:ea typeface="Helios"/>
                <a:cs typeface="Helios"/>
                <a:sym typeface="Helios"/>
              </a:rPr>
              <a:t>1.	https://bloodcancer.org.uk/understanding-blood-cancer/blood-cancer-types/</a:t>
            </a:r>
          </a:p>
          <a:p>
            <a:r>
              <a:rPr lang="en-US" sz="2300" dirty="0">
                <a:solidFill>
                  <a:srgbClr val="000000"/>
                </a:solidFill>
                <a:latin typeface="Marcellus" panose="020B0604020202020204" charset="0"/>
                <a:ea typeface="Helios"/>
                <a:cs typeface="Helios"/>
                <a:sym typeface="Helios"/>
              </a:rPr>
              <a:t>2.	https://hillman.upmc.com/cancer-care/blood/types</a:t>
            </a:r>
          </a:p>
          <a:p>
            <a:r>
              <a:rPr lang="en-US" sz="2300" dirty="0">
                <a:solidFill>
                  <a:srgbClr val="000000"/>
                </a:solidFill>
                <a:latin typeface="Marcellus" panose="020B0604020202020204" charset="0"/>
                <a:ea typeface="Helios"/>
                <a:cs typeface="Helios"/>
                <a:sym typeface="Helios"/>
              </a:rPr>
              <a:t>3.	https://my.clevelandclinic.org/health/diseases/22883-blood-cancer</a:t>
            </a:r>
          </a:p>
          <a:p>
            <a:r>
              <a:rPr lang="en-US" sz="2300" dirty="0">
                <a:solidFill>
                  <a:srgbClr val="000000"/>
                </a:solidFill>
                <a:latin typeface="Marcellus" panose="020B0604020202020204" charset="0"/>
                <a:ea typeface="Helios"/>
                <a:cs typeface="Helios"/>
                <a:sym typeface="Helios"/>
              </a:rPr>
              <a:t>4.	https://www.cityofhope.org/clinical-program/blood-cancers/types</a:t>
            </a:r>
          </a:p>
          <a:p>
            <a:r>
              <a:rPr lang="en-US" sz="2300" dirty="0">
                <a:solidFill>
                  <a:srgbClr val="000000"/>
                </a:solidFill>
                <a:latin typeface="Marcellus" panose="020B0604020202020204" charset="0"/>
                <a:ea typeface="Helios"/>
                <a:cs typeface="Helios"/>
                <a:sym typeface="Helios"/>
              </a:rPr>
              <a:t>5.	https://www.cancercenter.com/blood-cancers</a:t>
            </a:r>
          </a:p>
          <a:p>
            <a:r>
              <a:rPr lang="en-US" sz="2300" dirty="0">
                <a:solidFill>
                  <a:srgbClr val="000000"/>
                </a:solidFill>
                <a:latin typeface="Marcellus" panose="020B0604020202020204" charset="0"/>
                <a:ea typeface="Helios"/>
                <a:cs typeface="Helios"/>
                <a:sym typeface="Helios"/>
              </a:rPr>
              <a:t>6.	https://www.webmd.com/cancer/lymphoma/types-and-differences</a:t>
            </a:r>
          </a:p>
          <a:p>
            <a:endParaRPr lang="en-US" sz="2300" dirty="0">
              <a:solidFill>
                <a:srgbClr val="000000"/>
              </a:solidFill>
              <a:latin typeface="Marcellus" panose="020B0604020202020204" charset="0"/>
              <a:ea typeface="Helios"/>
              <a:cs typeface="Helios"/>
              <a:sym typeface="Helios"/>
            </a:endParaRPr>
          </a:p>
          <a:p>
            <a:endParaRPr lang="en-US" sz="2300" dirty="0">
              <a:solidFill>
                <a:srgbClr val="000000"/>
              </a:solidFill>
              <a:latin typeface="Marcellus" panose="020B0604020202020204" charset="0"/>
              <a:ea typeface="Helios"/>
              <a:cs typeface="Helios"/>
              <a:sym typeface="Helios"/>
            </a:endParaRPr>
          </a:p>
          <a:p>
            <a:r>
              <a:rPr lang="en-US" sz="2300" b="1" dirty="0">
                <a:solidFill>
                  <a:srgbClr val="000000"/>
                </a:solidFill>
                <a:latin typeface="Marcellus" panose="020B0604020202020204" charset="0"/>
                <a:ea typeface="Helios"/>
                <a:cs typeface="Helios"/>
                <a:sym typeface="Helios"/>
              </a:rPr>
              <a:t>Academic Papers:</a:t>
            </a:r>
          </a:p>
          <a:p>
            <a:r>
              <a:rPr lang="en-US" sz="2300" dirty="0">
                <a:solidFill>
                  <a:srgbClr val="000000"/>
                </a:solidFill>
                <a:latin typeface="Marcellus" panose="020B0604020202020204" charset="0"/>
                <a:ea typeface="Helios"/>
                <a:cs typeface="Helios"/>
                <a:sym typeface="Helios"/>
              </a:rPr>
              <a:t>1.	Karim, A., </a:t>
            </a:r>
            <a:r>
              <a:rPr lang="en-US" sz="2300" dirty="0" err="1">
                <a:solidFill>
                  <a:srgbClr val="000000"/>
                </a:solidFill>
                <a:latin typeface="Marcellus" panose="020B0604020202020204" charset="0"/>
                <a:ea typeface="Helios"/>
                <a:cs typeface="Helios"/>
                <a:sym typeface="Helios"/>
              </a:rPr>
              <a:t>Azhari</a:t>
            </a:r>
            <a:r>
              <a:rPr lang="en-US" sz="2300" dirty="0">
                <a:solidFill>
                  <a:srgbClr val="000000"/>
                </a:solidFill>
                <a:latin typeface="Marcellus" panose="020B0604020202020204" charset="0"/>
                <a:ea typeface="Helios"/>
                <a:cs typeface="Helios"/>
                <a:sym typeface="Helios"/>
              </a:rPr>
              <a:t>, A., </a:t>
            </a:r>
            <a:r>
              <a:rPr lang="en-US" sz="2300" dirty="0" err="1">
                <a:solidFill>
                  <a:srgbClr val="000000"/>
                </a:solidFill>
                <a:latin typeface="Marcellus" panose="020B0604020202020204" charset="0"/>
                <a:ea typeface="Helios"/>
                <a:cs typeface="Helios"/>
                <a:sym typeface="Helios"/>
              </a:rPr>
              <a:t>Shahroz</a:t>
            </a:r>
            <a:r>
              <a:rPr lang="en-US" sz="2300" dirty="0">
                <a:solidFill>
                  <a:srgbClr val="000000"/>
                </a:solidFill>
                <a:latin typeface="Marcellus" panose="020B0604020202020204" charset="0"/>
                <a:ea typeface="Helios"/>
                <a:cs typeface="Helios"/>
                <a:sym typeface="Helios"/>
              </a:rPr>
              <a:t>, M., </a:t>
            </a:r>
            <a:r>
              <a:rPr lang="en-US" sz="2300" dirty="0" err="1">
                <a:solidFill>
                  <a:srgbClr val="000000"/>
                </a:solidFill>
                <a:latin typeface="Marcellus" panose="020B0604020202020204" charset="0"/>
                <a:ea typeface="Helios"/>
                <a:cs typeface="Helios"/>
                <a:sym typeface="Helios"/>
              </a:rPr>
              <a:t>Belhaouri</a:t>
            </a:r>
            <a:r>
              <a:rPr lang="en-US" sz="2300" dirty="0">
                <a:solidFill>
                  <a:srgbClr val="000000"/>
                </a:solidFill>
                <a:latin typeface="Marcellus" panose="020B0604020202020204" charset="0"/>
                <a:ea typeface="Helios"/>
                <a:cs typeface="Helios"/>
                <a:sym typeface="Helios"/>
              </a:rPr>
              <a:t>, S. B., &amp; </a:t>
            </a:r>
            <a:r>
              <a:rPr lang="en-US" sz="2300" dirty="0" err="1">
                <a:solidFill>
                  <a:srgbClr val="000000"/>
                </a:solidFill>
                <a:latin typeface="Marcellus" panose="020B0604020202020204" charset="0"/>
                <a:ea typeface="Helios"/>
                <a:cs typeface="Helios"/>
                <a:sym typeface="Helios"/>
              </a:rPr>
              <a:t>Mustofa</a:t>
            </a:r>
            <a:r>
              <a:rPr lang="en-US" sz="2300" dirty="0">
                <a:solidFill>
                  <a:srgbClr val="000000"/>
                </a:solidFill>
                <a:latin typeface="Marcellus" panose="020B0604020202020204" charset="0"/>
                <a:ea typeface="Helios"/>
                <a:cs typeface="Helios"/>
                <a:sym typeface="Helios"/>
              </a:rPr>
              <a:t>, K. (2022),  “LDSVM: Leukemia Cancer Classification Using Machine Learning” Computers, Materials &amp; Continua, 71(2), 3888-3903.</a:t>
            </a:r>
          </a:p>
          <a:p>
            <a:r>
              <a:rPr lang="en-US" sz="2300" dirty="0">
                <a:solidFill>
                  <a:srgbClr val="000000"/>
                </a:solidFill>
                <a:latin typeface="Marcellus" panose="020B0604020202020204" charset="0"/>
                <a:ea typeface="Helios"/>
                <a:cs typeface="Helios"/>
                <a:sym typeface="Helios"/>
              </a:rPr>
              <a:t>2.	 </a:t>
            </a:r>
            <a:r>
              <a:rPr lang="en-US" sz="2300" dirty="0" err="1">
                <a:solidFill>
                  <a:srgbClr val="000000"/>
                </a:solidFill>
                <a:latin typeface="Marcellus" panose="020B0604020202020204" charset="0"/>
                <a:ea typeface="Helios"/>
                <a:cs typeface="Helios"/>
                <a:sym typeface="Helios"/>
              </a:rPr>
              <a:t>Ghaderzadeh</a:t>
            </a:r>
            <a:r>
              <a:rPr lang="en-US" sz="2300" dirty="0">
                <a:solidFill>
                  <a:srgbClr val="000000"/>
                </a:solidFill>
                <a:latin typeface="Marcellus" panose="020B0604020202020204" charset="0"/>
                <a:ea typeface="Helios"/>
                <a:cs typeface="Helios"/>
                <a:sym typeface="Helios"/>
              </a:rPr>
              <a:t>, M., </a:t>
            </a:r>
            <a:r>
              <a:rPr lang="en-US" sz="2300" dirty="0" err="1">
                <a:solidFill>
                  <a:srgbClr val="000000"/>
                </a:solidFill>
                <a:latin typeface="Marcellus" panose="020B0604020202020204" charset="0"/>
                <a:ea typeface="Helios"/>
                <a:cs typeface="Helios"/>
                <a:sym typeface="Helios"/>
              </a:rPr>
              <a:t>Bashash</a:t>
            </a:r>
            <a:r>
              <a:rPr lang="en-US" sz="2300" dirty="0">
                <a:solidFill>
                  <a:srgbClr val="000000"/>
                </a:solidFill>
                <a:latin typeface="Marcellus" panose="020B0604020202020204" charset="0"/>
                <a:ea typeface="Helios"/>
                <a:cs typeface="Helios"/>
                <a:sym typeface="Helios"/>
              </a:rPr>
              <a:t>, D., </a:t>
            </a:r>
            <a:r>
              <a:rPr lang="en-US" sz="2300" dirty="0" err="1">
                <a:solidFill>
                  <a:srgbClr val="000000"/>
                </a:solidFill>
                <a:latin typeface="Marcellus" panose="020B0604020202020204" charset="0"/>
                <a:ea typeface="Helios"/>
                <a:cs typeface="Helios"/>
                <a:sym typeface="Helios"/>
              </a:rPr>
              <a:t>Asadi</a:t>
            </a:r>
            <a:r>
              <a:rPr lang="en-US" sz="2300" dirty="0">
                <a:solidFill>
                  <a:srgbClr val="000000"/>
                </a:solidFill>
                <a:latin typeface="Marcellus" panose="020B0604020202020204" charset="0"/>
                <a:ea typeface="Helios"/>
                <a:cs typeface="Helios"/>
                <a:sym typeface="Helios"/>
              </a:rPr>
              <a:t>, F., </a:t>
            </a:r>
            <a:r>
              <a:rPr lang="en-US" sz="2300" dirty="0" err="1">
                <a:solidFill>
                  <a:srgbClr val="000000"/>
                </a:solidFill>
                <a:latin typeface="Marcellus" panose="020B0604020202020204" charset="0"/>
                <a:ea typeface="Helios"/>
                <a:cs typeface="Helios"/>
                <a:sym typeface="Helios"/>
              </a:rPr>
              <a:t>Abolghasemi</a:t>
            </a:r>
            <a:r>
              <a:rPr lang="en-US" sz="2300" dirty="0">
                <a:solidFill>
                  <a:srgbClr val="000000"/>
                </a:solidFill>
                <a:latin typeface="Marcellus" panose="020B0604020202020204" charset="0"/>
                <a:ea typeface="Helios"/>
                <a:cs typeface="Helios"/>
                <a:sym typeface="Helios"/>
              </a:rPr>
              <a:t>, H., </a:t>
            </a:r>
            <a:r>
              <a:rPr lang="en-US" sz="2300" dirty="0" err="1">
                <a:solidFill>
                  <a:srgbClr val="000000"/>
                </a:solidFill>
                <a:latin typeface="Marcellus" panose="020B0604020202020204" charset="0"/>
                <a:ea typeface="Helios"/>
                <a:cs typeface="Helios"/>
                <a:sym typeface="Helios"/>
              </a:rPr>
              <a:t>Hosseini</a:t>
            </a:r>
            <a:r>
              <a:rPr lang="en-US" sz="2300" dirty="0">
                <a:solidFill>
                  <a:srgbClr val="000000"/>
                </a:solidFill>
                <a:latin typeface="Marcellus" panose="020B0604020202020204" charset="0"/>
                <a:ea typeface="Helios"/>
                <a:cs typeface="Helios"/>
                <a:sym typeface="Helios"/>
              </a:rPr>
              <a:t>, A., &amp; </a:t>
            </a:r>
            <a:r>
              <a:rPr lang="en-US" sz="2300" dirty="0" err="1">
                <a:solidFill>
                  <a:srgbClr val="000000"/>
                </a:solidFill>
                <a:latin typeface="Marcellus" panose="020B0604020202020204" charset="0"/>
                <a:ea typeface="Helios"/>
                <a:cs typeface="Helios"/>
                <a:sym typeface="Helios"/>
              </a:rPr>
              <a:t>Roshanpour</a:t>
            </a:r>
            <a:r>
              <a:rPr lang="en-US" sz="2300" dirty="0">
                <a:solidFill>
                  <a:srgbClr val="000000"/>
                </a:solidFill>
                <a:latin typeface="Marcellus" panose="020B0604020202020204" charset="0"/>
                <a:ea typeface="Helios"/>
                <a:cs typeface="Helios"/>
                <a:sym typeface="Helios"/>
              </a:rPr>
              <a:t>, A. (2021), “Machine learning in detection and classification of leukemia using smear blood images: A systematic review”, Scientific Programming, 2021, Article ID 9933481. </a:t>
            </a:r>
          </a:p>
          <a:p>
            <a:r>
              <a:rPr lang="en-US" sz="2300" dirty="0">
                <a:solidFill>
                  <a:srgbClr val="000000"/>
                </a:solidFill>
                <a:latin typeface="Marcellus" panose="020B0604020202020204" charset="0"/>
                <a:ea typeface="Helios"/>
                <a:cs typeface="Helios"/>
                <a:sym typeface="Helios"/>
              </a:rPr>
              <a:t>3.	Rahman, W., </a:t>
            </a:r>
            <a:r>
              <a:rPr lang="en-US" sz="2300" dirty="0" err="1">
                <a:solidFill>
                  <a:srgbClr val="000000"/>
                </a:solidFill>
                <a:latin typeface="Marcellus" panose="020B0604020202020204" charset="0"/>
                <a:ea typeface="Helios"/>
                <a:cs typeface="Helios"/>
                <a:sym typeface="Helios"/>
              </a:rPr>
              <a:t>Sadi</a:t>
            </a:r>
            <a:r>
              <a:rPr lang="en-US" sz="2300" dirty="0">
                <a:solidFill>
                  <a:srgbClr val="000000"/>
                </a:solidFill>
                <a:latin typeface="Marcellus" panose="020B0604020202020204" charset="0"/>
                <a:ea typeface="Helios"/>
                <a:cs typeface="Helios"/>
                <a:sym typeface="Helios"/>
              </a:rPr>
              <a:t>, A. H. M. S., </a:t>
            </a:r>
            <a:r>
              <a:rPr lang="en-US" sz="2300" dirty="0" err="1">
                <a:solidFill>
                  <a:srgbClr val="000000"/>
                </a:solidFill>
                <a:latin typeface="Marcellus" panose="020B0604020202020204" charset="0"/>
                <a:ea typeface="Helios"/>
                <a:cs typeface="Helios"/>
                <a:sym typeface="Helios"/>
              </a:rPr>
              <a:t>Faruque</a:t>
            </a:r>
            <a:r>
              <a:rPr lang="en-US" sz="2300" dirty="0">
                <a:solidFill>
                  <a:srgbClr val="000000"/>
                </a:solidFill>
                <a:latin typeface="Marcellus" panose="020B0604020202020204" charset="0"/>
                <a:ea typeface="Helios"/>
                <a:cs typeface="Helios"/>
                <a:sym typeface="Helios"/>
              </a:rPr>
              <a:t>, M. G. G., Rahman, M. M., </a:t>
            </a:r>
            <a:r>
              <a:rPr lang="en-US" sz="2300" dirty="0" err="1">
                <a:solidFill>
                  <a:srgbClr val="000000"/>
                </a:solidFill>
                <a:latin typeface="Marcellus" panose="020B0604020202020204" charset="0"/>
                <a:ea typeface="Helios"/>
                <a:cs typeface="Helios"/>
                <a:sym typeface="Helios"/>
              </a:rPr>
              <a:t>Roksana</a:t>
            </a:r>
            <a:r>
              <a:rPr lang="en-US" sz="2300" dirty="0">
                <a:solidFill>
                  <a:srgbClr val="000000"/>
                </a:solidFill>
                <a:latin typeface="Marcellus" panose="020B0604020202020204" charset="0"/>
                <a:ea typeface="Helios"/>
                <a:cs typeface="Helios"/>
                <a:sym typeface="Helios"/>
              </a:rPr>
              <a:t>, K., &amp; Azad, M. M. (2023), “Multiclass blood cancer classification using deep CNN with optimized features”, Array, 18, 100292.</a:t>
            </a:r>
          </a:p>
          <a:p>
            <a:r>
              <a:rPr lang="en-US" sz="2300" dirty="0">
                <a:solidFill>
                  <a:srgbClr val="000000"/>
                </a:solidFill>
                <a:latin typeface="Marcellus" panose="020B0604020202020204" charset="0"/>
                <a:ea typeface="Helios"/>
                <a:cs typeface="Helios"/>
                <a:sym typeface="Helios"/>
              </a:rPr>
              <a:t>4.	</a:t>
            </a:r>
            <a:r>
              <a:rPr lang="en-US" sz="2300" dirty="0" err="1">
                <a:solidFill>
                  <a:srgbClr val="000000"/>
                </a:solidFill>
                <a:latin typeface="Marcellus" panose="020B0604020202020204" charset="0"/>
                <a:ea typeface="Helios"/>
                <a:cs typeface="Helios"/>
                <a:sym typeface="Helios"/>
              </a:rPr>
              <a:t>Ullah</a:t>
            </a:r>
            <a:r>
              <a:rPr lang="en-US" sz="2300" dirty="0">
                <a:solidFill>
                  <a:srgbClr val="000000"/>
                </a:solidFill>
                <a:latin typeface="Marcellus" panose="020B0604020202020204" charset="0"/>
                <a:ea typeface="Helios"/>
                <a:cs typeface="Helios"/>
                <a:sym typeface="Helios"/>
              </a:rPr>
              <a:t>, A., &amp; </a:t>
            </a:r>
            <a:r>
              <a:rPr lang="en-US" sz="2300" dirty="0" err="1">
                <a:solidFill>
                  <a:srgbClr val="000000"/>
                </a:solidFill>
                <a:latin typeface="Marcellus" panose="020B0604020202020204" charset="0"/>
                <a:ea typeface="Helios"/>
                <a:cs typeface="Helios"/>
                <a:sym typeface="Helios"/>
              </a:rPr>
              <a:t>Shoaib</a:t>
            </a:r>
            <a:r>
              <a:rPr lang="en-US" sz="2300" dirty="0">
                <a:solidFill>
                  <a:srgbClr val="000000"/>
                </a:solidFill>
                <a:latin typeface="Marcellus" panose="020B0604020202020204" charset="0"/>
                <a:ea typeface="Helios"/>
                <a:cs typeface="Helios"/>
                <a:sym typeface="Helios"/>
              </a:rPr>
              <a:t>, M. (2022), “Normal versus malignant cell classification in B-</a:t>
            </a:r>
            <a:r>
              <a:rPr lang="en-US" sz="2300" dirty="0" err="1">
                <a:solidFill>
                  <a:srgbClr val="000000"/>
                </a:solidFill>
                <a:latin typeface="Marcellus" panose="020B0604020202020204" charset="0"/>
                <a:ea typeface="Helios"/>
                <a:cs typeface="Helios"/>
                <a:sym typeface="Helios"/>
              </a:rPr>
              <a:t>allwhite</a:t>
            </a:r>
            <a:r>
              <a:rPr lang="en-US" sz="2300" dirty="0">
                <a:solidFill>
                  <a:srgbClr val="000000"/>
                </a:solidFill>
                <a:latin typeface="Marcellus" panose="020B0604020202020204" charset="0"/>
                <a:ea typeface="Helios"/>
                <a:cs typeface="Helios"/>
                <a:sym typeface="Helios"/>
              </a:rPr>
              <a:t> blood cancer microscopic images using deep learning”. American Journal of Computer Science and Technology, 5(3), 190-197.</a:t>
            </a:r>
          </a:p>
          <a:p>
            <a:pPr algn="l"/>
            <a:endParaRPr lang="en-US" sz="2300" dirty="0">
              <a:solidFill>
                <a:srgbClr val="000000"/>
              </a:solidFill>
              <a:latin typeface="Marcellus" panose="020B0604020202020204" charset="0"/>
              <a:ea typeface="Helios"/>
              <a:cs typeface="Helios"/>
              <a:sym typeface="Helios"/>
            </a:endParaRPr>
          </a:p>
          <a:p>
            <a:pPr algn="l">
              <a:spcBef>
                <a:spcPct val="0"/>
              </a:spcBef>
            </a:pPr>
            <a:endParaRPr lang="en-US" sz="2300" dirty="0">
              <a:solidFill>
                <a:srgbClr val="000000"/>
              </a:solidFill>
              <a:latin typeface="Marcellus" panose="020B0604020202020204" charset="0"/>
              <a:ea typeface="Helios"/>
              <a:cs typeface="Helios"/>
              <a:sym typeface="Helio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421619"/>
            <a:chOff x="0" y="0"/>
            <a:chExt cx="4816593" cy="637793"/>
          </a:xfrm>
        </p:grpSpPr>
        <p:sp>
          <p:nvSpPr>
            <p:cNvPr id="3" name="Freeform 3"/>
            <p:cNvSpPr/>
            <p:nvPr/>
          </p:nvSpPr>
          <p:spPr>
            <a:xfrm>
              <a:off x="0" y="0"/>
              <a:ext cx="4816592" cy="637793"/>
            </a:xfrm>
            <a:custGeom>
              <a:avLst/>
              <a:gdLst/>
              <a:ahLst/>
              <a:cxnLst/>
              <a:rect l="l" t="t" r="r" b="b"/>
              <a:pathLst>
                <a:path w="4816592" h="637793">
                  <a:moveTo>
                    <a:pt x="0" y="0"/>
                  </a:moveTo>
                  <a:lnTo>
                    <a:pt x="4816592" y="0"/>
                  </a:lnTo>
                  <a:lnTo>
                    <a:pt x="4816592" y="637793"/>
                  </a:lnTo>
                  <a:lnTo>
                    <a:pt x="0" y="637793"/>
                  </a:lnTo>
                  <a:close/>
                </a:path>
              </a:pathLst>
            </a:custGeom>
            <a:solidFill>
              <a:srgbClr val="142B43"/>
            </a:solidFill>
          </p:spPr>
        </p:sp>
        <p:sp>
          <p:nvSpPr>
            <p:cNvPr id="4" name="TextBox 4"/>
            <p:cNvSpPr txBox="1"/>
            <p:nvPr/>
          </p:nvSpPr>
          <p:spPr>
            <a:xfrm>
              <a:off x="0" y="-57150"/>
              <a:ext cx="4816593" cy="694943"/>
            </a:xfrm>
            <a:prstGeom prst="rect">
              <a:avLst/>
            </a:prstGeom>
          </p:spPr>
          <p:txBody>
            <a:bodyPr lIns="50800" tIns="50800" rIns="50800" bIns="50800" rtlCol="0" anchor="ctr"/>
            <a:lstStyle/>
            <a:p>
              <a:pPr algn="ctr">
                <a:lnSpc>
                  <a:spcPts val="3639"/>
                </a:lnSpc>
              </a:pPr>
              <a:endParaRPr/>
            </a:p>
          </p:txBody>
        </p:sp>
      </p:grpSp>
      <p:sp>
        <p:nvSpPr>
          <p:cNvPr id="5" name="TextBox 5"/>
          <p:cNvSpPr txBox="1"/>
          <p:nvPr/>
        </p:nvSpPr>
        <p:spPr>
          <a:xfrm>
            <a:off x="757985" y="602797"/>
            <a:ext cx="12063594" cy="1166986"/>
          </a:xfrm>
          <a:prstGeom prst="rect">
            <a:avLst/>
          </a:prstGeom>
        </p:spPr>
        <p:txBody>
          <a:bodyPr lIns="0" tIns="0" rIns="0" bIns="0" rtlCol="0" anchor="t">
            <a:spAutoFit/>
          </a:bodyPr>
          <a:lstStyle/>
          <a:p>
            <a:pPr algn="l">
              <a:lnSpc>
                <a:spcPts val="9099"/>
              </a:lnSpc>
            </a:pPr>
            <a:r>
              <a:rPr lang="en-US" sz="6999" b="1" dirty="0">
                <a:solidFill>
                  <a:srgbClr val="F3F6FA"/>
                </a:solidFill>
                <a:latin typeface="Marcellus" panose="020B0604020202020204" charset="0"/>
                <a:ea typeface="Klein Bold"/>
                <a:cs typeface="Klein Bold"/>
                <a:sym typeface="Klein Bold"/>
              </a:rPr>
              <a:t>References</a:t>
            </a:r>
          </a:p>
        </p:txBody>
      </p:sp>
      <p:sp>
        <p:nvSpPr>
          <p:cNvPr id="6" name="TextBox 6"/>
          <p:cNvSpPr txBox="1"/>
          <p:nvPr/>
        </p:nvSpPr>
        <p:spPr>
          <a:xfrm>
            <a:off x="202582" y="2781300"/>
            <a:ext cx="17882831" cy="7078861"/>
          </a:xfrm>
          <a:prstGeom prst="rect">
            <a:avLst/>
          </a:prstGeom>
        </p:spPr>
        <p:txBody>
          <a:bodyPr lIns="0" tIns="0" rIns="0" bIns="0" rtlCol="0" anchor="t">
            <a:spAutoFit/>
          </a:bodyPr>
          <a:lstStyle/>
          <a:p>
            <a:r>
              <a:rPr lang="en-US" sz="2300" b="1" dirty="0">
                <a:solidFill>
                  <a:srgbClr val="000000"/>
                </a:solidFill>
                <a:latin typeface="Marcellus" panose="020B0604020202020204" charset="0"/>
                <a:ea typeface="Helios"/>
                <a:cs typeface="Helios"/>
                <a:sym typeface="Helios"/>
              </a:rPr>
              <a:t>Academic Papers:</a:t>
            </a:r>
          </a:p>
          <a:p>
            <a:r>
              <a:rPr lang="en-US" sz="2300" dirty="0">
                <a:solidFill>
                  <a:srgbClr val="000000"/>
                </a:solidFill>
                <a:latin typeface="Marcellus" panose="020B0604020202020204" charset="0"/>
                <a:ea typeface="Helios"/>
                <a:cs typeface="Helios"/>
                <a:sym typeface="Helios"/>
              </a:rPr>
              <a:t>5.	Sheng, B., Zhou, M., Hu, M., Li, Q., Sun, L., &amp; Wen, Y. (2020). “A blood cell dataset for lymphoma classification using faster R-CNN”, Biotechnology &amp; Biotechnological Equipment, 34(1), 413-420.</a:t>
            </a:r>
          </a:p>
          <a:p>
            <a:r>
              <a:rPr lang="en-US" sz="2300" dirty="0">
                <a:solidFill>
                  <a:srgbClr val="000000"/>
                </a:solidFill>
                <a:latin typeface="Marcellus" panose="020B0604020202020204" charset="0"/>
                <a:ea typeface="Helios"/>
                <a:cs typeface="Helios"/>
                <a:sym typeface="Helios"/>
              </a:rPr>
              <a:t>6.	</a:t>
            </a:r>
            <a:r>
              <a:rPr lang="en-US" sz="2300" dirty="0" err="1">
                <a:solidFill>
                  <a:srgbClr val="000000"/>
                </a:solidFill>
                <a:latin typeface="Marcellus" panose="020B0604020202020204" charset="0"/>
                <a:ea typeface="Helios"/>
                <a:cs typeface="Helios"/>
                <a:sym typeface="Helios"/>
              </a:rPr>
              <a:t>Ahad</a:t>
            </a:r>
            <a:r>
              <a:rPr lang="en-US" sz="2300" dirty="0">
                <a:solidFill>
                  <a:srgbClr val="000000"/>
                </a:solidFill>
                <a:latin typeface="Marcellus" panose="020B0604020202020204" charset="0"/>
                <a:ea typeface="Helios"/>
                <a:cs typeface="Helios"/>
                <a:sym typeface="Helios"/>
              </a:rPr>
              <a:t>, M. T., </a:t>
            </a:r>
            <a:r>
              <a:rPr lang="en-US" sz="2300" dirty="0" err="1">
                <a:solidFill>
                  <a:srgbClr val="000000"/>
                </a:solidFill>
                <a:latin typeface="Marcellus" panose="020B0604020202020204" charset="0"/>
                <a:ea typeface="Helios"/>
                <a:cs typeface="Helios"/>
                <a:sym typeface="Helios"/>
              </a:rPr>
              <a:t>Mamun</a:t>
            </a:r>
            <a:r>
              <a:rPr lang="en-US" sz="2300" dirty="0">
                <a:solidFill>
                  <a:srgbClr val="000000"/>
                </a:solidFill>
                <a:latin typeface="Marcellus" panose="020B0604020202020204" charset="0"/>
                <a:ea typeface="Helios"/>
                <a:cs typeface="Helios"/>
                <a:sym typeface="Helios"/>
              </a:rPr>
              <a:t>, S. B., </a:t>
            </a:r>
            <a:r>
              <a:rPr lang="en-US" sz="2300" dirty="0" err="1">
                <a:solidFill>
                  <a:srgbClr val="000000"/>
                </a:solidFill>
                <a:latin typeface="Marcellus" panose="020B0604020202020204" charset="0"/>
                <a:ea typeface="Helios"/>
                <a:cs typeface="Helios"/>
                <a:sym typeface="Helios"/>
              </a:rPr>
              <a:t>Mustofa</a:t>
            </a:r>
            <a:r>
              <a:rPr lang="en-US" sz="2300" dirty="0">
                <a:solidFill>
                  <a:srgbClr val="000000"/>
                </a:solidFill>
                <a:latin typeface="Marcellus" panose="020B0604020202020204" charset="0"/>
                <a:ea typeface="Helios"/>
                <a:cs typeface="Helios"/>
                <a:sym typeface="Helios"/>
              </a:rPr>
              <a:t>, S., Song, B., &amp; Li, Y. (2024). “A comprehensive study on blood cancer detection and classification using convolutional neural network”, Daffodil International University</a:t>
            </a:r>
          </a:p>
          <a:p>
            <a:r>
              <a:rPr lang="en-US" sz="2300" dirty="0">
                <a:solidFill>
                  <a:srgbClr val="000000"/>
                </a:solidFill>
                <a:latin typeface="Marcellus" panose="020B0604020202020204" charset="0"/>
                <a:ea typeface="Helios"/>
                <a:cs typeface="Helios"/>
                <a:sym typeface="Helios"/>
              </a:rPr>
              <a:t>7.	Mohamed, H., </a:t>
            </a:r>
            <a:r>
              <a:rPr lang="en-US" sz="2300" dirty="0" err="1">
                <a:solidFill>
                  <a:srgbClr val="000000"/>
                </a:solidFill>
                <a:latin typeface="Marcellus" panose="020B0604020202020204" charset="0"/>
                <a:ea typeface="Helios"/>
                <a:cs typeface="Helios"/>
                <a:sym typeface="Helios"/>
              </a:rPr>
              <a:t>Elsheref</a:t>
            </a:r>
            <a:r>
              <a:rPr lang="en-US" sz="2300" dirty="0">
                <a:solidFill>
                  <a:srgbClr val="000000"/>
                </a:solidFill>
                <a:latin typeface="Marcellus" panose="020B0604020202020204" charset="0"/>
                <a:ea typeface="Helios"/>
                <a:cs typeface="Helios"/>
                <a:sym typeface="Helios"/>
              </a:rPr>
              <a:t>, F. K., &amp; Kamal, S. R. (2023), “A new model for blood cancer classification based on deep learning techniques”, International Journal of Advanced Computer Science and Applications, 14(6), 422-429.</a:t>
            </a:r>
          </a:p>
          <a:p>
            <a:r>
              <a:rPr lang="en-US" sz="2300" dirty="0">
                <a:solidFill>
                  <a:srgbClr val="000000"/>
                </a:solidFill>
                <a:latin typeface="Marcellus" panose="020B0604020202020204" charset="0"/>
                <a:ea typeface="Helios"/>
                <a:cs typeface="Helios"/>
                <a:sym typeface="Helios"/>
              </a:rPr>
              <a:t>8.	Khan, S., </a:t>
            </a:r>
            <a:r>
              <a:rPr lang="en-US" sz="2300" dirty="0" err="1">
                <a:solidFill>
                  <a:srgbClr val="000000"/>
                </a:solidFill>
                <a:latin typeface="Marcellus" panose="020B0604020202020204" charset="0"/>
                <a:ea typeface="Helios"/>
                <a:cs typeface="Helios"/>
                <a:sym typeface="Helios"/>
              </a:rPr>
              <a:t>Sajjad</a:t>
            </a:r>
            <a:r>
              <a:rPr lang="en-US" sz="2300" dirty="0">
                <a:solidFill>
                  <a:srgbClr val="000000"/>
                </a:solidFill>
                <a:latin typeface="Marcellus" panose="020B0604020202020204" charset="0"/>
                <a:ea typeface="Helios"/>
                <a:cs typeface="Helios"/>
                <a:sym typeface="Helios"/>
              </a:rPr>
              <a:t>, M., </a:t>
            </a:r>
            <a:r>
              <a:rPr lang="en-US" sz="2300" dirty="0" err="1">
                <a:solidFill>
                  <a:srgbClr val="000000"/>
                </a:solidFill>
                <a:latin typeface="Marcellus" panose="020B0604020202020204" charset="0"/>
                <a:ea typeface="Helios"/>
                <a:cs typeface="Helios"/>
                <a:sym typeface="Helios"/>
              </a:rPr>
              <a:t>Ullah</a:t>
            </a:r>
            <a:r>
              <a:rPr lang="en-US" sz="2300" dirty="0">
                <a:solidFill>
                  <a:srgbClr val="000000"/>
                </a:solidFill>
                <a:latin typeface="Marcellus" panose="020B0604020202020204" charset="0"/>
                <a:ea typeface="Helios"/>
                <a:cs typeface="Helios"/>
                <a:sym typeface="Helios"/>
              </a:rPr>
              <a:t>, A., </a:t>
            </a:r>
            <a:r>
              <a:rPr lang="en-US" sz="2300" dirty="0" err="1">
                <a:solidFill>
                  <a:srgbClr val="000000"/>
                </a:solidFill>
                <a:latin typeface="Marcellus" panose="020B0604020202020204" charset="0"/>
                <a:ea typeface="Helios"/>
                <a:cs typeface="Helios"/>
                <a:sym typeface="Helios"/>
              </a:rPr>
              <a:t>Hussain</a:t>
            </a:r>
            <a:r>
              <a:rPr lang="en-US" sz="2300" dirty="0">
                <a:solidFill>
                  <a:srgbClr val="000000"/>
                </a:solidFill>
                <a:latin typeface="Marcellus" panose="020B0604020202020204" charset="0"/>
                <a:ea typeface="Helios"/>
                <a:cs typeface="Helios"/>
                <a:sym typeface="Helios"/>
              </a:rPr>
              <a:t>, T., &amp; Imran, A. S. (2020), “A review on traditional machine learning and deep learning models for WBCs classification in blood smear images”, IEEE Access, 9, 10657-10668.</a:t>
            </a:r>
          </a:p>
          <a:p>
            <a:r>
              <a:rPr lang="en-US" sz="2300" dirty="0">
                <a:solidFill>
                  <a:srgbClr val="000000"/>
                </a:solidFill>
                <a:latin typeface="Marcellus" panose="020B0604020202020204" charset="0"/>
                <a:ea typeface="Helios"/>
                <a:cs typeface="Helios"/>
                <a:sym typeface="Helios"/>
              </a:rPr>
              <a:t>9.	Baker, K. B., Rashid, R. M., </a:t>
            </a:r>
            <a:r>
              <a:rPr lang="en-US" sz="2300" dirty="0" err="1">
                <a:solidFill>
                  <a:srgbClr val="000000"/>
                </a:solidFill>
                <a:latin typeface="Marcellus" panose="020B0604020202020204" charset="0"/>
                <a:ea typeface="Helios"/>
                <a:cs typeface="Helios"/>
                <a:sym typeface="Helios"/>
              </a:rPr>
              <a:t>Alsandi</a:t>
            </a:r>
            <a:r>
              <a:rPr lang="en-US" sz="2300" dirty="0">
                <a:solidFill>
                  <a:srgbClr val="000000"/>
                </a:solidFill>
                <a:latin typeface="Marcellus" panose="020B0604020202020204" charset="0"/>
                <a:ea typeface="Helios"/>
                <a:cs typeface="Helios"/>
                <a:sym typeface="Helios"/>
              </a:rPr>
              <a:t>, N. S. A., &amp; Mohammad, O. F. (2021). “Classification of image blood cancer by using multi-training RNN”, Turkish Online Journal of Qualitative Inquiry, 12(7), 1065-10475.</a:t>
            </a:r>
          </a:p>
          <a:p>
            <a:r>
              <a:rPr lang="en-US" sz="2300" dirty="0">
                <a:solidFill>
                  <a:srgbClr val="000000"/>
                </a:solidFill>
                <a:latin typeface="Marcellus" panose="020B0604020202020204" charset="0"/>
                <a:ea typeface="Helios"/>
                <a:cs typeface="Helios"/>
                <a:sym typeface="Helios"/>
              </a:rPr>
              <a:t>10.	</a:t>
            </a:r>
            <a:r>
              <a:rPr lang="en-US" sz="2300" dirty="0" err="1">
                <a:solidFill>
                  <a:srgbClr val="000000"/>
                </a:solidFill>
                <a:latin typeface="Marcellus" panose="020B0604020202020204" charset="0"/>
                <a:ea typeface="Helios"/>
                <a:cs typeface="Helios"/>
                <a:sym typeface="Helios"/>
              </a:rPr>
              <a:t>Barua</a:t>
            </a:r>
            <a:r>
              <a:rPr lang="en-US" sz="2300" dirty="0">
                <a:solidFill>
                  <a:srgbClr val="000000"/>
                </a:solidFill>
                <a:latin typeface="Marcellus" panose="020B0604020202020204" charset="0"/>
                <a:ea typeface="Helios"/>
                <a:cs typeface="Helios"/>
                <a:sym typeface="Helios"/>
              </a:rPr>
              <a:t>, K., &amp; </a:t>
            </a:r>
            <a:r>
              <a:rPr lang="en-US" sz="2300" dirty="0" err="1">
                <a:solidFill>
                  <a:srgbClr val="000000"/>
                </a:solidFill>
                <a:latin typeface="Marcellus" panose="020B0604020202020204" charset="0"/>
                <a:ea typeface="Helios"/>
                <a:cs typeface="Helios"/>
                <a:sym typeface="Helios"/>
              </a:rPr>
              <a:t>Chakrabarti</a:t>
            </a:r>
            <a:r>
              <a:rPr lang="en-US" sz="2300" dirty="0">
                <a:solidFill>
                  <a:srgbClr val="000000"/>
                </a:solidFill>
                <a:latin typeface="Marcellus" panose="020B0604020202020204" charset="0"/>
                <a:ea typeface="Helios"/>
                <a:cs typeface="Helios"/>
                <a:sym typeface="Helios"/>
              </a:rPr>
              <a:t>, P. (2016), “Detection and Classification for Blood Cancer – A Survey”, International Journal of Computer Trends and Technology (IJCTT), 36(2), 65-70.</a:t>
            </a:r>
          </a:p>
          <a:p>
            <a:r>
              <a:rPr lang="en-US" sz="2300" dirty="0">
                <a:solidFill>
                  <a:srgbClr val="000000"/>
                </a:solidFill>
                <a:latin typeface="Marcellus" panose="020B0604020202020204" charset="0"/>
                <a:ea typeface="Helios"/>
                <a:cs typeface="Helios"/>
                <a:sym typeface="Helios"/>
              </a:rPr>
              <a:t>11.	</a:t>
            </a:r>
            <a:r>
              <a:rPr lang="en-US" sz="2300" dirty="0" err="1">
                <a:solidFill>
                  <a:srgbClr val="000000"/>
                </a:solidFill>
                <a:latin typeface="Marcellus" panose="020B0604020202020204" charset="0"/>
                <a:ea typeface="Helios"/>
                <a:cs typeface="Helios"/>
                <a:sym typeface="Helios"/>
              </a:rPr>
              <a:t>Paswan</a:t>
            </a:r>
            <a:r>
              <a:rPr lang="en-US" sz="2300" dirty="0">
                <a:solidFill>
                  <a:srgbClr val="000000"/>
                </a:solidFill>
                <a:latin typeface="Marcellus" panose="020B0604020202020204" charset="0"/>
                <a:ea typeface="Helios"/>
                <a:cs typeface="Helios"/>
                <a:sym typeface="Helios"/>
              </a:rPr>
              <a:t>, S., &amp; </a:t>
            </a:r>
            <a:r>
              <a:rPr lang="en-US" sz="2300" dirty="0" err="1">
                <a:solidFill>
                  <a:srgbClr val="000000"/>
                </a:solidFill>
                <a:latin typeface="Marcellus" panose="020B0604020202020204" charset="0"/>
                <a:ea typeface="Helios"/>
                <a:cs typeface="Helios"/>
                <a:sym typeface="Helios"/>
              </a:rPr>
              <a:t>Rathore</a:t>
            </a:r>
            <a:r>
              <a:rPr lang="en-US" sz="2300" dirty="0">
                <a:solidFill>
                  <a:srgbClr val="000000"/>
                </a:solidFill>
                <a:latin typeface="Marcellus" panose="020B0604020202020204" charset="0"/>
                <a:ea typeface="Helios"/>
                <a:cs typeface="Helios"/>
                <a:sym typeface="Helios"/>
              </a:rPr>
              <a:t>, Y. K. (2017), “Detection and classification of blood cancer from microscopic cell images using SVM, KNN, and NN classifier”, International Journal of Advance Research, Ideas and Innovations in Technology, 3(6), 315-324.</a:t>
            </a:r>
          </a:p>
          <a:p>
            <a:r>
              <a:rPr lang="en-US" sz="2300" dirty="0">
                <a:solidFill>
                  <a:srgbClr val="000000"/>
                </a:solidFill>
                <a:latin typeface="Marcellus" panose="020B0604020202020204" charset="0"/>
                <a:ea typeface="Helios"/>
                <a:cs typeface="Helios"/>
                <a:sym typeface="Helios"/>
              </a:rPr>
              <a:t>12.	</a:t>
            </a:r>
            <a:r>
              <a:rPr lang="en-US" sz="2300" dirty="0" err="1">
                <a:solidFill>
                  <a:srgbClr val="000000"/>
                </a:solidFill>
                <a:latin typeface="Marcellus" panose="020B0604020202020204" charset="0"/>
                <a:ea typeface="Helios"/>
                <a:cs typeface="Helios"/>
                <a:sym typeface="Helios"/>
              </a:rPr>
              <a:t>Agughasi</a:t>
            </a:r>
            <a:r>
              <a:rPr lang="en-US" sz="2300" dirty="0">
                <a:solidFill>
                  <a:srgbClr val="000000"/>
                </a:solidFill>
                <a:latin typeface="Marcellus" panose="020B0604020202020204" charset="0"/>
                <a:ea typeface="Helios"/>
                <a:cs typeface="Helios"/>
                <a:sym typeface="Helios"/>
              </a:rPr>
              <a:t>, V. I., &amp; </a:t>
            </a:r>
            <a:r>
              <a:rPr lang="en-US" sz="2300" dirty="0" err="1">
                <a:solidFill>
                  <a:srgbClr val="000000"/>
                </a:solidFill>
                <a:latin typeface="Marcellus" panose="020B0604020202020204" charset="0"/>
                <a:ea typeface="Helios"/>
                <a:cs typeface="Helios"/>
                <a:sym typeface="Helios"/>
              </a:rPr>
              <a:t>Murali</a:t>
            </a:r>
            <a:r>
              <a:rPr lang="en-US" sz="2300" dirty="0">
                <a:solidFill>
                  <a:srgbClr val="000000"/>
                </a:solidFill>
                <a:latin typeface="Marcellus" panose="020B0604020202020204" charset="0"/>
                <a:ea typeface="Helios"/>
                <a:cs typeface="Helios"/>
                <a:sym typeface="Helios"/>
              </a:rPr>
              <a:t>, S. (2022), “</a:t>
            </a:r>
            <a:r>
              <a:rPr lang="en-US" sz="2300" dirty="0" err="1">
                <a:solidFill>
                  <a:srgbClr val="000000"/>
                </a:solidFill>
                <a:latin typeface="Marcellus" panose="020B0604020202020204" charset="0"/>
                <a:ea typeface="Helios"/>
                <a:cs typeface="Helios"/>
                <a:sym typeface="Helios"/>
              </a:rPr>
              <a:t>i</a:t>
            </a:r>
            <a:r>
              <a:rPr lang="en-US" sz="2300" dirty="0">
                <a:solidFill>
                  <a:srgbClr val="000000"/>
                </a:solidFill>
                <a:latin typeface="Marcellus" panose="020B0604020202020204" charset="0"/>
                <a:ea typeface="Helios"/>
                <a:cs typeface="Helios"/>
                <a:sym typeface="Helios"/>
              </a:rPr>
              <a:t>-Net: A deep CNN model for white blood cancer segmentation and classification”, International Journal of Advanced Technology and Engineering Exploration, 9(95), 1448-1459. http://dx.doi.org/10.19101/IJATEE.2021.875564</a:t>
            </a:r>
          </a:p>
          <a:p>
            <a:pPr algn="l"/>
            <a:endParaRPr lang="en-US" sz="2300" dirty="0">
              <a:solidFill>
                <a:srgbClr val="000000"/>
              </a:solidFill>
              <a:latin typeface="Marcellus" panose="020B0604020202020204" charset="0"/>
              <a:ea typeface="Helios"/>
              <a:cs typeface="Helios"/>
              <a:sym typeface="Helios"/>
            </a:endParaRPr>
          </a:p>
          <a:p>
            <a:pPr algn="l">
              <a:spcBef>
                <a:spcPct val="0"/>
              </a:spcBef>
            </a:pPr>
            <a:endParaRPr lang="en-US" sz="2300" dirty="0">
              <a:solidFill>
                <a:srgbClr val="000000"/>
              </a:solidFill>
              <a:latin typeface="Marcellus" panose="020B0604020202020204" charset="0"/>
              <a:ea typeface="Helios"/>
              <a:cs typeface="Helios"/>
              <a:sym typeface="Helios"/>
            </a:endParaRPr>
          </a:p>
        </p:txBody>
      </p:sp>
    </p:spTree>
    <p:extLst>
      <p:ext uri="{BB962C8B-B14F-4D97-AF65-F5344CB8AC3E}">
        <p14:creationId xmlns:p14="http://schemas.microsoft.com/office/powerpoint/2010/main" val="304818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sp>
        <p:nvSpPr>
          <p:cNvPr id="2" name="Freeform 2"/>
          <p:cNvSpPr/>
          <p:nvPr/>
        </p:nvSpPr>
        <p:spPr>
          <a:xfrm>
            <a:off x="5877987" y="724512"/>
            <a:ext cx="1621594" cy="1621594"/>
          </a:xfrm>
          <a:custGeom>
            <a:avLst/>
            <a:gdLst/>
            <a:ahLst/>
            <a:cxnLst/>
            <a:rect l="l" t="t" r="r" b="b"/>
            <a:pathLst>
              <a:path w="1621594" h="1621594">
                <a:moveTo>
                  <a:pt x="0" y="0"/>
                </a:moveTo>
                <a:lnTo>
                  <a:pt x="1621594" y="0"/>
                </a:lnTo>
                <a:lnTo>
                  <a:pt x="1621594" y="1621593"/>
                </a:lnTo>
                <a:lnTo>
                  <a:pt x="0" y="162159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0" y="0"/>
            <a:ext cx="6688784" cy="10287000"/>
            <a:chOff x="0" y="0"/>
            <a:chExt cx="1761655" cy="2709333"/>
          </a:xfrm>
        </p:grpSpPr>
        <p:sp>
          <p:nvSpPr>
            <p:cNvPr id="4" name="Freeform 4"/>
            <p:cNvSpPr/>
            <p:nvPr/>
          </p:nvSpPr>
          <p:spPr>
            <a:xfrm>
              <a:off x="0" y="0"/>
              <a:ext cx="1761655" cy="2709333"/>
            </a:xfrm>
            <a:custGeom>
              <a:avLst/>
              <a:gdLst/>
              <a:ahLst/>
              <a:cxnLst/>
              <a:rect l="l" t="t" r="r" b="b"/>
              <a:pathLst>
                <a:path w="1761655" h="2709333">
                  <a:moveTo>
                    <a:pt x="0" y="0"/>
                  </a:moveTo>
                  <a:lnTo>
                    <a:pt x="1761655" y="0"/>
                  </a:lnTo>
                  <a:lnTo>
                    <a:pt x="1761655" y="2709333"/>
                  </a:lnTo>
                  <a:lnTo>
                    <a:pt x="0" y="2709333"/>
                  </a:lnTo>
                  <a:close/>
                </a:path>
              </a:pathLst>
            </a:custGeom>
            <a:solidFill>
              <a:srgbClr val="F3F6FA"/>
            </a:solidFill>
          </p:spPr>
        </p:sp>
        <p:sp>
          <p:nvSpPr>
            <p:cNvPr id="5" name="TextBox 5"/>
            <p:cNvSpPr txBox="1"/>
            <p:nvPr/>
          </p:nvSpPr>
          <p:spPr>
            <a:xfrm>
              <a:off x="0" y="-38100"/>
              <a:ext cx="1761655" cy="2747433"/>
            </a:xfrm>
            <a:prstGeom prst="rect">
              <a:avLst/>
            </a:prstGeom>
          </p:spPr>
          <p:txBody>
            <a:bodyPr lIns="50800" tIns="50800" rIns="50800" bIns="50800" rtlCol="0" anchor="ctr"/>
            <a:lstStyle/>
            <a:p>
              <a:pPr algn="ctr">
                <a:lnSpc>
                  <a:spcPts val="2100"/>
                </a:lnSpc>
              </a:pPr>
              <a:endParaRPr/>
            </a:p>
          </p:txBody>
        </p:sp>
      </p:grpSp>
      <p:sp>
        <p:nvSpPr>
          <p:cNvPr id="6" name="TextBox 6"/>
          <p:cNvSpPr txBox="1"/>
          <p:nvPr/>
        </p:nvSpPr>
        <p:spPr>
          <a:xfrm>
            <a:off x="1028700" y="2269905"/>
            <a:ext cx="6746873" cy="1115562"/>
          </a:xfrm>
          <a:prstGeom prst="rect">
            <a:avLst/>
          </a:prstGeom>
        </p:spPr>
        <p:txBody>
          <a:bodyPr lIns="0" tIns="0" rIns="0" bIns="0" rtlCol="0" anchor="t">
            <a:spAutoFit/>
          </a:bodyPr>
          <a:lstStyle/>
          <a:p>
            <a:pPr algn="l">
              <a:lnSpc>
                <a:spcPts val="9099"/>
              </a:lnSpc>
            </a:pPr>
            <a:r>
              <a:rPr lang="en-US" sz="6999" b="1" dirty="0">
                <a:solidFill>
                  <a:srgbClr val="0B1320"/>
                </a:solidFill>
                <a:latin typeface="Marcellus" panose="020B0604020202020204" charset="0"/>
                <a:ea typeface="Klein Bold"/>
                <a:cs typeface="Klein Bold"/>
                <a:sym typeface="Klein Bold"/>
              </a:rPr>
              <a:t>Objective</a:t>
            </a:r>
          </a:p>
        </p:txBody>
      </p:sp>
      <p:sp>
        <p:nvSpPr>
          <p:cNvPr id="7" name="TextBox 7"/>
          <p:cNvSpPr txBox="1"/>
          <p:nvPr/>
        </p:nvSpPr>
        <p:spPr>
          <a:xfrm>
            <a:off x="8415731" y="952500"/>
            <a:ext cx="7255720" cy="8403519"/>
          </a:xfrm>
          <a:prstGeom prst="rect">
            <a:avLst/>
          </a:prstGeom>
        </p:spPr>
        <p:txBody>
          <a:bodyPr lIns="0" tIns="0" rIns="0" bIns="0" rtlCol="0" anchor="t">
            <a:spAutoFit/>
          </a:bodyPr>
          <a:lstStyle/>
          <a:p>
            <a:pPr marL="0" lvl="0" indent="0" algn="l">
              <a:lnSpc>
                <a:spcPts val="4728"/>
              </a:lnSpc>
              <a:spcBef>
                <a:spcPct val="0"/>
              </a:spcBef>
            </a:pPr>
            <a:r>
              <a:rPr lang="en-US" sz="3377" dirty="0">
                <a:solidFill>
                  <a:srgbClr val="0B1320"/>
                </a:solidFill>
                <a:latin typeface="Marcellus" panose="020B0604020202020204" charset="0"/>
                <a:ea typeface="Helios"/>
                <a:cs typeface="Helios"/>
                <a:sym typeface="Helios"/>
              </a:rPr>
              <a:t>The primary objective of this project is to develop and validate accurate diagnostic models for the early detection of blood cancer. By integrating genetic and medical record data, the project aims to enhance the diagnostic process, ensuring faster and more reliable results. Additionally, the tools developed will be rigorously tested for real-world performance, focusing on usability in resource-limited settings to improve healthcare accessibility and patient outcomes.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2421619"/>
            <a:chOff x="0" y="0"/>
            <a:chExt cx="4816593" cy="637793"/>
          </a:xfrm>
        </p:grpSpPr>
        <p:sp>
          <p:nvSpPr>
            <p:cNvPr id="3" name="Freeform 3"/>
            <p:cNvSpPr/>
            <p:nvPr/>
          </p:nvSpPr>
          <p:spPr>
            <a:xfrm>
              <a:off x="0" y="0"/>
              <a:ext cx="4816592" cy="637793"/>
            </a:xfrm>
            <a:custGeom>
              <a:avLst/>
              <a:gdLst/>
              <a:ahLst/>
              <a:cxnLst/>
              <a:rect l="l" t="t" r="r" b="b"/>
              <a:pathLst>
                <a:path w="4816592" h="637793">
                  <a:moveTo>
                    <a:pt x="0" y="0"/>
                  </a:moveTo>
                  <a:lnTo>
                    <a:pt x="4816592" y="0"/>
                  </a:lnTo>
                  <a:lnTo>
                    <a:pt x="4816592" y="637793"/>
                  </a:lnTo>
                  <a:lnTo>
                    <a:pt x="0" y="637793"/>
                  </a:lnTo>
                  <a:close/>
                </a:path>
              </a:pathLst>
            </a:custGeom>
            <a:solidFill>
              <a:srgbClr val="142B43"/>
            </a:solidFill>
          </p:spPr>
        </p:sp>
        <p:sp>
          <p:nvSpPr>
            <p:cNvPr id="4" name="TextBox 4"/>
            <p:cNvSpPr txBox="1"/>
            <p:nvPr/>
          </p:nvSpPr>
          <p:spPr>
            <a:xfrm>
              <a:off x="0" y="-57150"/>
              <a:ext cx="4816593" cy="694943"/>
            </a:xfrm>
            <a:prstGeom prst="rect">
              <a:avLst/>
            </a:prstGeom>
          </p:spPr>
          <p:txBody>
            <a:bodyPr lIns="50800" tIns="50800" rIns="50800" bIns="50800" rtlCol="0" anchor="ctr"/>
            <a:lstStyle/>
            <a:p>
              <a:pPr algn="ctr">
                <a:lnSpc>
                  <a:spcPts val="3639"/>
                </a:lnSpc>
              </a:pPr>
              <a:endParaRPr/>
            </a:p>
          </p:txBody>
        </p:sp>
      </p:grpSp>
      <p:sp>
        <p:nvSpPr>
          <p:cNvPr id="5" name="TextBox 5"/>
          <p:cNvSpPr txBox="1"/>
          <p:nvPr/>
        </p:nvSpPr>
        <p:spPr>
          <a:xfrm>
            <a:off x="757985" y="602797"/>
            <a:ext cx="12063594" cy="1166986"/>
          </a:xfrm>
          <a:prstGeom prst="rect">
            <a:avLst/>
          </a:prstGeom>
        </p:spPr>
        <p:txBody>
          <a:bodyPr lIns="0" tIns="0" rIns="0" bIns="0" rtlCol="0" anchor="t">
            <a:spAutoFit/>
          </a:bodyPr>
          <a:lstStyle/>
          <a:p>
            <a:pPr algn="l">
              <a:lnSpc>
                <a:spcPts val="9099"/>
              </a:lnSpc>
            </a:pPr>
            <a:r>
              <a:rPr lang="en-US" sz="6999" b="1" dirty="0">
                <a:solidFill>
                  <a:srgbClr val="F3F6FA"/>
                </a:solidFill>
                <a:latin typeface="Marcellus" panose="020B0604020202020204" charset="0"/>
                <a:ea typeface="Klein Bold"/>
                <a:cs typeface="Klein Bold"/>
                <a:sym typeface="Klein Bold"/>
              </a:rPr>
              <a:t>Motivation</a:t>
            </a:r>
          </a:p>
        </p:txBody>
      </p:sp>
      <p:sp>
        <p:nvSpPr>
          <p:cNvPr id="6" name="TextBox 6"/>
          <p:cNvSpPr txBox="1"/>
          <p:nvPr/>
        </p:nvSpPr>
        <p:spPr>
          <a:xfrm>
            <a:off x="610323" y="2747463"/>
            <a:ext cx="16230600" cy="6719570"/>
          </a:xfrm>
          <a:prstGeom prst="rect">
            <a:avLst/>
          </a:prstGeom>
        </p:spPr>
        <p:txBody>
          <a:bodyPr lIns="0" tIns="0" rIns="0" bIns="0" rtlCol="0" anchor="t">
            <a:spAutoFit/>
          </a:bodyPr>
          <a:lstStyle/>
          <a:p>
            <a:pPr marL="690879" lvl="1" indent="-345439" algn="l">
              <a:lnSpc>
                <a:spcPts val="4479"/>
              </a:lnSpc>
              <a:buFont typeface="Arial"/>
              <a:buChar char="•"/>
            </a:pPr>
            <a:r>
              <a:rPr lang="en-US" sz="3199" dirty="0">
                <a:solidFill>
                  <a:srgbClr val="0B1320"/>
                </a:solidFill>
                <a:latin typeface="Marcellus"/>
                <a:ea typeface="Marcellus"/>
                <a:cs typeface="Marcellus"/>
                <a:sym typeface="Marcellus"/>
              </a:rPr>
              <a:t>Critical Health Concern:</a:t>
            </a:r>
          </a:p>
          <a:p>
            <a:pPr algn="l">
              <a:lnSpc>
                <a:spcPts val="4479"/>
              </a:lnSpc>
            </a:pPr>
            <a:r>
              <a:rPr lang="en-US" sz="3199" dirty="0">
                <a:solidFill>
                  <a:srgbClr val="0B1320"/>
                </a:solidFill>
                <a:latin typeface="Marcellus"/>
                <a:ea typeface="Marcellus"/>
                <a:cs typeface="Marcellus"/>
                <a:sym typeface="Marcellus"/>
              </a:rPr>
              <a:t>          Blood cancers (e.g., leukemia, lymphoma) are aggressive and require early, </a:t>
            </a:r>
          </a:p>
          <a:p>
            <a:pPr algn="l">
              <a:lnSpc>
                <a:spcPts val="4479"/>
              </a:lnSpc>
            </a:pPr>
            <a:r>
              <a:rPr lang="en-US" sz="3199" dirty="0">
                <a:solidFill>
                  <a:srgbClr val="0B1320"/>
                </a:solidFill>
                <a:latin typeface="Marcellus"/>
                <a:ea typeface="Marcellus"/>
                <a:cs typeface="Marcellus"/>
                <a:sym typeface="Marcellus"/>
              </a:rPr>
              <a:t>      accurate detection for better survival rates.</a:t>
            </a:r>
          </a:p>
          <a:p>
            <a:pPr marL="690879" lvl="1" indent="-345439" algn="l">
              <a:lnSpc>
                <a:spcPts val="4479"/>
              </a:lnSpc>
              <a:buFont typeface="Arial"/>
              <a:buChar char="•"/>
            </a:pPr>
            <a:r>
              <a:rPr lang="en-US" sz="3199" dirty="0">
                <a:solidFill>
                  <a:srgbClr val="0B1320"/>
                </a:solidFill>
                <a:latin typeface="Marcellus"/>
                <a:ea typeface="Marcellus"/>
                <a:cs typeface="Marcellus"/>
                <a:sym typeface="Marcellus"/>
              </a:rPr>
              <a:t>Limitations of Current Diagnostics:</a:t>
            </a:r>
          </a:p>
          <a:p>
            <a:pPr algn="l">
              <a:lnSpc>
                <a:spcPts val="4479"/>
              </a:lnSpc>
            </a:pPr>
            <a:r>
              <a:rPr lang="en-US" sz="3199" dirty="0">
                <a:solidFill>
                  <a:srgbClr val="0B1320"/>
                </a:solidFill>
                <a:latin typeface="Marcellus"/>
                <a:ea typeface="Marcellus"/>
                <a:cs typeface="Marcellus"/>
                <a:sym typeface="Marcellus"/>
              </a:rPr>
              <a:t>          Existing techniques are time-consuming, rely on manual analysis, and are error-</a:t>
            </a:r>
          </a:p>
          <a:p>
            <a:pPr algn="l">
              <a:lnSpc>
                <a:spcPts val="4479"/>
              </a:lnSpc>
            </a:pPr>
            <a:r>
              <a:rPr lang="en-US" sz="3199" dirty="0">
                <a:solidFill>
                  <a:srgbClr val="0B1320"/>
                </a:solidFill>
                <a:latin typeface="Marcellus"/>
                <a:ea typeface="Marcellus"/>
                <a:cs typeface="Marcellus"/>
                <a:sym typeface="Marcellus"/>
              </a:rPr>
              <a:t>      prone, leading to delays and inconsistent results in high-pressure environments.</a:t>
            </a:r>
          </a:p>
          <a:p>
            <a:pPr marL="690879" lvl="1" indent="-345439" algn="l">
              <a:lnSpc>
                <a:spcPts val="4479"/>
              </a:lnSpc>
              <a:buFont typeface="Arial"/>
              <a:buChar char="•"/>
            </a:pPr>
            <a:r>
              <a:rPr lang="en-US" sz="3199" dirty="0">
                <a:solidFill>
                  <a:srgbClr val="0B1320"/>
                </a:solidFill>
                <a:latin typeface="Marcellus"/>
                <a:ea typeface="Marcellus"/>
                <a:cs typeface="Marcellus"/>
                <a:sym typeface="Marcellus"/>
              </a:rPr>
              <a:t>Project Vision: Machine Learning-Driven Diagnostics</a:t>
            </a:r>
          </a:p>
          <a:p>
            <a:pPr algn="l">
              <a:lnSpc>
                <a:spcPts val="4479"/>
              </a:lnSpc>
            </a:pPr>
            <a:r>
              <a:rPr lang="en-US" sz="3199" dirty="0">
                <a:solidFill>
                  <a:srgbClr val="0B1320"/>
                </a:solidFill>
                <a:latin typeface="Marcellus"/>
                <a:ea typeface="Marcellus"/>
                <a:cs typeface="Marcellus"/>
                <a:sym typeface="Marcellus"/>
              </a:rPr>
              <a:t>           Leverage ML to enhance speed and precision in identifying blood cancers,</a:t>
            </a:r>
          </a:p>
          <a:p>
            <a:pPr algn="l">
              <a:lnSpc>
                <a:spcPts val="4479"/>
              </a:lnSpc>
            </a:pPr>
            <a:r>
              <a:rPr lang="en-US" sz="3199" dirty="0">
                <a:solidFill>
                  <a:srgbClr val="0B1320"/>
                </a:solidFill>
                <a:latin typeface="Marcellus"/>
                <a:ea typeface="Marcellus"/>
                <a:cs typeface="Marcellus"/>
                <a:sym typeface="Marcellus"/>
              </a:rPr>
              <a:t>     enabling early detection and personalized care.</a:t>
            </a:r>
          </a:p>
          <a:p>
            <a:pPr marL="690879" lvl="1" indent="-345439" algn="l">
              <a:lnSpc>
                <a:spcPts val="4479"/>
              </a:lnSpc>
              <a:buFont typeface="Arial"/>
              <a:buChar char="•"/>
            </a:pPr>
            <a:r>
              <a:rPr lang="en-US" sz="3199" dirty="0">
                <a:solidFill>
                  <a:srgbClr val="0B1320"/>
                </a:solidFill>
                <a:latin typeface="Marcellus"/>
                <a:ea typeface="Marcellus"/>
                <a:cs typeface="Marcellus"/>
                <a:sym typeface="Marcellus"/>
              </a:rPr>
              <a:t>Bridging Accessibility Gaps:</a:t>
            </a:r>
          </a:p>
          <a:p>
            <a:pPr algn="l">
              <a:lnSpc>
                <a:spcPts val="4479"/>
              </a:lnSpc>
            </a:pPr>
            <a:r>
              <a:rPr lang="en-US" sz="3199" dirty="0">
                <a:solidFill>
                  <a:srgbClr val="0B1320"/>
                </a:solidFill>
                <a:latin typeface="Marcellus"/>
                <a:ea typeface="Marcellus"/>
                <a:cs typeface="Marcellus"/>
                <a:sym typeface="Marcellus"/>
              </a:rPr>
              <a:t>           Designed for resource-limited settings to provide high-quality diagnostics where</a:t>
            </a:r>
          </a:p>
          <a:p>
            <a:pPr algn="l">
              <a:lnSpc>
                <a:spcPts val="4479"/>
              </a:lnSpc>
            </a:pPr>
            <a:r>
              <a:rPr lang="en-US" sz="3199" dirty="0">
                <a:solidFill>
                  <a:srgbClr val="0B1320"/>
                </a:solidFill>
                <a:latin typeface="Marcellus"/>
                <a:ea typeface="Marcellus"/>
                <a:cs typeface="Marcellus"/>
                <a:sym typeface="Marcellus"/>
              </a:rPr>
              <a:t>      healthcare access is limited.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sp>
        <p:nvSpPr>
          <p:cNvPr id="2" name="TextBox 2"/>
          <p:cNvSpPr txBox="1"/>
          <p:nvPr/>
        </p:nvSpPr>
        <p:spPr>
          <a:xfrm>
            <a:off x="2840717" y="38100"/>
            <a:ext cx="13049553" cy="935641"/>
          </a:xfrm>
          <a:prstGeom prst="rect">
            <a:avLst/>
          </a:prstGeom>
        </p:spPr>
        <p:txBody>
          <a:bodyPr lIns="0" tIns="0" rIns="0" bIns="0" rtlCol="0" anchor="t">
            <a:spAutoFit/>
          </a:bodyPr>
          <a:lstStyle/>
          <a:p>
            <a:pPr algn="ctr">
              <a:lnSpc>
                <a:spcPts val="7800"/>
              </a:lnSpc>
            </a:pPr>
            <a:r>
              <a:rPr lang="en-US" sz="5400" b="1" dirty="0">
                <a:solidFill>
                  <a:srgbClr val="0B1320"/>
                </a:solidFill>
                <a:latin typeface="Marcellus" panose="020B0604020202020204" charset="0"/>
                <a:ea typeface="Klein Bold"/>
                <a:cs typeface="Klein Bold"/>
                <a:sym typeface="Klein Bold"/>
              </a:rPr>
              <a:t>Literature Review</a:t>
            </a:r>
          </a:p>
        </p:txBody>
      </p:sp>
      <p:graphicFrame>
        <p:nvGraphicFramePr>
          <p:cNvPr id="3" name="Table 3"/>
          <p:cNvGraphicFramePr>
            <a:graphicFrameLocks noGrp="1"/>
          </p:cNvGraphicFramePr>
          <p:nvPr>
            <p:extLst>
              <p:ext uri="{D42A27DB-BD31-4B8C-83A1-F6EECF244321}">
                <p14:modId xmlns:p14="http://schemas.microsoft.com/office/powerpoint/2010/main" val="3002950865"/>
              </p:ext>
            </p:extLst>
          </p:nvPr>
        </p:nvGraphicFramePr>
        <p:xfrm>
          <a:off x="0" y="913765"/>
          <a:ext cx="18471457" cy="9373235"/>
        </p:xfrm>
        <a:graphic>
          <a:graphicData uri="http://schemas.openxmlformats.org/drawingml/2006/table">
            <a:tbl>
              <a:tblPr/>
              <a:tblGrid>
                <a:gridCol w="5638800"/>
                <a:gridCol w="1295400"/>
                <a:gridCol w="11537257"/>
              </a:tblGrid>
              <a:tr h="738754">
                <a:tc>
                  <a:txBody>
                    <a:bodyPr/>
                    <a:lstStyle/>
                    <a:p>
                      <a:pPr algn="ctr">
                        <a:lnSpc>
                          <a:spcPts val="3499"/>
                        </a:lnSpc>
                        <a:defRPr/>
                      </a:pPr>
                      <a:r>
                        <a:rPr lang="en-US" sz="2300" b="1" dirty="0">
                          <a:solidFill>
                            <a:srgbClr val="0B1320"/>
                          </a:solidFill>
                          <a:latin typeface="Marcellus" panose="020B0604020202020204" charset="0"/>
                          <a:ea typeface="Helios Bold"/>
                          <a:cs typeface="Helios Bold"/>
                          <a:sym typeface="Helios Bold"/>
                        </a:rPr>
                        <a:t>Paper name</a:t>
                      </a:r>
                      <a:endParaRPr lang="en-US" sz="2300" dirty="0">
                        <a:latin typeface="Marcellus" panose="020B0604020202020204" charset="0"/>
                      </a:endParaRPr>
                    </a:p>
                  </a:txBody>
                  <a:tcPr marL="190500" marR="190500" marT="190500" marB="190500" anchor="ctr">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solidFill>
                      <a:srgbClr val="F3F6FA"/>
                    </a:solidFill>
                  </a:tcPr>
                </a:tc>
                <a:tc>
                  <a:txBody>
                    <a:bodyPr/>
                    <a:lstStyle/>
                    <a:p>
                      <a:pPr algn="ctr">
                        <a:lnSpc>
                          <a:spcPts val="3499"/>
                        </a:lnSpc>
                        <a:defRPr/>
                      </a:pPr>
                      <a:r>
                        <a:rPr lang="en-US" sz="2300" b="1" dirty="0">
                          <a:solidFill>
                            <a:srgbClr val="0B1320"/>
                          </a:solidFill>
                          <a:latin typeface="Marcellus" panose="020B0604020202020204" charset="0"/>
                          <a:ea typeface="Helios Bold"/>
                          <a:cs typeface="Helios Bold"/>
                          <a:sym typeface="Helios Bold"/>
                        </a:rPr>
                        <a:t>Year</a:t>
                      </a:r>
                      <a:endParaRPr lang="en-US" sz="2300" dirty="0">
                        <a:latin typeface="Marcellus" panose="020B0604020202020204" charset="0"/>
                      </a:endParaRPr>
                    </a:p>
                  </a:txBody>
                  <a:tcPr marL="190500" marR="190500" marT="190500" marB="190500" anchor="ctr">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solidFill>
                      <a:srgbClr val="F3F6FA"/>
                    </a:solidFill>
                  </a:tcPr>
                </a:tc>
                <a:tc>
                  <a:txBody>
                    <a:bodyPr/>
                    <a:lstStyle/>
                    <a:p>
                      <a:pPr algn="ctr">
                        <a:lnSpc>
                          <a:spcPts val="3499"/>
                        </a:lnSpc>
                        <a:defRPr/>
                      </a:pPr>
                      <a:r>
                        <a:rPr lang="en-US" sz="2300" b="1" dirty="0">
                          <a:solidFill>
                            <a:srgbClr val="0B1320"/>
                          </a:solidFill>
                          <a:latin typeface="Marcellus" panose="020B0604020202020204" charset="0"/>
                          <a:ea typeface="Helios Bold"/>
                          <a:cs typeface="Helios Bold"/>
                          <a:sym typeface="Helios Bold"/>
                        </a:rPr>
                        <a:t>Key Attributes</a:t>
                      </a:r>
                      <a:endParaRPr lang="en-US" sz="2300" dirty="0">
                        <a:latin typeface="Marcellus" panose="020B0604020202020204" charset="0"/>
                      </a:endParaRPr>
                    </a:p>
                  </a:txBody>
                  <a:tcPr marL="190500" marR="190500" marT="190500" marB="190500" anchor="ctr">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solidFill>
                      <a:srgbClr val="F3F6FA"/>
                    </a:solidFill>
                  </a:tcPr>
                </a:tc>
              </a:tr>
              <a:tr h="1165347">
                <a:tc>
                  <a:txBody>
                    <a:bodyPr/>
                    <a:lstStyle/>
                    <a:p>
                      <a:pPr algn="l">
                        <a:lnSpc>
                          <a:spcPts val="3500"/>
                        </a:lnSpc>
                        <a:defRPr/>
                      </a:pPr>
                      <a:r>
                        <a:rPr lang="en-GB" sz="2300" u="none" dirty="0" smtClean="0">
                          <a:solidFill>
                            <a:schemeClr val="tx1"/>
                          </a:solidFill>
                          <a:latin typeface="Marcellus" panose="020B0604020202020204" charset="0"/>
                          <a:ea typeface="Arimo" panose="020B0604020202020204" charset="0"/>
                          <a:cs typeface="Arimo" panose="020B0604020202020204" charset="0"/>
                        </a:rPr>
                        <a:t>A blood cell dataset for lymphoma classification using faster R-CNN</a:t>
                      </a:r>
                      <a:endParaRPr lang="en-US" sz="2300" u="none" dirty="0">
                        <a:solidFill>
                          <a:schemeClr val="tx1"/>
                        </a:solidFill>
                        <a:latin typeface="Marcellus" panose="020B0604020202020204" charset="0"/>
                        <a:ea typeface="Arimo" panose="020B0604020202020204" charset="0"/>
                        <a:cs typeface="Arimo"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ts val="2622"/>
                        </a:lnSpc>
                        <a:defRPr/>
                      </a:pPr>
                      <a:r>
                        <a:rPr lang="en-US" sz="2300" dirty="0">
                          <a:solidFill>
                            <a:srgbClr val="000000"/>
                          </a:solidFill>
                          <a:latin typeface="Marcellus" panose="020B0604020202020204" charset="0"/>
                          <a:ea typeface="Marcellus"/>
                          <a:cs typeface="Marcellus"/>
                          <a:sym typeface="Marcellus"/>
                        </a:rPr>
                        <a:t>2020</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l">
                        <a:lnSpc>
                          <a:spcPts val="3500"/>
                        </a:lnSpc>
                        <a:defRPr/>
                      </a:pPr>
                      <a:r>
                        <a:rPr lang="en-GB" sz="2300" dirty="0" smtClean="0">
                          <a:solidFill>
                            <a:schemeClr val="tx1"/>
                          </a:solidFill>
                          <a:latin typeface="Marcellus" panose="020B0604020202020204" charset="0"/>
                          <a:ea typeface="Arimo" panose="020B0604020202020204" charset="0"/>
                          <a:cs typeface="Arimo" panose="020B0604020202020204" charset="0"/>
                          <a:sym typeface="Arimo"/>
                        </a:rPr>
                        <a:t>This study presents a new blood cell dataset and uses Faster R-CNN to achieve over 96% detection accuracy for lymphoma cells, improving diagnostic efficiency</a:t>
                      </a:r>
                      <a:endParaRPr lang="en-GB" sz="2300" dirty="0" smtClean="0">
                        <a:solidFill>
                          <a:schemeClr val="tx1"/>
                        </a:solidFill>
                        <a:latin typeface="Marcellus" panose="020B0604020202020204" charset="0"/>
                        <a:ea typeface="Arimo" panose="020B0604020202020204" charset="0"/>
                        <a:cs typeface="Arimo" panose="020B0604020202020204" charset="0"/>
                        <a:sym typeface="Arimo"/>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r h="1071240">
                <a:tc>
                  <a:txBody>
                    <a:bodyPr/>
                    <a:lstStyle/>
                    <a:p>
                      <a:pPr algn="l">
                        <a:lnSpc>
                          <a:spcPts val="2622"/>
                        </a:lnSpc>
                        <a:defRPr/>
                      </a:pPr>
                      <a:r>
                        <a:rPr lang="en-US" sz="2300" dirty="0">
                          <a:solidFill>
                            <a:srgbClr val="000000"/>
                          </a:solidFill>
                          <a:latin typeface="Marcellus" panose="020B0604020202020204" charset="0"/>
                          <a:ea typeface="Marcellus"/>
                          <a:cs typeface="Marcellus"/>
                          <a:sym typeface="Marcellus"/>
                        </a:rPr>
                        <a:t>A New Model for Blood Cancer Classification Based on DL Techniques</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ts val="2622"/>
                        </a:lnSpc>
                        <a:defRPr/>
                      </a:pPr>
                      <a:r>
                        <a:rPr lang="en-US" sz="2300">
                          <a:solidFill>
                            <a:srgbClr val="000000"/>
                          </a:solidFill>
                          <a:latin typeface="Marcellus" panose="020B0604020202020204" charset="0"/>
                          <a:ea typeface="Marcellus"/>
                          <a:cs typeface="Marcellus"/>
                          <a:sym typeface="Marcellus"/>
                        </a:rPr>
                        <a:t>2023</a:t>
                      </a:r>
                      <a:endParaRPr lang="en-US" sz="230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marL="0" marR="0" indent="0" algn="l" defTabSz="914400" rtl="0" eaLnBrk="1" fontAlgn="auto" latinLnBrk="0" hangingPunct="1">
                        <a:lnSpc>
                          <a:spcPts val="3500"/>
                        </a:lnSpc>
                        <a:spcBef>
                          <a:spcPts val="0"/>
                        </a:spcBef>
                        <a:spcAft>
                          <a:spcPts val="0"/>
                        </a:spcAft>
                        <a:buClrTx/>
                        <a:buSzTx/>
                        <a:buFontTx/>
                        <a:buNone/>
                        <a:tabLst/>
                        <a:defRPr/>
                      </a:pPr>
                      <a:r>
                        <a:rPr lang="en-GB" sz="2300" dirty="0" smtClean="0">
                          <a:solidFill>
                            <a:schemeClr val="tx1"/>
                          </a:solidFill>
                          <a:latin typeface="Marcellus" panose="020B0604020202020204" charset="0"/>
                          <a:ea typeface="Arimo" panose="020B0604020202020204" charset="0"/>
                          <a:cs typeface="Arimo" panose="020B0604020202020204" charset="0"/>
                        </a:rPr>
                        <a:t>This study developed two deep learning models, VGG16 and DenseNet-121, for classifying eight types of blood cancer, with VGG16 achieving an accuracy of 98.2%</a:t>
                      </a:r>
                      <a:endParaRPr lang="en-US" sz="2300" dirty="0">
                        <a:solidFill>
                          <a:schemeClr val="tx1"/>
                        </a:solidFill>
                        <a:latin typeface="Marcellus" panose="020B0604020202020204" charset="0"/>
                        <a:ea typeface="Arimo" panose="020B0604020202020204" charset="0"/>
                        <a:cs typeface="Arimo"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r h="1510533">
                <a:tc>
                  <a:txBody>
                    <a:bodyPr/>
                    <a:lstStyle/>
                    <a:p>
                      <a:pPr algn="l">
                        <a:lnSpc>
                          <a:spcPts val="2622"/>
                        </a:lnSpc>
                        <a:defRPr/>
                      </a:pPr>
                      <a:r>
                        <a:rPr lang="en-US" sz="2300" dirty="0">
                          <a:solidFill>
                            <a:srgbClr val="000000"/>
                          </a:solidFill>
                          <a:latin typeface="Marcellus" panose="020B0604020202020204" charset="0"/>
                          <a:ea typeface="Marcellus"/>
                          <a:cs typeface="Marcellus"/>
                          <a:sym typeface="Marcellus"/>
                        </a:rPr>
                        <a:t> A Review on Traditional Machine Learning and Deep Learning Models for WBCs Classification in Blood Smear Images</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ts val="2622"/>
                        </a:lnSpc>
                        <a:defRPr/>
                      </a:pPr>
                      <a:r>
                        <a:rPr lang="en-US" sz="2300" dirty="0">
                          <a:solidFill>
                            <a:srgbClr val="000000"/>
                          </a:solidFill>
                          <a:latin typeface="Marcellus" panose="020B0604020202020204" charset="0"/>
                          <a:ea typeface="Marcellus"/>
                          <a:cs typeface="Marcellus"/>
                          <a:sym typeface="Marcellus"/>
                        </a:rPr>
                        <a:t>2021</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l">
                        <a:lnSpc>
                          <a:spcPts val="2622"/>
                        </a:lnSpc>
                        <a:defRPr/>
                      </a:pPr>
                      <a:r>
                        <a:rPr lang="en-US" sz="2300" dirty="0">
                          <a:solidFill>
                            <a:srgbClr val="000000"/>
                          </a:solidFill>
                          <a:latin typeface="Marcellus" panose="020B0604020202020204" charset="0"/>
                          <a:ea typeface="Marcellus"/>
                          <a:cs typeface="Marcellus"/>
                          <a:sym typeface="Marcellus"/>
                        </a:rPr>
                        <a:t>This review analyzes traditional machine learning and deep learning techniques for classifying white blood cells in blood smear images, highlighting their applications in medical image analysis and future research directions.</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r h="875533">
                <a:tc>
                  <a:txBody>
                    <a:bodyPr/>
                    <a:lstStyle/>
                    <a:p>
                      <a:pPr algn="l">
                        <a:lnSpc>
                          <a:spcPts val="2622"/>
                        </a:lnSpc>
                        <a:defRPr/>
                      </a:pPr>
                      <a:r>
                        <a:rPr lang="en-US" sz="2300">
                          <a:solidFill>
                            <a:srgbClr val="000000"/>
                          </a:solidFill>
                          <a:latin typeface="Marcellus" panose="020B0604020202020204" charset="0"/>
                          <a:ea typeface="Marcellus"/>
                          <a:cs typeface="Marcellus"/>
                          <a:sym typeface="Marcellus"/>
                        </a:rPr>
                        <a:t>Classification of Image Blood Cancer by Using Multi-Training RNN</a:t>
                      </a:r>
                      <a:endParaRPr lang="en-US" sz="230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ts val="2622"/>
                        </a:lnSpc>
                        <a:defRPr/>
                      </a:pPr>
                      <a:r>
                        <a:rPr lang="en-US" sz="2300">
                          <a:solidFill>
                            <a:srgbClr val="000000"/>
                          </a:solidFill>
                          <a:latin typeface="Marcellus" panose="020B0604020202020204" charset="0"/>
                          <a:ea typeface="Marcellus"/>
                          <a:cs typeface="Marcellus"/>
                          <a:sym typeface="Marcellus"/>
                        </a:rPr>
                        <a:t>2021</a:t>
                      </a:r>
                      <a:endParaRPr lang="en-US" sz="230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l">
                        <a:lnSpc>
                          <a:spcPts val="2622"/>
                        </a:lnSpc>
                        <a:defRPr/>
                      </a:pPr>
                      <a:r>
                        <a:rPr lang="en-US" sz="2300" dirty="0">
                          <a:solidFill>
                            <a:srgbClr val="000000"/>
                          </a:solidFill>
                          <a:latin typeface="Marcellus" panose="020B0604020202020204" charset="0"/>
                          <a:ea typeface="Marcellus"/>
                          <a:cs typeface="Marcellus"/>
                          <a:sym typeface="Marcellus"/>
                        </a:rPr>
                        <a:t>The paper presents a method using multi-training RNN to classify blood cancer cells with an accuracy of 98.4%.</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r h="1434333">
                <a:tc>
                  <a:txBody>
                    <a:bodyPr/>
                    <a:lstStyle/>
                    <a:p>
                      <a:pPr algn="l">
                        <a:lnSpc>
                          <a:spcPts val="2622"/>
                        </a:lnSpc>
                        <a:defRPr/>
                      </a:pPr>
                      <a:r>
                        <a:rPr lang="en-US" sz="2300">
                          <a:solidFill>
                            <a:srgbClr val="000000"/>
                          </a:solidFill>
                          <a:latin typeface="Marcellus" panose="020B0604020202020204" charset="0"/>
                          <a:ea typeface="Marcellus"/>
                          <a:cs typeface="Marcellus"/>
                          <a:sym typeface="Marcellus"/>
                        </a:rPr>
                        <a:t>Detection and Classification for Blood Cancer – A Survey </a:t>
                      </a:r>
                      <a:endParaRPr lang="en-US" sz="230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ts val="2622"/>
                        </a:lnSpc>
                        <a:defRPr/>
                      </a:pPr>
                      <a:r>
                        <a:rPr lang="en-US" sz="2300">
                          <a:solidFill>
                            <a:srgbClr val="000000"/>
                          </a:solidFill>
                          <a:latin typeface="Marcellus" panose="020B0604020202020204" charset="0"/>
                          <a:ea typeface="Marcellus"/>
                          <a:cs typeface="Marcellus"/>
                          <a:sym typeface="Marcellus"/>
                        </a:rPr>
                        <a:t>2016</a:t>
                      </a:r>
                      <a:endParaRPr lang="en-US" sz="230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just">
                        <a:lnSpc>
                          <a:spcPts val="3499"/>
                        </a:lnSpc>
                        <a:defRPr/>
                      </a:pPr>
                      <a:r>
                        <a:rPr lang="en-GB" sz="2300" dirty="0" smtClean="0">
                          <a:latin typeface="Marcellus" panose="020B0604020202020204" charset="0"/>
                          <a:ea typeface="Arimo" panose="020B0604020202020204" charset="0"/>
                          <a:cs typeface="Arimo" panose="020B0604020202020204" charset="0"/>
                        </a:rPr>
                        <a:t>The paper discusses developing an automated method to </a:t>
                      </a:r>
                      <a:r>
                        <a:rPr lang="en-GB" sz="2300" dirty="0" err="1" smtClean="0">
                          <a:latin typeface="Marcellus" panose="020B0604020202020204" charset="0"/>
                          <a:ea typeface="Arimo" panose="020B0604020202020204" charset="0"/>
                          <a:cs typeface="Arimo" panose="020B0604020202020204" charset="0"/>
                        </a:rPr>
                        <a:t>analyze</a:t>
                      </a:r>
                      <a:r>
                        <a:rPr lang="en-GB" sz="2300" dirty="0" smtClean="0">
                          <a:latin typeface="Marcellus" panose="020B0604020202020204" charset="0"/>
                          <a:ea typeface="Arimo" panose="020B0604020202020204" charset="0"/>
                          <a:cs typeface="Arimo" panose="020B0604020202020204" charset="0"/>
                        </a:rPr>
                        <a:t> AML blast cell images, aiding haematologists in diagnose and classify AML subtypes more effectively</a:t>
                      </a:r>
                      <a:endParaRPr lang="en-GB" sz="2300" dirty="0" smtClean="0">
                        <a:latin typeface="Marcellus" panose="020B0604020202020204" charset="0"/>
                        <a:ea typeface="Arimo" panose="020B0604020202020204" charset="0"/>
                        <a:cs typeface="Arimo"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r h="1429126">
                <a:tc>
                  <a:txBody>
                    <a:bodyPr/>
                    <a:lstStyle/>
                    <a:p>
                      <a:pPr algn="l">
                        <a:lnSpc>
                          <a:spcPts val="2622"/>
                        </a:lnSpc>
                        <a:defRPr/>
                      </a:pPr>
                      <a:r>
                        <a:rPr lang="en-US" sz="2300">
                          <a:solidFill>
                            <a:srgbClr val="000000"/>
                          </a:solidFill>
                          <a:latin typeface="Marcellus" panose="020B0604020202020204" charset="0"/>
                          <a:ea typeface="Marcellus"/>
                          <a:cs typeface="Marcellus"/>
                          <a:sym typeface="Marcellus"/>
                        </a:rPr>
                        <a:t>Detection and Classification of Blood Cancer from Microscopic Cell Images Using SVM KNN and NN Classifier </a:t>
                      </a:r>
                      <a:endParaRPr lang="en-US" sz="230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ts val="2622"/>
                        </a:lnSpc>
                        <a:defRPr/>
                      </a:pPr>
                      <a:r>
                        <a:rPr lang="en-US" sz="2300">
                          <a:solidFill>
                            <a:srgbClr val="000000"/>
                          </a:solidFill>
                          <a:latin typeface="Marcellus" panose="020B0604020202020204" charset="0"/>
                          <a:ea typeface="Marcellus"/>
                          <a:cs typeface="Marcellus"/>
                          <a:sym typeface="Marcellus"/>
                        </a:rPr>
                        <a:t>2017</a:t>
                      </a:r>
                      <a:endParaRPr lang="en-US" sz="230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just">
                        <a:lnSpc>
                          <a:spcPts val="3499"/>
                        </a:lnSpc>
                        <a:defRPr/>
                      </a:pPr>
                      <a:r>
                        <a:rPr lang="en-GB" sz="2300" dirty="0" smtClean="0">
                          <a:latin typeface="Marcellus" panose="020B0604020202020204" charset="0"/>
                          <a:ea typeface="Arimo" panose="020B0604020202020204" charset="0"/>
                          <a:cs typeface="Arimo" panose="020B0604020202020204" charset="0"/>
                        </a:rPr>
                        <a:t>This paper presents an automated method for detecting and classifying Acute Myeloid Leukaemia (AML) using image processing and machine learning techniques, achieving an accuracy of 83.33% with SVM classifiers.</a:t>
                      </a:r>
                      <a:endParaRPr lang="en-GB" sz="2300" dirty="0" smtClean="0">
                        <a:latin typeface="Marcellus" panose="020B0604020202020204" charset="0"/>
                        <a:ea typeface="Arimo" panose="020B0604020202020204" charset="0"/>
                        <a:cs typeface="Arimo"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sp>
        <p:nvSpPr>
          <p:cNvPr id="2" name="TextBox 2"/>
          <p:cNvSpPr txBox="1"/>
          <p:nvPr/>
        </p:nvSpPr>
        <p:spPr>
          <a:xfrm>
            <a:off x="2816107" y="38100"/>
            <a:ext cx="13049553" cy="935641"/>
          </a:xfrm>
          <a:prstGeom prst="rect">
            <a:avLst/>
          </a:prstGeom>
        </p:spPr>
        <p:txBody>
          <a:bodyPr lIns="0" tIns="0" rIns="0" bIns="0" rtlCol="0" anchor="t">
            <a:spAutoFit/>
          </a:bodyPr>
          <a:lstStyle/>
          <a:p>
            <a:pPr algn="ctr">
              <a:lnSpc>
                <a:spcPts val="7800"/>
              </a:lnSpc>
            </a:pPr>
            <a:r>
              <a:rPr lang="en-US" sz="5400" b="1" dirty="0">
                <a:solidFill>
                  <a:srgbClr val="0B1320"/>
                </a:solidFill>
                <a:latin typeface="Marcellus" panose="020B0604020202020204" charset="0"/>
                <a:ea typeface="Klein Bold"/>
                <a:cs typeface="Klein Bold"/>
                <a:sym typeface="Klein Bold"/>
              </a:rPr>
              <a:t>Literature Review</a:t>
            </a:r>
          </a:p>
        </p:txBody>
      </p:sp>
      <p:graphicFrame>
        <p:nvGraphicFramePr>
          <p:cNvPr id="3" name="Table 3"/>
          <p:cNvGraphicFramePr>
            <a:graphicFrameLocks noGrp="1"/>
          </p:cNvGraphicFramePr>
          <p:nvPr>
            <p:extLst>
              <p:ext uri="{D42A27DB-BD31-4B8C-83A1-F6EECF244321}">
                <p14:modId xmlns:p14="http://schemas.microsoft.com/office/powerpoint/2010/main" val="1820557195"/>
              </p:ext>
            </p:extLst>
          </p:nvPr>
        </p:nvGraphicFramePr>
        <p:xfrm>
          <a:off x="0" y="864640"/>
          <a:ext cx="18288000" cy="9463714"/>
        </p:xfrm>
        <a:graphic>
          <a:graphicData uri="http://schemas.openxmlformats.org/drawingml/2006/table">
            <a:tbl>
              <a:tblPr/>
              <a:tblGrid>
                <a:gridCol w="5819744"/>
                <a:gridCol w="1210817"/>
                <a:gridCol w="11257439"/>
              </a:tblGrid>
              <a:tr h="868354">
                <a:tc>
                  <a:txBody>
                    <a:bodyPr/>
                    <a:lstStyle/>
                    <a:p>
                      <a:pPr algn="ctr">
                        <a:lnSpc>
                          <a:spcPct val="100000"/>
                        </a:lnSpc>
                        <a:defRPr/>
                      </a:pPr>
                      <a:r>
                        <a:rPr lang="en-US" sz="2300" b="1" dirty="0">
                          <a:solidFill>
                            <a:srgbClr val="0B1320"/>
                          </a:solidFill>
                          <a:latin typeface="Marcellus" panose="020B0604020202020204" charset="0"/>
                          <a:ea typeface="Helios Bold"/>
                          <a:cs typeface="Helios Bold"/>
                          <a:sym typeface="Helios Bold"/>
                        </a:rPr>
                        <a:t>Paper name</a:t>
                      </a:r>
                      <a:endParaRPr lang="en-US" sz="2300" dirty="0">
                        <a:latin typeface="Marcellus" panose="020B0604020202020204" charset="0"/>
                      </a:endParaRPr>
                    </a:p>
                  </a:txBody>
                  <a:tcPr marL="190500" marR="190500" marT="190500" marB="190500" anchor="ctr">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solidFill>
                      <a:srgbClr val="F3F6FA"/>
                    </a:solidFill>
                  </a:tcPr>
                </a:tc>
                <a:tc>
                  <a:txBody>
                    <a:bodyPr/>
                    <a:lstStyle/>
                    <a:p>
                      <a:pPr algn="ctr">
                        <a:lnSpc>
                          <a:spcPct val="100000"/>
                        </a:lnSpc>
                        <a:defRPr/>
                      </a:pPr>
                      <a:r>
                        <a:rPr lang="en-US" sz="2300" b="1">
                          <a:solidFill>
                            <a:srgbClr val="0B1320"/>
                          </a:solidFill>
                          <a:latin typeface="Marcellus" panose="020B0604020202020204" charset="0"/>
                          <a:ea typeface="Helios Bold"/>
                          <a:cs typeface="Helios Bold"/>
                          <a:sym typeface="Helios Bold"/>
                        </a:rPr>
                        <a:t>Year</a:t>
                      </a:r>
                      <a:endParaRPr lang="en-US" sz="2300">
                        <a:latin typeface="Marcellus" panose="020B0604020202020204" charset="0"/>
                      </a:endParaRPr>
                    </a:p>
                  </a:txBody>
                  <a:tcPr marL="190500" marR="190500" marT="190500" marB="190500" anchor="ctr">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solidFill>
                      <a:srgbClr val="F3F6FA"/>
                    </a:solidFill>
                  </a:tcPr>
                </a:tc>
                <a:tc>
                  <a:txBody>
                    <a:bodyPr/>
                    <a:lstStyle/>
                    <a:p>
                      <a:pPr algn="ctr">
                        <a:lnSpc>
                          <a:spcPct val="100000"/>
                        </a:lnSpc>
                        <a:defRPr/>
                      </a:pPr>
                      <a:r>
                        <a:rPr lang="en-US" sz="2300" b="1" dirty="0">
                          <a:solidFill>
                            <a:srgbClr val="0B1320"/>
                          </a:solidFill>
                          <a:latin typeface="Marcellus" panose="020B0604020202020204" charset="0"/>
                          <a:ea typeface="Helios Bold"/>
                          <a:cs typeface="Helios Bold"/>
                          <a:sym typeface="Helios Bold"/>
                        </a:rPr>
                        <a:t>Key Attributes</a:t>
                      </a:r>
                      <a:endParaRPr lang="en-US" sz="2300" dirty="0">
                        <a:latin typeface="Marcellus" panose="020B0604020202020204" charset="0"/>
                      </a:endParaRPr>
                    </a:p>
                  </a:txBody>
                  <a:tcPr marL="190500" marR="190500" marT="190500" marB="190500" anchor="ctr">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solidFill>
                      <a:srgbClr val="F3F6FA"/>
                    </a:solidFill>
                  </a:tcPr>
                </a:tc>
              </a:tr>
              <a:tr h="1276906">
                <a:tc>
                  <a:txBody>
                    <a:bodyPr/>
                    <a:lstStyle/>
                    <a:p>
                      <a:pPr algn="l">
                        <a:lnSpc>
                          <a:spcPct val="100000"/>
                        </a:lnSpc>
                        <a:defRPr/>
                      </a:pPr>
                      <a:r>
                        <a:rPr lang="en-GB" sz="2300" dirty="0" smtClean="0">
                          <a:latin typeface="Marcellus" panose="020B0604020202020204" charset="0"/>
                        </a:rPr>
                        <a:t>Machine Learning in Detection and Classification of Leukaemia Using Smear Blood Images: A Systematic Review</a:t>
                      </a:r>
                      <a:endParaRPr lang="en-GB" sz="2300" dirty="0" smtClean="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ct val="100000"/>
                        </a:lnSpc>
                        <a:defRPr/>
                      </a:pPr>
                      <a:r>
                        <a:rPr lang="en-US" sz="2300" dirty="0">
                          <a:solidFill>
                            <a:srgbClr val="000000"/>
                          </a:solidFill>
                          <a:latin typeface="Marcellus" panose="020B0604020202020204" charset="0"/>
                          <a:ea typeface="Marcellus"/>
                          <a:cs typeface="Marcellus"/>
                          <a:sym typeface="Marcellus"/>
                        </a:rPr>
                        <a:t>2021</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l">
                        <a:lnSpc>
                          <a:spcPct val="100000"/>
                        </a:lnSpc>
                        <a:defRPr/>
                      </a:pPr>
                      <a:r>
                        <a:rPr lang="en-GB" sz="2300" dirty="0" smtClean="0">
                          <a:latin typeface="Marcellus" panose="020B0604020202020204" charset="0"/>
                        </a:rPr>
                        <a:t>This systematic review highlights the effectiveness of machine learning techniques in accurately detecting and classifying leukaemia from peripheral blood smear images, achieving an average accuracy of over 97%.</a:t>
                      </a:r>
                      <a:endParaRPr lang="en-GB" sz="2300" dirty="0" smtClean="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r h="1292146">
                <a:tc>
                  <a:txBody>
                    <a:bodyPr/>
                    <a:lstStyle/>
                    <a:p>
                      <a:pPr algn="just">
                        <a:lnSpc>
                          <a:spcPct val="100000"/>
                        </a:lnSpc>
                        <a:defRPr/>
                      </a:pPr>
                      <a:r>
                        <a:rPr lang="en-GB" sz="2300" dirty="0" err="1" smtClean="0">
                          <a:latin typeface="Marcellus" panose="020B0604020202020204" charset="0"/>
                          <a:ea typeface="Arimo" panose="020B0604020202020204" charset="0"/>
                          <a:cs typeface="Arimo" panose="020B0604020202020204" charset="0"/>
                        </a:rPr>
                        <a:t>i</a:t>
                      </a:r>
                      <a:r>
                        <a:rPr lang="en-GB" sz="2300" dirty="0" smtClean="0">
                          <a:latin typeface="Marcellus" panose="020B0604020202020204" charset="0"/>
                          <a:ea typeface="Arimo" panose="020B0604020202020204" charset="0"/>
                          <a:cs typeface="Arimo" panose="020B0604020202020204" charset="0"/>
                        </a:rPr>
                        <a:t>-Net: a deep CNN model for white blood cancer segmentation and classification</a:t>
                      </a:r>
                      <a:endParaRPr lang="en-US" sz="2300" dirty="0">
                        <a:latin typeface="Marcellus" panose="020B0604020202020204" charset="0"/>
                        <a:ea typeface="Arimo" panose="020B0604020202020204" charset="0"/>
                        <a:cs typeface="Arimo"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ct val="100000"/>
                        </a:lnSpc>
                        <a:defRPr/>
                      </a:pPr>
                      <a:r>
                        <a:rPr lang="en-US" sz="2300" dirty="0">
                          <a:solidFill>
                            <a:srgbClr val="000000"/>
                          </a:solidFill>
                          <a:latin typeface="Marcellus" panose="020B0604020202020204" charset="0"/>
                          <a:ea typeface="Marcellus"/>
                          <a:cs typeface="Marcellus"/>
                          <a:sym typeface="Marcellus"/>
                        </a:rPr>
                        <a:t>2022</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l">
                        <a:lnSpc>
                          <a:spcPct val="100000"/>
                        </a:lnSpc>
                        <a:defRPr/>
                      </a:pPr>
                      <a:r>
                        <a:rPr lang="en-US" sz="2300" dirty="0">
                          <a:solidFill>
                            <a:srgbClr val="000000"/>
                          </a:solidFill>
                          <a:latin typeface="Marcellus" panose="020B0604020202020204" charset="0"/>
                          <a:ea typeface="Marcellus"/>
                          <a:cs typeface="Marcellus"/>
                          <a:sym typeface="Marcellus"/>
                        </a:rPr>
                        <a:t>The study presents a deep learning model called </a:t>
                      </a:r>
                      <a:r>
                        <a:rPr lang="en-US" sz="2300" dirty="0" err="1">
                          <a:solidFill>
                            <a:srgbClr val="000000"/>
                          </a:solidFill>
                          <a:latin typeface="Marcellus" panose="020B0604020202020204" charset="0"/>
                          <a:ea typeface="Marcellus"/>
                          <a:cs typeface="Marcellus"/>
                          <a:sym typeface="Marcellus"/>
                        </a:rPr>
                        <a:t>i</a:t>
                      </a:r>
                      <a:r>
                        <a:rPr lang="en-US" sz="2300" dirty="0">
                          <a:solidFill>
                            <a:srgbClr val="000000"/>
                          </a:solidFill>
                          <a:latin typeface="Marcellus" panose="020B0604020202020204" charset="0"/>
                          <a:ea typeface="Marcellus"/>
                          <a:cs typeface="Marcellus"/>
                          <a:sym typeface="Marcellus"/>
                        </a:rPr>
                        <a:t>-Net, which achieves high accuracy in segmenting and classifying acute lymphoblastic leukemia (ALL) from microscopic images using enhanced CNN architectures.</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r h="1231186">
                <a:tc>
                  <a:txBody>
                    <a:bodyPr/>
                    <a:lstStyle/>
                    <a:p>
                      <a:pPr algn="just">
                        <a:lnSpc>
                          <a:spcPct val="100000"/>
                        </a:lnSpc>
                        <a:defRPr/>
                      </a:pPr>
                      <a:r>
                        <a:rPr lang="en-GB" sz="2300" dirty="0" err="1" smtClean="0">
                          <a:latin typeface="Marcellus" panose="020B0604020202020204" charset="0"/>
                          <a:ea typeface="Arimo" panose="020B0604020202020204" charset="0"/>
                          <a:cs typeface="Arimo" panose="020B0604020202020204" charset="0"/>
                        </a:rPr>
                        <a:t>Leukemia</a:t>
                      </a:r>
                      <a:r>
                        <a:rPr lang="en-GB" sz="2300" dirty="0" smtClean="0">
                          <a:latin typeface="Marcellus" panose="020B0604020202020204" charset="0"/>
                          <a:ea typeface="Arimo" panose="020B0604020202020204" charset="0"/>
                          <a:cs typeface="Arimo" panose="020B0604020202020204" charset="0"/>
                        </a:rPr>
                        <a:t> Cancer Classification Using Machine Learning</a:t>
                      </a:r>
                      <a:endParaRPr lang="en-GB" sz="2300" dirty="0" smtClean="0">
                        <a:latin typeface="Marcellus" panose="020B0604020202020204" charset="0"/>
                        <a:ea typeface="Arimo" panose="020B0604020202020204" charset="0"/>
                        <a:cs typeface="Arimo"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ct val="100000"/>
                        </a:lnSpc>
                        <a:defRPr/>
                      </a:pPr>
                      <a:r>
                        <a:rPr lang="en-US" sz="2300">
                          <a:solidFill>
                            <a:srgbClr val="000000"/>
                          </a:solidFill>
                          <a:latin typeface="Marcellus" panose="020B0604020202020204" charset="0"/>
                          <a:ea typeface="Marcellus"/>
                          <a:cs typeface="Marcellus"/>
                          <a:sym typeface="Marcellus"/>
                        </a:rPr>
                        <a:t>2022</a:t>
                      </a:r>
                      <a:endParaRPr lang="en-US" sz="230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l">
                        <a:lnSpc>
                          <a:spcPct val="100000"/>
                        </a:lnSpc>
                        <a:defRPr/>
                      </a:pPr>
                      <a:r>
                        <a:rPr lang="en-US" sz="2300" dirty="0">
                          <a:solidFill>
                            <a:srgbClr val="000000"/>
                          </a:solidFill>
                          <a:latin typeface="Marcellus" panose="020B0604020202020204" charset="0"/>
                          <a:ea typeface="Marcellus"/>
                          <a:cs typeface="Marcellus"/>
                          <a:sym typeface="Marcellus"/>
                        </a:rPr>
                        <a:t>The study presents a deep learning model called </a:t>
                      </a:r>
                      <a:r>
                        <a:rPr lang="en-US" sz="2300" dirty="0" err="1">
                          <a:solidFill>
                            <a:srgbClr val="000000"/>
                          </a:solidFill>
                          <a:latin typeface="Marcellus" panose="020B0604020202020204" charset="0"/>
                          <a:ea typeface="Marcellus"/>
                          <a:cs typeface="Marcellus"/>
                          <a:sym typeface="Marcellus"/>
                        </a:rPr>
                        <a:t>i</a:t>
                      </a:r>
                      <a:r>
                        <a:rPr lang="en-US" sz="2300" dirty="0">
                          <a:solidFill>
                            <a:srgbClr val="000000"/>
                          </a:solidFill>
                          <a:latin typeface="Marcellus" panose="020B0604020202020204" charset="0"/>
                          <a:ea typeface="Marcellus"/>
                          <a:cs typeface="Marcellus"/>
                          <a:sym typeface="Marcellus"/>
                        </a:rPr>
                        <a:t>-Net, which achieves high accuracy in segmenting and classifying acute lymphoblastic leukemia (ALL) from microscopic images using enhanced CNN architectures.</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r h="1017826">
                <a:tc>
                  <a:txBody>
                    <a:bodyPr/>
                    <a:lstStyle/>
                    <a:p>
                      <a:pPr algn="l">
                        <a:lnSpc>
                          <a:spcPct val="100000"/>
                        </a:lnSpc>
                        <a:defRPr/>
                      </a:pPr>
                      <a:r>
                        <a:rPr lang="en-GB" sz="2300" dirty="0" smtClean="0">
                          <a:latin typeface="Marcellus" panose="020B0604020202020204" charset="0"/>
                        </a:rPr>
                        <a:t>Multiclass blood cancer classification using deep CNN with optimized features</a:t>
                      </a:r>
                      <a:endParaRPr lang="en-GB" sz="2300" dirty="0" smtClean="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ct val="100000"/>
                        </a:lnSpc>
                        <a:defRPr/>
                      </a:pPr>
                      <a:r>
                        <a:rPr lang="en-US" sz="2300">
                          <a:solidFill>
                            <a:srgbClr val="000000"/>
                          </a:solidFill>
                          <a:latin typeface="Marcellus" panose="020B0604020202020204" charset="0"/>
                          <a:ea typeface="Marcellus"/>
                          <a:cs typeface="Marcellus"/>
                          <a:sym typeface="Marcellus"/>
                        </a:rPr>
                        <a:t>2023</a:t>
                      </a:r>
                      <a:endParaRPr lang="en-US" sz="230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l">
                        <a:lnSpc>
                          <a:spcPct val="100000"/>
                        </a:lnSpc>
                        <a:defRPr/>
                      </a:pPr>
                      <a:r>
                        <a:rPr lang="en-US" sz="2300" dirty="0">
                          <a:solidFill>
                            <a:srgbClr val="000000"/>
                          </a:solidFill>
                          <a:latin typeface="Marcellus" panose="020B0604020202020204" charset="0"/>
                          <a:ea typeface="Marcellus"/>
                          <a:cs typeface="Marcellus"/>
                          <a:sym typeface="Marcellus"/>
                        </a:rPr>
                        <a:t> The study proposes a novel method for classifying leukemia using pre-trained CNN models, feature selection algorithms, and nature-inspired optimization techniques, achieving a maximum accuracy of 99.84%.</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r h="1337866">
                <a:tc>
                  <a:txBody>
                    <a:bodyPr/>
                    <a:lstStyle/>
                    <a:p>
                      <a:pPr algn="l">
                        <a:lnSpc>
                          <a:spcPct val="100000"/>
                        </a:lnSpc>
                        <a:defRPr/>
                      </a:pPr>
                      <a:r>
                        <a:rPr lang="en-GB" sz="2300" dirty="0" smtClean="0">
                          <a:latin typeface="Marcellus" panose="020B0604020202020204" charset="0"/>
                        </a:rPr>
                        <a:t>Normal Versus Malignant Cell Classification in B-all white Blood Cancer Microscopic Images Using Deep Learning</a:t>
                      </a:r>
                      <a:endParaRPr lang="en-GB" sz="2300" dirty="0" smtClean="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ct val="100000"/>
                        </a:lnSpc>
                        <a:defRPr/>
                      </a:pPr>
                      <a:r>
                        <a:rPr lang="en-US" sz="2300">
                          <a:solidFill>
                            <a:srgbClr val="000000"/>
                          </a:solidFill>
                          <a:latin typeface="Marcellus" panose="020B0604020202020204" charset="0"/>
                          <a:ea typeface="Marcellus"/>
                          <a:cs typeface="Marcellus"/>
                          <a:sym typeface="Marcellus"/>
                        </a:rPr>
                        <a:t>2022</a:t>
                      </a:r>
                      <a:endParaRPr lang="en-US" sz="230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l">
                        <a:lnSpc>
                          <a:spcPct val="100000"/>
                        </a:lnSpc>
                        <a:defRPr/>
                      </a:pPr>
                      <a:r>
                        <a:rPr lang="en-US" sz="2300" dirty="0" smtClean="0">
                          <a:solidFill>
                            <a:srgbClr val="000000"/>
                          </a:solidFill>
                          <a:latin typeface="Marcellus" panose="020B0604020202020204" charset="0"/>
                          <a:ea typeface="Arimo"/>
                          <a:cs typeface="Arimo"/>
                          <a:sym typeface="Arimo"/>
                        </a:rPr>
                        <a:t> </a:t>
                      </a:r>
                      <a:r>
                        <a:rPr lang="en-GB" sz="2300" dirty="0" smtClean="0">
                          <a:solidFill>
                            <a:srgbClr val="000000"/>
                          </a:solidFill>
                          <a:latin typeface="Marcellus" panose="020B0604020202020204" charset="0"/>
                          <a:ea typeface="Arimo"/>
                          <a:cs typeface="Arimo"/>
                          <a:sym typeface="Arimo"/>
                        </a:rPr>
                        <a:t>The study uses transfer learning and fine-tuning of the VGG16 convolutional neural network to accurately classify normal and malignant white blood cells in microscopic images.</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r h="1387639">
                <a:tc>
                  <a:txBody>
                    <a:bodyPr/>
                    <a:lstStyle/>
                    <a:p>
                      <a:pPr algn="l">
                        <a:lnSpc>
                          <a:spcPct val="100000"/>
                        </a:lnSpc>
                        <a:defRPr/>
                      </a:pPr>
                      <a:r>
                        <a:rPr lang="en-GB" sz="2300" dirty="0" smtClean="0">
                          <a:latin typeface="Marcellus" panose="020B0604020202020204" charset="0"/>
                        </a:rPr>
                        <a:t>A comprehensive study on Blood cancer detection and classification using Convolutional neural network</a:t>
                      </a:r>
                      <a:endParaRPr lang="en-GB" sz="2300" dirty="0" smtClean="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ctr">
                        <a:lnSpc>
                          <a:spcPct val="100000"/>
                        </a:lnSpc>
                        <a:defRPr/>
                      </a:pPr>
                      <a:r>
                        <a:rPr lang="en-US" sz="2300">
                          <a:solidFill>
                            <a:srgbClr val="000000"/>
                          </a:solidFill>
                          <a:latin typeface="Marcellus" panose="020B0604020202020204" charset="0"/>
                          <a:ea typeface="Marcellus"/>
                          <a:cs typeface="Marcellus"/>
                          <a:sym typeface="Marcellus"/>
                        </a:rPr>
                        <a:t>2023</a:t>
                      </a:r>
                      <a:endParaRPr lang="en-US" sz="230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c>
                  <a:txBody>
                    <a:bodyPr/>
                    <a:lstStyle/>
                    <a:p>
                      <a:pPr algn="l">
                        <a:lnSpc>
                          <a:spcPct val="100000"/>
                        </a:lnSpc>
                        <a:defRPr/>
                      </a:pPr>
                      <a:r>
                        <a:rPr lang="en-GB" sz="2300" dirty="0" smtClean="0">
                          <a:latin typeface="Marcellus" panose="020B0604020202020204" charset="0"/>
                        </a:rPr>
                        <a:t>The study developed a novel ensemble model (DIX) combining DenseNet201, InceptionV3, and </a:t>
                      </a:r>
                      <a:r>
                        <a:rPr lang="en-GB" sz="2300" dirty="0" err="1" smtClean="0">
                          <a:latin typeface="Marcellus" panose="020B0604020202020204" charset="0"/>
                        </a:rPr>
                        <a:t>Xception</a:t>
                      </a:r>
                      <a:r>
                        <a:rPr lang="en-GB" sz="2300" dirty="0" smtClean="0">
                          <a:latin typeface="Marcellus" panose="020B0604020202020204" charset="0"/>
                        </a:rPr>
                        <a:t>, achieving 99.12% accuracy in blood cancer detection.</a:t>
                      </a:r>
                      <a:endParaRPr lang="en-US" sz="2300" dirty="0">
                        <a:latin typeface="Marcellus" panose="020B0604020202020204" charset="0"/>
                      </a:endParaRPr>
                    </a:p>
                  </a:txBody>
                  <a:tcPr marL="190500" marR="190500" marT="190500" marB="190500">
                    <a:lnL w="9525" cap="flat" cmpd="sng" algn="ctr">
                      <a:solidFill>
                        <a:srgbClr val="0B1320"/>
                      </a:solidFill>
                      <a:prstDash val="solid"/>
                      <a:round/>
                      <a:headEnd type="none" w="med" len="med"/>
                      <a:tailEnd type="none" w="med" len="med"/>
                    </a:lnL>
                    <a:lnR w="9525" cap="flat" cmpd="sng" algn="ctr">
                      <a:solidFill>
                        <a:srgbClr val="0B1320"/>
                      </a:solidFill>
                      <a:prstDash val="solid"/>
                      <a:round/>
                      <a:headEnd type="none" w="med" len="med"/>
                      <a:tailEnd type="none" w="med" len="med"/>
                    </a:lnR>
                    <a:lnT w="9525" cap="flat" cmpd="sng" algn="ctr">
                      <a:solidFill>
                        <a:srgbClr val="0B1320"/>
                      </a:solidFill>
                      <a:prstDash val="solid"/>
                      <a:round/>
                      <a:headEnd type="none" w="med" len="med"/>
                      <a:tailEnd type="none" w="med" len="med"/>
                    </a:lnT>
                    <a:lnB w="9525" cap="flat" cmpd="sng" algn="ctr">
                      <a:solidFill>
                        <a:srgbClr val="0B132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205506699"/>
              </p:ext>
            </p:extLst>
          </p:nvPr>
        </p:nvGraphicFramePr>
        <p:xfrm>
          <a:off x="1028700" y="2764340"/>
          <a:ext cx="16059659" cy="7485297"/>
        </p:xfrm>
        <a:graphic>
          <a:graphicData uri="http://schemas.openxmlformats.org/drawingml/2006/table">
            <a:tbl>
              <a:tblPr/>
              <a:tblGrid>
                <a:gridCol w="778904"/>
                <a:gridCol w="15280755"/>
              </a:tblGrid>
              <a:tr h="1418139">
                <a:tc>
                  <a:txBody>
                    <a:bodyPr/>
                    <a:lstStyle/>
                    <a:p>
                      <a:pPr algn="ctr">
                        <a:lnSpc>
                          <a:spcPts val="3079"/>
                        </a:lnSpc>
                        <a:defRPr/>
                      </a:pPr>
                      <a:r>
                        <a:rPr lang="en-US" sz="3200" b="1" dirty="0">
                          <a:solidFill>
                            <a:srgbClr val="0B1320"/>
                          </a:solidFill>
                          <a:latin typeface="Marcellus" panose="020B0604020202020204" charset="0"/>
                          <a:ea typeface="Helios Bold"/>
                          <a:cs typeface="Helios Bold"/>
                          <a:sym typeface="Helios Bold"/>
                        </a:rPr>
                        <a:t>1</a:t>
                      </a:r>
                      <a:endParaRPr lang="en-US" sz="3200" dirty="0">
                        <a:latin typeface="Marcellus" panose="020B0604020202020204" charset="0"/>
                      </a:endParaRPr>
                    </a:p>
                  </a:txBody>
                  <a:tcPr marL="76200" marR="76200" marT="76200" marB="76200">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ct val="100000"/>
                        </a:lnSpc>
                        <a:defRPr/>
                      </a:pPr>
                      <a:r>
                        <a:rPr lang="en-US" sz="3200" b="1" dirty="0">
                          <a:solidFill>
                            <a:srgbClr val="000000"/>
                          </a:solidFill>
                          <a:latin typeface="Marcellus" panose="020B0604020202020204" charset="0"/>
                          <a:ea typeface="Helios Bold"/>
                          <a:cs typeface="Helios Bold"/>
                          <a:sym typeface="Helios Bold"/>
                        </a:rPr>
                        <a:t>Limited Dataset</a:t>
                      </a:r>
                      <a:r>
                        <a:rPr lang="en-US" sz="3200" dirty="0">
                          <a:solidFill>
                            <a:srgbClr val="000000"/>
                          </a:solidFill>
                          <a:latin typeface="Marcellus" panose="020B0604020202020204" charset="0"/>
                          <a:ea typeface="Helios"/>
                          <a:cs typeface="Helios"/>
                          <a:sym typeface="Helios"/>
                        </a:rPr>
                        <a:t>: The dataset used in the study is relatively small, consisting of only 1326 images. A larger and more diverse dataset could improve the robustness and generalizability of the model.</a:t>
                      </a:r>
                      <a:endParaRPr lang="en-US" sz="3200" dirty="0">
                        <a:latin typeface="Marcellus" panose="020B0604020202020204" charset="0"/>
                      </a:endParaRPr>
                    </a:p>
                  </a:txBody>
                  <a:tcPr marL="76200" marR="76200" marT="76200" marB="76200">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r>
              <a:tr h="1418139">
                <a:tc>
                  <a:txBody>
                    <a:bodyPr/>
                    <a:lstStyle/>
                    <a:p>
                      <a:pPr algn="ctr">
                        <a:lnSpc>
                          <a:spcPts val="3079"/>
                        </a:lnSpc>
                        <a:defRPr/>
                      </a:pPr>
                      <a:r>
                        <a:rPr lang="en-US" sz="3200" b="1" dirty="0">
                          <a:solidFill>
                            <a:srgbClr val="0B1320"/>
                          </a:solidFill>
                          <a:latin typeface="Marcellus" panose="020B0604020202020204" charset="0"/>
                          <a:ea typeface="Helios Bold"/>
                          <a:cs typeface="Helios Bold"/>
                          <a:sym typeface="Helios Bold"/>
                        </a:rPr>
                        <a:t>2</a:t>
                      </a:r>
                      <a:endParaRPr lang="en-US" sz="3200" dirty="0">
                        <a:latin typeface="Marcellus" panose="020B0604020202020204" charset="0"/>
                      </a:endParaRPr>
                    </a:p>
                  </a:txBody>
                  <a:tcPr marL="76200" marR="76200" marT="76200" marB="76200">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ct val="100000"/>
                        </a:lnSpc>
                        <a:defRPr/>
                      </a:pPr>
                      <a:r>
                        <a:rPr lang="en-US" sz="3200" b="1" dirty="0" smtClean="0">
                          <a:solidFill>
                            <a:srgbClr val="000000"/>
                          </a:solidFill>
                          <a:latin typeface="Marcellus" panose="020B0604020202020204" charset="0"/>
                          <a:ea typeface="Helios Bold"/>
                          <a:cs typeface="Helios Bold"/>
                          <a:sym typeface="Helios Bold"/>
                        </a:rPr>
                        <a:t>Specific Cell Types</a:t>
                      </a:r>
                      <a:r>
                        <a:rPr lang="en-US" sz="3200" dirty="0" smtClean="0">
                          <a:solidFill>
                            <a:srgbClr val="000000"/>
                          </a:solidFill>
                          <a:latin typeface="Marcellus" panose="020B0604020202020204" charset="0"/>
                          <a:ea typeface="Helios"/>
                          <a:cs typeface="Helios"/>
                          <a:sym typeface="Helios"/>
                        </a:rPr>
                        <a:t>: </a:t>
                      </a:r>
                      <a:r>
                        <a:rPr lang="en-US" sz="3200" dirty="0">
                          <a:solidFill>
                            <a:srgbClr val="000000"/>
                          </a:solidFill>
                          <a:latin typeface="Marcellus" panose="020B0604020202020204" charset="0"/>
                          <a:ea typeface="Helios"/>
                          <a:cs typeface="Helios"/>
                          <a:sym typeface="Helios"/>
                        </a:rPr>
                        <a:t>The study focuses on lymphoma cells, blasts, and lymphocytes1. Including more varied cell types could enhance the model’s applicability to broader medical diagnostics.</a:t>
                      </a:r>
                      <a:endParaRPr lang="en-US" sz="3200" dirty="0">
                        <a:latin typeface="Marcellus" panose="020B0604020202020204" charset="0"/>
                      </a:endParaRPr>
                    </a:p>
                  </a:txBody>
                  <a:tcPr marL="76200" marR="76200" marT="76200" marB="76200">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r>
              <a:tr h="1418139">
                <a:tc>
                  <a:txBody>
                    <a:bodyPr/>
                    <a:lstStyle/>
                    <a:p>
                      <a:pPr algn="ctr">
                        <a:lnSpc>
                          <a:spcPts val="3079"/>
                        </a:lnSpc>
                        <a:defRPr/>
                      </a:pPr>
                      <a:r>
                        <a:rPr lang="en-US" sz="3200" b="1" dirty="0">
                          <a:solidFill>
                            <a:srgbClr val="0B1320"/>
                          </a:solidFill>
                          <a:latin typeface="Marcellus" panose="020B0604020202020204" charset="0"/>
                          <a:ea typeface="Helios Bold"/>
                          <a:cs typeface="Helios Bold"/>
                          <a:sym typeface="Helios Bold"/>
                        </a:rPr>
                        <a:t>3</a:t>
                      </a:r>
                      <a:endParaRPr lang="en-US" sz="3200" dirty="0">
                        <a:latin typeface="Marcellus" panose="020B0604020202020204" charset="0"/>
                      </a:endParaRPr>
                    </a:p>
                  </a:txBody>
                  <a:tcPr marL="76200" marR="76200" marT="76200" marB="76200">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ct val="100000"/>
                        </a:lnSpc>
                        <a:defRPr/>
                      </a:pPr>
                      <a:r>
                        <a:rPr lang="en-US" sz="3200" b="1" dirty="0">
                          <a:solidFill>
                            <a:srgbClr val="000000"/>
                          </a:solidFill>
                          <a:latin typeface="Marcellus" panose="020B0604020202020204" charset="0"/>
                          <a:ea typeface="Helios Bold"/>
                          <a:cs typeface="Helios Bold"/>
                          <a:sym typeface="Helios Bold"/>
                        </a:rPr>
                        <a:t>Transfer Learning Limitations</a:t>
                      </a:r>
                      <a:r>
                        <a:rPr lang="en-US" sz="3200" dirty="0">
                          <a:solidFill>
                            <a:srgbClr val="000000"/>
                          </a:solidFill>
                          <a:latin typeface="Marcellus" panose="020B0604020202020204" charset="0"/>
                          <a:ea typeface="Helios"/>
                          <a:cs typeface="Helios"/>
                          <a:sym typeface="Helios"/>
                        </a:rPr>
                        <a:t>: The study uses transfer learning due to the small dataset size. Full training on a larger dataset might yield better results.</a:t>
                      </a:r>
                      <a:endParaRPr lang="en-US" sz="3200" dirty="0">
                        <a:latin typeface="Marcellus" panose="020B0604020202020204" charset="0"/>
                      </a:endParaRPr>
                    </a:p>
                  </a:txBody>
                  <a:tcPr marL="76200" marR="76200" marT="76200" marB="76200">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r>
              <a:tr h="1418139">
                <a:tc>
                  <a:txBody>
                    <a:bodyPr/>
                    <a:lstStyle/>
                    <a:p>
                      <a:pPr algn="ctr">
                        <a:lnSpc>
                          <a:spcPts val="3079"/>
                        </a:lnSpc>
                        <a:defRPr/>
                      </a:pPr>
                      <a:r>
                        <a:rPr lang="en-US" sz="3200" b="1" dirty="0">
                          <a:solidFill>
                            <a:srgbClr val="0B1320"/>
                          </a:solidFill>
                          <a:latin typeface="Marcellus" panose="020B0604020202020204" charset="0"/>
                          <a:ea typeface="Helios Bold"/>
                          <a:cs typeface="Helios Bold"/>
                          <a:sym typeface="Helios Bold"/>
                        </a:rPr>
                        <a:t>4</a:t>
                      </a:r>
                      <a:endParaRPr lang="en-US" sz="3200" dirty="0">
                        <a:latin typeface="Marcellus" panose="020B0604020202020204" charset="0"/>
                      </a:endParaRPr>
                    </a:p>
                  </a:txBody>
                  <a:tcPr marL="76200" marR="76200" marT="76200" marB="76200">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ct val="100000"/>
                        </a:lnSpc>
                        <a:defRPr/>
                      </a:pPr>
                      <a:r>
                        <a:rPr lang="en-US" sz="3200" b="1" dirty="0">
                          <a:solidFill>
                            <a:srgbClr val="000000"/>
                          </a:solidFill>
                          <a:latin typeface="Marcellus" panose="020B0604020202020204" charset="0"/>
                          <a:ea typeface="Helios Bold"/>
                          <a:cs typeface="Helios Bold"/>
                          <a:sym typeface="Helios Bold"/>
                        </a:rPr>
                        <a:t>Real-World Application</a:t>
                      </a:r>
                      <a:r>
                        <a:rPr lang="en-US" sz="3200" dirty="0">
                          <a:solidFill>
                            <a:srgbClr val="000000"/>
                          </a:solidFill>
                          <a:latin typeface="Marcellus" panose="020B0604020202020204" charset="0"/>
                          <a:ea typeface="Helios"/>
                          <a:cs typeface="Helios"/>
                          <a:sym typeface="Helios"/>
                        </a:rPr>
                        <a:t>: The study’s results need validation in real-world clinical settings to ensure practical applicability and reliability.</a:t>
                      </a:r>
                      <a:endParaRPr lang="en-US" sz="3200" dirty="0">
                        <a:latin typeface="Marcellus" panose="020B0604020202020204" charset="0"/>
                      </a:endParaRPr>
                    </a:p>
                  </a:txBody>
                  <a:tcPr marL="76200" marR="76200" marT="76200" marB="76200">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r>
              <a:tr h="1418139">
                <a:tc>
                  <a:txBody>
                    <a:bodyPr/>
                    <a:lstStyle/>
                    <a:p>
                      <a:pPr algn="l">
                        <a:lnSpc>
                          <a:spcPts val="3079"/>
                        </a:lnSpc>
                        <a:defRPr/>
                      </a:pPr>
                      <a:endParaRPr lang="en-US" sz="110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ts val="2799"/>
                        </a:lnSpc>
                        <a:defRPr/>
                      </a:pPr>
                      <a:endParaRPr lang="en-US" sz="110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r>
            </a:tbl>
          </a:graphicData>
        </a:graphic>
      </p:graphicFrame>
      <p:grpSp>
        <p:nvGrpSpPr>
          <p:cNvPr id="3" name="Group 3"/>
          <p:cNvGrpSpPr/>
          <p:nvPr/>
        </p:nvGrpSpPr>
        <p:grpSpPr>
          <a:xfrm>
            <a:off x="0" y="0"/>
            <a:ext cx="18288000" cy="2007691"/>
            <a:chOff x="0" y="0"/>
            <a:chExt cx="4816593" cy="528775"/>
          </a:xfrm>
        </p:grpSpPr>
        <p:sp>
          <p:nvSpPr>
            <p:cNvPr id="4" name="Freeform 4"/>
            <p:cNvSpPr/>
            <p:nvPr/>
          </p:nvSpPr>
          <p:spPr>
            <a:xfrm>
              <a:off x="0" y="0"/>
              <a:ext cx="4816592" cy="528775"/>
            </a:xfrm>
            <a:custGeom>
              <a:avLst/>
              <a:gdLst/>
              <a:ahLst/>
              <a:cxnLst/>
              <a:rect l="l" t="t" r="r" b="b"/>
              <a:pathLst>
                <a:path w="4816592" h="528775">
                  <a:moveTo>
                    <a:pt x="0" y="0"/>
                  </a:moveTo>
                  <a:lnTo>
                    <a:pt x="4816592" y="0"/>
                  </a:lnTo>
                  <a:lnTo>
                    <a:pt x="4816592" y="528775"/>
                  </a:lnTo>
                  <a:lnTo>
                    <a:pt x="0" y="528775"/>
                  </a:lnTo>
                  <a:close/>
                </a:path>
              </a:pathLst>
            </a:custGeom>
            <a:solidFill>
              <a:srgbClr val="F3F6FA"/>
            </a:solidFill>
          </p:spPr>
        </p:sp>
        <p:sp>
          <p:nvSpPr>
            <p:cNvPr id="5" name="TextBox 5"/>
            <p:cNvSpPr txBox="1"/>
            <p:nvPr/>
          </p:nvSpPr>
          <p:spPr>
            <a:xfrm>
              <a:off x="0" y="-38100"/>
              <a:ext cx="4816593" cy="566875"/>
            </a:xfrm>
            <a:prstGeom prst="rect">
              <a:avLst/>
            </a:prstGeom>
          </p:spPr>
          <p:txBody>
            <a:bodyPr lIns="50800" tIns="50800" rIns="50800" bIns="50800" rtlCol="0" anchor="ctr"/>
            <a:lstStyle/>
            <a:p>
              <a:pPr algn="ctr">
                <a:lnSpc>
                  <a:spcPts val="2100"/>
                </a:lnSpc>
              </a:pPr>
              <a:endParaRPr/>
            </a:p>
          </p:txBody>
        </p:sp>
      </p:grpSp>
      <p:sp>
        <p:nvSpPr>
          <p:cNvPr id="6" name="TextBox 6"/>
          <p:cNvSpPr txBox="1"/>
          <p:nvPr/>
        </p:nvSpPr>
        <p:spPr>
          <a:xfrm>
            <a:off x="2148268" y="420687"/>
            <a:ext cx="13991465" cy="1166986"/>
          </a:xfrm>
          <a:prstGeom prst="rect">
            <a:avLst/>
          </a:prstGeom>
        </p:spPr>
        <p:txBody>
          <a:bodyPr lIns="0" tIns="0" rIns="0" bIns="0" rtlCol="0" anchor="t">
            <a:spAutoFit/>
          </a:bodyPr>
          <a:lstStyle/>
          <a:p>
            <a:pPr algn="ctr">
              <a:lnSpc>
                <a:spcPts val="9099"/>
              </a:lnSpc>
            </a:pPr>
            <a:r>
              <a:rPr lang="en-US" sz="6999" b="1" dirty="0">
                <a:solidFill>
                  <a:srgbClr val="1C3F60"/>
                </a:solidFill>
                <a:latin typeface="Marcellus" panose="020B0604020202020204" charset="0"/>
                <a:ea typeface="Klein Bold"/>
                <a:cs typeface="Klein Bold"/>
                <a:sym typeface="Klein Bold"/>
              </a:rPr>
              <a:t>Research Gap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pSp>
        <p:nvGrpSpPr>
          <p:cNvPr id="2" name="Group 2"/>
          <p:cNvGrpSpPr/>
          <p:nvPr/>
        </p:nvGrpSpPr>
        <p:grpSpPr>
          <a:xfrm>
            <a:off x="0" y="-182109"/>
            <a:ext cx="18288000" cy="2224735"/>
            <a:chOff x="0" y="0"/>
            <a:chExt cx="4816593" cy="585939"/>
          </a:xfrm>
        </p:grpSpPr>
        <p:sp>
          <p:nvSpPr>
            <p:cNvPr id="3" name="Freeform 3"/>
            <p:cNvSpPr/>
            <p:nvPr/>
          </p:nvSpPr>
          <p:spPr>
            <a:xfrm>
              <a:off x="0" y="0"/>
              <a:ext cx="4816592" cy="585939"/>
            </a:xfrm>
            <a:custGeom>
              <a:avLst/>
              <a:gdLst/>
              <a:ahLst/>
              <a:cxnLst/>
              <a:rect l="l" t="t" r="r" b="b"/>
              <a:pathLst>
                <a:path w="4816592" h="585939">
                  <a:moveTo>
                    <a:pt x="0" y="0"/>
                  </a:moveTo>
                  <a:lnTo>
                    <a:pt x="4816592" y="0"/>
                  </a:lnTo>
                  <a:lnTo>
                    <a:pt x="4816592" y="585939"/>
                  </a:lnTo>
                  <a:lnTo>
                    <a:pt x="0" y="585939"/>
                  </a:lnTo>
                  <a:close/>
                </a:path>
              </a:pathLst>
            </a:custGeom>
            <a:solidFill>
              <a:srgbClr val="142B43"/>
            </a:solidFill>
          </p:spPr>
        </p:sp>
        <p:sp>
          <p:nvSpPr>
            <p:cNvPr id="4" name="TextBox 4"/>
            <p:cNvSpPr txBox="1"/>
            <p:nvPr/>
          </p:nvSpPr>
          <p:spPr>
            <a:xfrm>
              <a:off x="0" y="-57150"/>
              <a:ext cx="4816593" cy="643089"/>
            </a:xfrm>
            <a:prstGeom prst="rect">
              <a:avLst/>
            </a:prstGeom>
          </p:spPr>
          <p:txBody>
            <a:bodyPr lIns="50800" tIns="50800" rIns="50800" bIns="50800" rtlCol="0" anchor="ctr"/>
            <a:lstStyle/>
            <a:p>
              <a:pPr algn="ctr">
                <a:lnSpc>
                  <a:spcPts val="3639"/>
                </a:lnSpc>
              </a:pPr>
              <a:endParaRPr/>
            </a:p>
          </p:txBody>
        </p:sp>
      </p:grpSp>
      <p:sp>
        <p:nvSpPr>
          <p:cNvPr id="5" name="Freeform 5"/>
          <p:cNvSpPr/>
          <p:nvPr/>
        </p:nvSpPr>
        <p:spPr>
          <a:xfrm>
            <a:off x="12039600" y="3771900"/>
            <a:ext cx="6019796" cy="6305721"/>
          </a:xfrm>
          <a:custGeom>
            <a:avLst/>
            <a:gdLst/>
            <a:ahLst/>
            <a:cxnLst/>
            <a:rect l="l" t="t" r="r" b="b"/>
            <a:pathLst>
              <a:path w="5102615" h="5020234">
                <a:moveTo>
                  <a:pt x="0" y="0"/>
                </a:moveTo>
                <a:lnTo>
                  <a:pt x="5102615" y="0"/>
                </a:lnTo>
                <a:lnTo>
                  <a:pt x="5102615" y="5020234"/>
                </a:lnTo>
                <a:lnTo>
                  <a:pt x="0" y="5020234"/>
                </a:lnTo>
                <a:lnTo>
                  <a:pt x="0" y="0"/>
                </a:lnTo>
                <a:close/>
              </a:path>
            </a:pathLst>
          </a:custGeom>
          <a:blipFill>
            <a:blip r:embed="rId2"/>
            <a:stretch>
              <a:fillRect r="-106042"/>
            </a:stretch>
          </a:blipFill>
        </p:spPr>
      </p:sp>
      <p:sp>
        <p:nvSpPr>
          <p:cNvPr id="6" name="TextBox 6"/>
          <p:cNvSpPr txBox="1"/>
          <p:nvPr/>
        </p:nvSpPr>
        <p:spPr>
          <a:xfrm>
            <a:off x="209406" y="2155896"/>
            <a:ext cx="17849990" cy="7848302"/>
          </a:xfrm>
          <a:prstGeom prst="rect">
            <a:avLst/>
          </a:prstGeom>
        </p:spPr>
        <p:txBody>
          <a:bodyPr wrap="square" lIns="0" tIns="0" rIns="0" bIns="0" rtlCol="0" anchor="t">
            <a:spAutoFit/>
          </a:bodyPr>
          <a:lstStyle/>
          <a:p>
            <a:pPr algn="l">
              <a:spcBef>
                <a:spcPct val="0"/>
              </a:spcBef>
            </a:pPr>
            <a:r>
              <a:rPr lang="en-US" sz="3000" b="1" dirty="0">
                <a:solidFill>
                  <a:srgbClr val="000000"/>
                </a:solidFill>
                <a:latin typeface="Marcellus" panose="020B0604020202020204" charset="0"/>
                <a:ea typeface="Klein Bold"/>
                <a:cs typeface="Klein Bold"/>
                <a:sym typeface="Klein Bold"/>
              </a:rPr>
              <a:t>Healthcare Challenge:</a:t>
            </a:r>
            <a:r>
              <a:rPr lang="en-US" sz="3000" dirty="0">
                <a:solidFill>
                  <a:srgbClr val="000000"/>
                </a:solidFill>
                <a:latin typeface="Marcellus" panose="020B0604020202020204" charset="0"/>
                <a:ea typeface="Klein"/>
                <a:cs typeface="Klein"/>
                <a:sym typeface="Klein"/>
              </a:rPr>
              <a:t> Blood cancers such as leukemia require accurate and timely diagnosis for effective treatment. Traditional diagnostic methods are:</a:t>
            </a:r>
          </a:p>
          <a:p>
            <a:pPr marL="755668" lvl="1" indent="-377834" algn="l">
              <a:spcBef>
                <a:spcPct val="0"/>
              </a:spcBef>
              <a:buFont typeface="Arial"/>
              <a:buChar char="•"/>
            </a:pPr>
            <a:r>
              <a:rPr lang="en-US" sz="3000" dirty="0">
                <a:solidFill>
                  <a:srgbClr val="000000"/>
                </a:solidFill>
                <a:latin typeface="Marcellus" panose="020B0604020202020204" charset="0"/>
                <a:ea typeface="Klein"/>
                <a:cs typeface="Klein"/>
                <a:sym typeface="Klein"/>
              </a:rPr>
              <a:t>Time-consuming</a:t>
            </a:r>
          </a:p>
          <a:p>
            <a:pPr marL="755668" lvl="1" indent="-377834" algn="l">
              <a:spcBef>
                <a:spcPct val="0"/>
              </a:spcBef>
              <a:buFont typeface="Arial"/>
              <a:buChar char="•"/>
            </a:pPr>
            <a:r>
              <a:rPr lang="en-US" sz="3000" dirty="0">
                <a:solidFill>
                  <a:srgbClr val="000000"/>
                </a:solidFill>
                <a:latin typeface="Marcellus" panose="020B0604020202020204" charset="0"/>
                <a:ea typeface="Klein"/>
                <a:cs typeface="Klein"/>
                <a:sym typeface="Klein"/>
              </a:rPr>
              <a:t>Prone to human error</a:t>
            </a:r>
          </a:p>
          <a:p>
            <a:pPr marL="755668" lvl="1" indent="-377834" algn="l">
              <a:spcBef>
                <a:spcPct val="0"/>
              </a:spcBef>
              <a:buFont typeface="Arial"/>
              <a:buChar char="•"/>
            </a:pPr>
            <a:r>
              <a:rPr lang="en-US" sz="3000" dirty="0">
                <a:solidFill>
                  <a:srgbClr val="000000"/>
                </a:solidFill>
                <a:latin typeface="Marcellus" panose="020B0604020202020204" charset="0"/>
                <a:ea typeface="Klein"/>
                <a:cs typeface="Klein"/>
                <a:sym typeface="Klein"/>
              </a:rPr>
              <a:t>Limited by the availability of skilled pathologists</a:t>
            </a:r>
          </a:p>
          <a:p>
            <a:pPr algn="l">
              <a:spcBef>
                <a:spcPct val="0"/>
              </a:spcBef>
            </a:pPr>
            <a:endParaRPr lang="en-US" sz="3000" b="1" dirty="0" smtClean="0">
              <a:solidFill>
                <a:srgbClr val="000000"/>
              </a:solidFill>
              <a:latin typeface="Marcellus" panose="020B0604020202020204" charset="0"/>
              <a:ea typeface="Klein Bold"/>
              <a:cs typeface="Klein Bold"/>
              <a:sym typeface="Klein Bold"/>
            </a:endParaRPr>
          </a:p>
          <a:p>
            <a:pPr algn="l">
              <a:spcBef>
                <a:spcPct val="0"/>
              </a:spcBef>
            </a:pPr>
            <a:r>
              <a:rPr lang="en-US" sz="3000" b="1" dirty="0" smtClean="0">
                <a:solidFill>
                  <a:srgbClr val="000000"/>
                </a:solidFill>
                <a:latin typeface="Marcellus" panose="020B0604020202020204" charset="0"/>
                <a:ea typeface="Klein Bold"/>
                <a:cs typeface="Klein Bold"/>
                <a:sym typeface="Klein Bold"/>
              </a:rPr>
              <a:t>Need </a:t>
            </a:r>
            <a:r>
              <a:rPr lang="en-US" sz="3000" b="1" dirty="0">
                <a:solidFill>
                  <a:srgbClr val="000000"/>
                </a:solidFill>
                <a:latin typeface="Marcellus" panose="020B0604020202020204" charset="0"/>
                <a:ea typeface="Klein Bold"/>
                <a:cs typeface="Klein Bold"/>
                <a:sym typeface="Klein Bold"/>
              </a:rPr>
              <a:t>for Automation:</a:t>
            </a:r>
          </a:p>
          <a:p>
            <a:pPr marL="755668" lvl="1" indent="-377834" algn="l">
              <a:buFont typeface="Arial"/>
              <a:buChar char="•"/>
            </a:pPr>
            <a:r>
              <a:rPr lang="en-US" sz="3000" dirty="0">
                <a:solidFill>
                  <a:srgbClr val="000000"/>
                </a:solidFill>
                <a:latin typeface="Marcellus" panose="020B0604020202020204" charset="0"/>
                <a:ea typeface="Klein"/>
                <a:cs typeface="Klein"/>
                <a:sym typeface="Klein"/>
              </a:rPr>
              <a:t>High volumes of microscopic blood cell images demand </a:t>
            </a:r>
          </a:p>
          <a:p>
            <a:pPr algn="l">
              <a:spcBef>
                <a:spcPct val="0"/>
              </a:spcBef>
            </a:pPr>
            <a:r>
              <a:rPr lang="en-US" sz="3000" dirty="0">
                <a:solidFill>
                  <a:srgbClr val="000000"/>
                </a:solidFill>
                <a:latin typeface="Marcellus" panose="020B0604020202020204" charset="0"/>
                <a:ea typeface="Klein"/>
                <a:cs typeface="Klein"/>
                <a:sym typeface="Klein"/>
              </a:rPr>
              <a:t>                  a scalable solution.</a:t>
            </a:r>
          </a:p>
          <a:p>
            <a:pPr marL="755668" lvl="1" indent="-377834" algn="l">
              <a:spcBef>
                <a:spcPct val="0"/>
              </a:spcBef>
              <a:buFont typeface="Arial"/>
              <a:buChar char="•"/>
            </a:pPr>
            <a:r>
              <a:rPr lang="en-US" sz="3000" dirty="0">
                <a:solidFill>
                  <a:srgbClr val="000000"/>
                </a:solidFill>
                <a:latin typeface="Marcellus" panose="020B0604020202020204" charset="0"/>
                <a:ea typeface="Klein"/>
                <a:cs typeface="Klein"/>
                <a:sym typeface="Klein"/>
              </a:rPr>
              <a:t>Variability in image quality and disease </a:t>
            </a:r>
          </a:p>
          <a:p>
            <a:pPr algn="l">
              <a:spcBef>
                <a:spcPct val="0"/>
              </a:spcBef>
            </a:pPr>
            <a:r>
              <a:rPr lang="en-US" sz="3000" dirty="0">
                <a:solidFill>
                  <a:srgbClr val="000000"/>
                </a:solidFill>
                <a:latin typeface="Marcellus" panose="020B0604020202020204" charset="0"/>
                <a:ea typeface="Klein"/>
                <a:cs typeface="Klein"/>
                <a:sym typeface="Klein"/>
              </a:rPr>
              <a:t>                  presentation complicates manual analysis.</a:t>
            </a:r>
          </a:p>
          <a:p>
            <a:pPr algn="l">
              <a:spcBef>
                <a:spcPct val="0"/>
              </a:spcBef>
            </a:pPr>
            <a:endParaRPr lang="en-US" sz="3000" b="1" dirty="0" smtClean="0">
              <a:solidFill>
                <a:srgbClr val="000000"/>
              </a:solidFill>
              <a:latin typeface="Marcellus" panose="020B0604020202020204" charset="0"/>
              <a:ea typeface="Klein Bold"/>
              <a:cs typeface="Klein Bold"/>
              <a:sym typeface="Klein Bold"/>
            </a:endParaRPr>
          </a:p>
          <a:p>
            <a:pPr algn="l">
              <a:spcBef>
                <a:spcPct val="0"/>
              </a:spcBef>
            </a:pPr>
            <a:r>
              <a:rPr lang="en-US" sz="3000" b="1" dirty="0" smtClean="0">
                <a:solidFill>
                  <a:srgbClr val="000000"/>
                </a:solidFill>
                <a:latin typeface="Marcellus" panose="020B0604020202020204" charset="0"/>
                <a:ea typeface="Klein Bold"/>
                <a:cs typeface="Klein Bold"/>
                <a:sym typeface="Klein Bold"/>
              </a:rPr>
              <a:t>Objective</a:t>
            </a:r>
            <a:r>
              <a:rPr lang="en-US" sz="3000" b="1" dirty="0">
                <a:solidFill>
                  <a:srgbClr val="000000"/>
                </a:solidFill>
                <a:latin typeface="Marcellus" panose="020B0604020202020204" charset="0"/>
                <a:ea typeface="Klein Bold"/>
                <a:cs typeface="Klein Bold"/>
                <a:sym typeface="Klein Bold"/>
              </a:rPr>
              <a:t>:</a:t>
            </a:r>
            <a:r>
              <a:rPr lang="en-US" sz="3000" dirty="0">
                <a:solidFill>
                  <a:srgbClr val="000000"/>
                </a:solidFill>
                <a:latin typeface="Marcellus" panose="020B0604020202020204" charset="0"/>
                <a:ea typeface="Klein"/>
                <a:cs typeface="Klein"/>
                <a:sym typeface="Klein"/>
              </a:rPr>
              <a:t> Develop an AI-powered diagnostic system that:</a:t>
            </a:r>
          </a:p>
          <a:p>
            <a:pPr marL="755668" lvl="1" indent="-377834" algn="l">
              <a:spcBef>
                <a:spcPct val="0"/>
              </a:spcBef>
              <a:buFont typeface="Arial"/>
              <a:buChar char="•"/>
            </a:pPr>
            <a:r>
              <a:rPr lang="en-US" sz="3000" dirty="0">
                <a:solidFill>
                  <a:srgbClr val="000000"/>
                </a:solidFill>
                <a:latin typeface="Marcellus" panose="020B0604020202020204" charset="0"/>
                <a:ea typeface="Klein"/>
                <a:cs typeface="Klein"/>
                <a:sym typeface="Klein"/>
              </a:rPr>
              <a:t>Accurately classifies blood cell types.</a:t>
            </a:r>
          </a:p>
          <a:p>
            <a:pPr marL="755668" lvl="1" indent="-377834" algn="l">
              <a:spcBef>
                <a:spcPct val="0"/>
              </a:spcBef>
              <a:buFont typeface="Arial"/>
              <a:buChar char="•"/>
            </a:pPr>
            <a:r>
              <a:rPr lang="en-US" sz="3000" dirty="0">
                <a:solidFill>
                  <a:srgbClr val="000000"/>
                </a:solidFill>
                <a:latin typeface="Marcellus" panose="020B0604020202020204" charset="0"/>
                <a:ea typeface="Klein"/>
                <a:cs typeface="Klein"/>
                <a:sym typeface="Klein"/>
              </a:rPr>
              <a:t>Reduces diagnostic time while maintaining precision.</a:t>
            </a:r>
          </a:p>
          <a:p>
            <a:pPr marL="755668" lvl="1" indent="-377834" algn="l">
              <a:spcBef>
                <a:spcPct val="0"/>
              </a:spcBef>
              <a:buFont typeface="Arial"/>
              <a:buChar char="•"/>
            </a:pPr>
            <a:r>
              <a:rPr lang="en-US" sz="3000" dirty="0">
                <a:solidFill>
                  <a:srgbClr val="000000"/>
                </a:solidFill>
                <a:latin typeface="Marcellus" panose="020B0604020202020204" charset="0"/>
                <a:ea typeface="Klein"/>
                <a:cs typeface="Klein"/>
                <a:sym typeface="Klein"/>
              </a:rPr>
              <a:t>Supports decision-making in resource-limited settings.</a:t>
            </a:r>
          </a:p>
          <a:p>
            <a:pPr algn="l">
              <a:spcBef>
                <a:spcPct val="0"/>
              </a:spcBef>
            </a:pPr>
            <a:endParaRPr lang="en-US" sz="3000" dirty="0">
              <a:solidFill>
                <a:srgbClr val="000000"/>
              </a:solidFill>
              <a:latin typeface="Marcellus" panose="020B0604020202020204" charset="0"/>
              <a:ea typeface="Klein"/>
              <a:cs typeface="Klein"/>
              <a:sym typeface="Klein"/>
            </a:endParaRPr>
          </a:p>
        </p:txBody>
      </p:sp>
      <p:sp>
        <p:nvSpPr>
          <p:cNvPr id="7" name="TextBox 7"/>
          <p:cNvSpPr txBox="1"/>
          <p:nvPr/>
        </p:nvSpPr>
        <p:spPr>
          <a:xfrm>
            <a:off x="757985" y="433070"/>
            <a:ext cx="12063594" cy="1105535"/>
          </a:xfrm>
          <a:prstGeom prst="rect">
            <a:avLst/>
          </a:prstGeom>
        </p:spPr>
        <p:txBody>
          <a:bodyPr lIns="0" tIns="0" rIns="0" bIns="0" rtlCol="0" anchor="t">
            <a:spAutoFit/>
          </a:bodyPr>
          <a:lstStyle/>
          <a:p>
            <a:pPr algn="l">
              <a:lnSpc>
                <a:spcPts val="8710"/>
              </a:lnSpc>
            </a:pPr>
            <a:r>
              <a:rPr lang="en-US" sz="6700" b="1" dirty="0">
                <a:solidFill>
                  <a:srgbClr val="F3F6FA"/>
                </a:solidFill>
                <a:latin typeface="Marcellus" panose="020B0604020202020204" charset="0"/>
                <a:ea typeface="Klein Bold"/>
                <a:cs typeface="Klein Bold"/>
                <a:sym typeface="Klein Bold"/>
              </a:rPr>
              <a:t>Problem Formulation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grpSp>
        <p:nvGrpSpPr>
          <p:cNvPr id="2" name="Group 2"/>
          <p:cNvGrpSpPr/>
          <p:nvPr/>
        </p:nvGrpSpPr>
        <p:grpSpPr>
          <a:xfrm>
            <a:off x="0" y="-182109"/>
            <a:ext cx="18288000" cy="2298567"/>
            <a:chOff x="0" y="0"/>
            <a:chExt cx="4816593" cy="605384"/>
          </a:xfrm>
        </p:grpSpPr>
        <p:sp>
          <p:nvSpPr>
            <p:cNvPr id="3" name="Freeform 3"/>
            <p:cNvSpPr/>
            <p:nvPr/>
          </p:nvSpPr>
          <p:spPr>
            <a:xfrm>
              <a:off x="0" y="0"/>
              <a:ext cx="4816592" cy="605384"/>
            </a:xfrm>
            <a:custGeom>
              <a:avLst/>
              <a:gdLst/>
              <a:ahLst/>
              <a:cxnLst/>
              <a:rect l="l" t="t" r="r" b="b"/>
              <a:pathLst>
                <a:path w="4816592" h="605384">
                  <a:moveTo>
                    <a:pt x="0" y="0"/>
                  </a:moveTo>
                  <a:lnTo>
                    <a:pt x="4816592" y="0"/>
                  </a:lnTo>
                  <a:lnTo>
                    <a:pt x="4816592" y="605384"/>
                  </a:lnTo>
                  <a:lnTo>
                    <a:pt x="0" y="605384"/>
                  </a:lnTo>
                  <a:close/>
                </a:path>
              </a:pathLst>
            </a:custGeom>
            <a:solidFill>
              <a:srgbClr val="142B43"/>
            </a:solidFill>
          </p:spPr>
        </p:sp>
        <p:sp>
          <p:nvSpPr>
            <p:cNvPr id="4" name="TextBox 4"/>
            <p:cNvSpPr txBox="1"/>
            <p:nvPr/>
          </p:nvSpPr>
          <p:spPr>
            <a:xfrm>
              <a:off x="0" y="-57150"/>
              <a:ext cx="4816593" cy="662534"/>
            </a:xfrm>
            <a:prstGeom prst="rect">
              <a:avLst/>
            </a:prstGeom>
          </p:spPr>
          <p:txBody>
            <a:bodyPr lIns="50800" tIns="50800" rIns="50800" bIns="50800" rtlCol="0" anchor="ctr"/>
            <a:lstStyle/>
            <a:p>
              <a:pPr algn="ctr">
                <a:lnSpc>
                  <a:spcPts val="3639"/>
                </a:lnSpc>
              </a:pPr>
              <a:endParaRPr/>
            </a:p>
          </p:txBody>
        </p:sp>
      </p:grpSp>
      <p:sp>
        <p:nvSpPr>
          <p:cNvPr id="5" name="TextBox 5"/>
          <p:cNvSpPr txBox="1"/>
          <p:nvPr/>
        </p:nvSpPr>
        <p:spPr>
          <a:xfrm>
            <a:off x="708765" y="590569"/>
            <a:ext cx="12063594" cy="1105535"/>
          </a:xfrm>
          <a:prstGeom prst="rect">
            <a:avLst/>
          </a:prstGeom>
        </p:spPr>
        <p:txBody>
          <a:bodyPr lIns="0" tIns="0" rIns="0" bIns="0" rtlCol="0" anchor="t">
            <a:spAutoFit/>
          </a:bodyPr>
          <a:lstStyle/>
          <a:p>
            <a:pPr algn="l">
              <a:lnSpc>
                <a:spcPts val="8710"/>
              </a:lnSpc>
            </a:pPr>
            <a:r>
              <a:rPr lang="en-US" sz="6700" b="1" dirty="0">
                <a:solidFill>
                  <a:srgbClr val="F3F6FA"/>
                </a:solidFill>
                <a:latin typeface="Marcellus" panose="020B0604020202020204" charset="0"/>
                <a:ea typeface="Klein Bold"/>
                <a:cs typeface="Klein Bold"/>
                <a:sym typeface="Klein Bold"/>
              </a:rPr>
              <a:t>Proposed Solution</a:t>
            </a:r>
          </a:p>
        </p:txBody>
      </p:sp>
      <p:sp>
        <p:nvSpPr>
          <p:cNvPr id="6" name="TextBox 6"/>
          <p:cNvSpPr txBox="1"/>
          <p:nvPr/>
        </p:nvSpPr>
        <p:spPr>
          <a:xfrm>
            <a:off x="0" y="2234423"/>
            <a:ext cx="18288000" cy="6461641"/>
          </a:xfrm>
          <a:prstGeom prst="rect">
            <a:avLst/>
          </a:prstGeom>
        </p:spPr>
        <p:txBody>
          <a:bodyPr lIns="0" tIns="0" rIns="0" bIns="0" rtlCol="0" anchor="t">
            <a:spAutoFit/>
          </a:bodyPr>
          <a:lstStyle/>
          <a:p>
            <a:pPr algn="l">
              <a:lnSpc>
                <a:spcPts val="4550"/>
              </a:lnSpc>
              <a:spcBef>
                <a:spcPct val="0"/>
              </a:spcBef>
            </a:pPr>
            <a:r>
              <a:rPr lang="en-US" sz="3500" b="1" dirty="0">
                <a:solidFill>
                  <a:srgbClr val="000000"/>
                </a:solidFill>
                <a:latin typeface="Marcellus" panose="020B0604020202020204" charset="0"/>
                <a:ea typeface="Klein Bold"/>
                <a:cs typeface="Klein Bold"/>
                <a:sym typeface="Klein Bold"/>
              </a:rPr>
              <a:t>AI-Powered Diagnostic System:</a:t>
            </a:r>
          </a:p>
          <a:p>
            <a:pPr marL="755668" lvl="1" indent="-377834" algn="l">
              <a:lnSpc>
                <a:spcPts val="4550"/>
              </a:lnSpc>
              <a:spcBef>
                <a:spcPct val="0"/>
              </a:spcBef>
              <a:buFont typeface="Arial"/>
              <a:buChar char="•"/>
            </a:pPr>
            <a:r>
              <a:rPr lang="en-US" sz="3500" dirty="0">
                <a:solidFill>
                  <a:srgbClr val="000000"/>
                </a:solidFill>
                <a:latin typeface="Marcellus" panose="020B0604020202020204" charset="0"/>
                <a:ea typeface="Klein"/>
                <a:cs typeface="Klein"/>
                <a:sym typeface="Klein"/>
              </a:rPr>
              <a:t>Utilizes EfficientNetB3, a pre-trained deep learning model, for blood cell classification.</a:t>
            </a:r>
          </a:p>
          <a:p>
            <a:pPr marL="755668" lvl="1" indent="-377834" algn="l">
              <a:lnSpc>
                <a:spcPts val="4550"/>
              </a:lnSpc>
              <a:spcBef>
                <a:spcPct val="0"/>
              </a:spcBef>
              <a:buFont typeface="Arial"/>
              <a:buChar char="•"/>
            </a:pPr>
            <a:r>
              <a:rPr lang="en-US" sz="3500" dirty="0">
                <a:solidFill>
                  <a:srgbClr val="000000"/>
                </a:solidFill>
                <a:latin typeface="Marcellus" panose="020B0604020202020204" charset="0"/>
                <a:ea typeface="Klein"/>
                <a:cs typeface="Klein"/>
                <a:sym typeface="Klein"/>
              </a:rPr>
              <a:t>Capable of identifying six blood cell types with high accuracy.</a:t>
            </a:r>
          </a:p>
          <a:p>
            <a:pPr algn="l">
              <a:lnSpc>
                <a:spcPts val="4550"/>
              </a:lnSpc>
              <a:spcBef>
                <a:spcPct val="0"/>
              </a:spcBef>
            </a:pPr>
            <a:r>
              <a:rPr lang="en-US" sz="3500" b="1" dirty="0">
                <a:solidFill>
                  <a:srgbClr val="000000"/>
                </a:solidFill>
                <a:latin typeface="Marcellus" panose="020B0604020202020204" charset="0"/>
                <a:ea typeface="Klein Bold"/>
                <a:cs typeface="Klein Bold"/>
                <a:sym typeface="Klein Bold"/>
              </a:rPr>
              <a:t>Key Features:</a:t>
            </a:r>
          </a:p>
          <a:p>
            <a:pPr marL="755668" lvl="1" indent="-377834" algn="l">
              <a:lnSpc>
                <a:spcPts val="4550"/>
              </a:lnSpc>
              <a:spcBef>
                <a:spcPct val="0"/>
              </a:spcBef>
              <a:buFont typeface="Arial"/>
              <a:buChar char="•"/>
            </a:pPr>
            <a:r>
              <a:rPr lang="en-US" sz="3500" dirty="0">
                <a:solidFill>
                  <a:srgbClr val="000000"/>
                </a:solidFill>
                <a:latin typeface="Marcellus" panose="020B0604020202020204" charset="0"/>
                <a:ea typeface="Klein"/>
                <a:cs typeface="Klein"/>
                <a:sym typeface="Klein"/>
              </a:rPr>
              <a:t>Automated Image Analysis: Processes microscopic blood cell images efficiently.</a:t>
            </a:r>
          </a:p>
          <a:p>
            <a:pPr marL="755668" lvl="1" indent="-377834" algn="l">
              <a:lnSpc>
                <a:spcPts val="4550"/>
              </a:lnSpc>
              <a:spcBef>
                <a:spcPct val="0"/>
              </a:spcBef>
              <a:buFont typeface="Arial"/>
              <a:buChar char="•"/>
            </a:pPr>
            <a:r>
              <a:rPr lang="en-US" sz="3500" dirty="0">
                <a:solidFill>
                  <a:srgbClr val="000000"/>
                </a:solidFill>
                <a:latin typeface="Marcellus" panose="020B0604020202020204" charset="0"/>
                <a:ea typeface="Klein"/>
                <a:cs typeface="Klein"/>
                <a:sym typeface="Klein"/>
              </a:rPr>
              <a:t>Real-Time Predictions: Provides quick and reliable classification with confidence scores.</a:t>
            </a:r>
          </a:p>
          <a:p>
            <a:pPr marL="755668" lvl="1" indent="-377834" algn="l">
              <a:lnSpc>
                <a:spcPts val="4550"/>
              </a:lnSpc>
              <a:spcBef>
                <a:spcPct val="0"/>
              </a:spcBef>
              <a:buFont typeface="Arial"/>
              <a:buChar char="•"/>
            </a:pPr>
            <a:r>
              <a:rPr lang="en-US" sz="3500" dirty="0">
                <a:solidFill>
                  <a:srgbClr val="000000"/>
                </a:solidFill>
                <a:latin typeface="Marcellus" panose="020B0604020202020204" charset="0"/>
                <a:ea typeface="Klein"/>
                <a:cs typeface="Klein"/>
                <a:sym typeface="Klein"/>
              </a:rPr>
              <a:t>Scalable and Adaptable: Handles diverse datasets and varying image qualities.</a:t>
            </a:r>
          </a:p>
          <a:p>
            <a:pPr algn="l">
              <a:lnSpc>
                <a:spcPts val="4550"/>
              </a:lnSpc>
              <a:spcBef>
                <a:spcPct val="0"/>
              </a:spcBef>
            </a:pPr>
            <a:r>
              <a:rPr lang="en-US" sz="3500" b="1" dirty="0">
                <a:solidFill>
                  <a:srgbClr val="000000"/>
                </a:solidFill>
                <a:latin typeface="Marcellus" panose="020B0604020202020204" charset="0"/>
                <a:ea typeface="Klein Bold"/>
                <a:cs typeface="Klein Bold"/>
                <a:sym typeface="Klein Bold"/>
              </a:rPr>
              <a:t>Clinical Integration:</a:t>
            </a:r>
          </a:p>
          <a:p>
            <a:pPr marL="755668" lvl="1" indent="-377834" algn="l">
              <a:lnSpc>
                <a:spcPts val="4550"/>
              </a:lnSpc>
              <a:spcBef>
                <a:spcPct val="0"/>
              </a:spcBef>
              <a:buFont typeface="Arial"/>
              <a:buChar char="•"/>
            </a:pPr>
            <a:r>
              <a:rPr lang="en-US" sz="3500" dirty="0">
                <a:solidFill>
                  <a:srgbClr val="000000"/>
                </a:solidFill>
                <a:latin typeface="Marcellus" panose="020B0604020202020204" charset="0"/>
                <a:ea typeface="Klein"/>
                <a:cs typeface="Klein"/>
                <a:sym typeface="Klein"/>
              </a:rPr>
              <a:t>Designed for ease of use by healthcare professionals.</a:t>
            </a:r>
          </a:p>
          <a:p>
            <a:pPr marL="755668" lvl="1" indent="-377834" algn="l">
              <a:lnSpc>
                <a:spcPts val="4550"/>
              </a:lnSpc>
              <a:spcBef>
                <a:spcPct val="0"/>
              </a:spcBef>
              <a:buFont typeface="Arial"/>
              <a:buChar char="•"/>
            </a:pPr>
            <a:r>
              <a:rPr lang="en-US" sz="3500" dirty="0">
                <a:solidFill>
                  <a:srgbClr val="000000"/>
                </a:solidFill>
                <a:latin typeface="Marcellus" panose="020B0604020202020204" charset="0"/>
                <a:ea typeface="Klein"/>
                <a:cs typeface="Klein"/>
                <a:sym typeface="Klein"/>
              </a:rPr>
              <a:t>Reduces dependency on manual microscopy and expert pathologists.</a:t>
            </a:r>
          </a:p>
          <a:p>
            <a:pPr algn="l">
              <a:lnSpc>
                <a:spcPts val="4550"/>
              </a:lnSpc>
              <a:spcBef>
                <a:spcPct val="0"/>
              </a:spcBef>
            </a:pPr>
            <a:endParaRPr lang="en-US" sz="3500" dirty="0">
              <a:solidFill>
                <a:srgbClr val="000000"/>
              </a:solidFill>
              <a:latin typeface="Marcellus" panose="020B0604020202020204" charset="0"/>
              <a:ea typeface="Klein"/>
              <a:cs typeface="Klein"/>
              <a:sym typeface="Kle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FC1D0"/>
        </a:solidFill>
        <a:effectLst/>
      </p:bgPr>
    </p:bg>
    <p:spTree>
      <p:nvGrpSpPr>
        <p:cNvPr id="1" name=""/>
        <p:cNvGrpSpPr/>
        <p:nvPr/>
      </p:nvGrpSpPr>
      <p:grpSpPr>
        <a:xfrm>
          <a:off x="0" y="0"/>
          <a:ext cx="0" cy="0"/>
          <a:chOff x="0" y="0"/>
          <a:chExt cx="0" cy="0"/>
        </a:xfrm>
      </p:grpSpPr>
      <p:sp>
        <p:nvSpPr>
          <p:cNvPr id="2" name="Freeform 2"/>
          <p:cNvSpPr/>
          <p:nvPr/>
        </p:nvSpPr>
        <p:spPr>
          <a:xfrm>
            <a:off x="9618617" y="229417"/>
            <a:ext cx="5154234" cy="9828166"/>
          </a:xfrm>
          <a:custGeom>
            <a:avLst/>
            <a:gdLst/>
            <a:ahLst/>
            <a:cxnLst/>
            <a:rect l="l" t="t" r="r" b="b"/>
            <a:pathLst>
              <a:path w="5154234" h="9828166">
                <a:moveTo>
                  <a:pt x="0" y="0"/>
                </a:moveTo>
                <a:lnTo>
                  <a:pt x="5154234" y="0"/>
                </a:lnTo>
                <a:lnTo>
                  <a:pt x="5154234" y="9828166"/>
                </a:lnTo>
                <a:lnTo>
                  <a:pt x="0" y="9828166"/>
                </a:lnTo>
                <a:lnTo>
                  <a:pt x="0" y="0"/>
                </a:lnTo>
                <a:close/>
              </a:path>
            </a:pathLst>
          </a:custGeom>
          <a:blipFill>
            <a:blip r:embed="rId2"/>
            <a:stretch>
              <a:fillRect t="-505" b="-505"/>
            </a:stretch>
          </a:blipFill>
        </p:spPr>
      </p:sp>
      <p:sp>
        <p:nvSpPr>
          <p:cNvPr id="3" name="Freeform 3"/>
          <p:cNvSpPr/>
          <p:nvPr/>
        </p:nvSpPr>
        <p:spPr>
          <a:xfrm>
            <a:off x="-1" y="-38101"/>
            <a:ext cx="7589347" cy="10363201"/>
          </a:xfrm>
          <a:custGeom>
            <a:avLst/>
            <a:gdLst/>
            <a:ahLst/>
            <a:cxnLst/>
            <a:rect l="l" t="t" r="r" b="b"/>
            <a:pathLst>
              <a:path w="15978794" h="15978794">
                <a:moveTo>
                  <a:pt x="0" y="0"/>
                </a:moveTo>
                <a:lnTo>
                  <a:pt x="15978794" y="0"/>
                </a:lnTo>
                <a:lnTo>
                  <a:pt x="15978794" y="15978794"/>
                </a:lnTo>
                <a:lnTo>
                  <a:pt x="0" y="15978794"/>
                </a:lnTo>
                <a:lnTo>
                  <a:pt x="0" y="0"/>
                </a:lnTo>
                <a:close/>
              </a:path>
            </a:pathLst>
          </a:custGeom>
          <a:blipFill>
            <a:blip r:embed="rId3">
              <a:extLst>
                <a:ext uri="{96DAC541-7B7A-43D3-8B79-37D633B846F1}">
                  <asvg:svgBlip xmlns:asvg="http://schemas.microsoft.com/office/drawing/2016/SVG/main" xmlns="" r:embed="rId4"/>
                </a:ext>
              </a:extLst>
            </a:blip>
            <a:srcRect/>
            <a:stretch>
              <a:fillRect l="-110542" t="-27094" b="-27094"/>
            </a:stretch>
          </a:blipFill>
        </p:spPr>
      </p:sp>
      <p:sp>
        <p:nvSpPr>
          <p:cNvPr id="4" name="TextBox 4"/>
          <p:cNvSpPr txBox="1"/>
          <p:nvPr/>
        </p:nvSpPr>
        <p:spPr>
          <a:xfrm>
            <a:off x="1028700" y="2834352"/>
            <a:ext cx="6278177" cy="3444875"/>
          </a:xfrm>
          <a:prstGeom prst="rect">
            <a:avLst/>
          </a:prstGeom>
        </p:spPr>
        <p:txBody>
          <a:bodyPr lIns="0" tIns="0" rIns="0" bIns="0" rtlCol="0" anchor="t">
            <a:spAutoFit/>
          </a:bodyPr>
          <a:lstStyle/>
          <a:p>
            <a:pPr algn="l">
              <a:lnSpc>
                <a:spcPts val="9099"/>
              </a:lnSpc>
            </a:pPr>
            <a:r>
              <a:rPr lang="en-US" sz="6999" b="1" dirty="0">
                <a:solidFill>
                  <a:srgbClr val="F3F6FA"/>
                </a:solidFill>
                <a:latin typeface="Marcellus" panose="020B0604020202020204" charset="0"/>
                <a:ea typeface="Klein Bold"/>
                <a:cs typeface="Klein Bold"/>
                <a:sym typeface="Klein Bold"/>
              </a:rPr>
              <a:t>Data </a:t>
            </a:r>
          </a:p>
          <a:p>
            <a:pPr algn="l">
              <a:lnSpc>
                <a:spcPts val="9099"/>
              </a:lnSpc>
            </a:pPr>
            <a:r>
              <a:rPr lang="en-US" sz="6999" b="1" dirty="0">
                <a:solidFill>
                  <a:srgbClr val="F3F6FA"/>
                </a:solidFill>
                <a:latin typeface="Marcellus" panose="020B0604020202020204" charset="0"/>
                <a:ea typeface="Klein Bold"/>
                <a:cs typeface="Klein Bold"/>
                <a:sym typeface="Klein Bold"/>
              </a:rPr>
              <a:t>Flow </a:t>
            </a:r>
          </a:p>
          <a:p>
            <a:pPr algn="l">
              <a:lnSpc>
                <a:spcPts val="9099"/>
              </a:lnSpc>
            </a:pPr>
            <a:r>
              <a:rPr lang="en-US" sz="6999" b="1" dirty="0">
                <a:solidFill>
                  <a:srgbClr val="F3F6FA"/>
                </a:solidFill>
                <a:latin typeface="Marcellus" panose="020B0604020202020204" charset="0"/>
                <a:ea typeface="Klein Bold"/>
                <a:cs typeface="Klein Bold"/>
                <a:sym typeface="Klein Bold"/>
              </a:rPr>
              <a:t>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1394</Words>
  <Application>Microsoft Office PowerPoint</Application>
  <PresentationFormat>Custom</PresentationFormat>
  <Paragraphs>180</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Helios Bold</vt:lpstr>
      <vt:lpstr>Cormorant Garamond Bold</vt:lpstr>
      <vt:lpstr>Helios</vt:lpstr>
      <vt:lpstr>Arimo</vt:lpstr>
      <vt:lpstr>Calibri</vt:lpstr>
      <vt:lpstr>Klein</vt:lpstr>
      <vt:lpstr>Klein Bold</vt:lpstr>
      <vt:lpstr>HK Grotesk Light</vt:lpstr>
      <vt:lpstr>Marcellus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Review 3 ppt</dc:title>
  <cp:lastModifiedBy>Microsoft account</cp:lastModifiedBy>
  <cp:revision>7</cp:revision>
  <dcterms:created xsi:type="dcterms:W3CDTF">2006-08-16T00:00:00Z</dcterms:created>
  <dcterms:modified xsi:type="dcterms:W3CDTF">2024-11-19T17:44:58Z</dcterms:modified>
  <dc:identifier>DAGWY71j10I</dc:identifier>
</cp:coreProperties>
</file>