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56" r:id="rId2"/>
    <p:sldId id="257" r:id="rId3"/>
    <p:sldId id="262" r:id="rId4"/>
    <p:sldId id="263" r:id="rId5"/>
    <p:sldId id="258" r:id="rId6"/>
    <p:sldId id="260" r:id="rId7"/>
    <p:sldId id="265" r:id="rId8"/>
    <p:sldId id="264" r:id="rId9"/>
    <p:sldId id="266" r:id="rId10"/>
    <p:sldId id="267" r:id="rId11"/>
    <p:sldId id="268" r:id="rId12"/>
    <p:sldId id="271" r:id="rId13"/>
    <p:sldId id="269" r:id="rId14"/>
    <p:sldId id="270" r:id="rId15"/>
    <p:sldId id="272" r:id="rId16"/>
    <p:sldId id="277" r:id="rId17"/>
    <p:sldId id="273" r:id="rId18"/>
    <p:sldId id="278" r:id="rId19"/>
    <p:sldId id="279"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1CEC9A-E7B9-4314-844F-4F2C207BC279}"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9D637-E4CD-4833-8E78-D59CDF332EAE}" type="slidenum">
              <a:rPr lang="en-US" smtClean="0"/>
              <a:t>‹#›</a:t>
            </a:fld>
            <a:endParaRPr lang="en-US"/>
          </a:p>
        </p:txBody>
      </p:sp>
    </p:spTree>
    <p:extLst>
      <p:ext uri="{BB962C8B-B14F-4D97-AF65-F5344CB8AC3E}">
        <p14:creationId xmlns:p14="http://schemas.microsoft.com/office/powerpoint/2010/main" val="370131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1CEC9A-E7B9-4314-844F-4F2C207BC279}"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9D637-E4CD-4833-8E78-D59CDF332EAE}" type="slidenum">
              <a:rPr lang="en-US" smtClean="0"/>
              <a:t>‹#›</a:t>
            </a:fld>
            <a:endParaRPr lang="en-US"/>
          </a:p>
        </p:txBody>
      </p:sp>
    </p:spTree>
    <p:extLst>
      <p:ext uri="{BB962C8B-B14F-4D97-AF65-F5344CB8AC3E}">
        <p14:creationId xmlns:p14="http://schemas.microsoft.com/office/powerpoint/2010/main" val="354683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1CEC9A-E7B9-4314-844F-4F2C207BC279}"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9D637-E4CD-4833-8E78-D59CDF332EAE}" type="slidenum">
              <a:rPr lang="en-US" smtClean="0"/>
              <a:t>‹#›</a:t>
            </a:fld>
            <a:endParaRPr lang="en-US"/>
          </a:p>
        </p:txBody>
      </p:sp>
    </p:spTree>
    <p:extLst>
      <p:ext uri="{BB962C8B-B14F-4D97-AF65-F5344CB8AC3E}">
        <p14:creationId xmlns:p14="http://schemas.microsoft.com/office/powerpoint/2010/main" val="187891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1CEC9A-E7B9-4314-844F-4F2C207BC279}"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9D637-E4CD-4833-8E78-D59CDF332EAE}" type="slidenum">
              <a:rPr lang="en-US" smtClean="0"/>
              <a:t>‹#›</a:t>
            </a:fld>
            <a:endParaRPr lang="en-US"/>
          </a:p>
        </p:txBody>
      </p:sp>
    </p:spTree>
    <p:extLst>
      <p:ext uri="{BB962C8B-B14F-4D97-AF65-F5344CB8AC3E}">
        <p14:creationId xmlns:p14="http://schemas.microsoft.com/office/powerpoint/2010/main" val="149103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1CEC9A-E7B9-4314-844F-4F2C207BC279}"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9D637-E4CD-4833-8E78-D59CDF332EAE}" type="slidenum">
              <a:rPr lang="en-US" smtClean="0"/>
              <a:t>‹#›</a:t>
            </a:fld>
            <a:endParaRPr lang="en-US"/>
          </a:p>
        </p:txBody>
      </p:sp>
    </p:spTree>
    <p:extLst>
      <p:ext uri="{BB962C8B-B14F-4D97-AF65-F5344CB8AC3E}">
        <p14:creationId xmlns:p14="http://schemas.microsoft.com/office/powerpoint/2010/main" val="370600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1CEC9A-E7B9-4314-844F-4F2C207BC279}"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9D637-E4CD-4833-8E78-D59CDF332EAE}" type="slidenum">
              <a:rPr lang="en-US" smtClean="0"/>
              <a:t>‹#›</a:t>
            </a:fld>
            <a:endParaRPr lang="en-US"/>
          </a:p>
        </p:txBody>
      </p:sp>
    </p:spTree>
    <p:extLst>
      <p:ext uri="{BB962C8B-B14F-4D97-AF65-F5344CB8AC3E}">
        <p14:creationId xmlns:p14="http://schemas.microsoft.com/office/powerpoint/2010/main" val="411627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1CEC9A-E7B9-4314-844F-4F2C207BC279}" type="datetimeFigureOut">
              <a:rPr lang="en-US" smtClean="0"/>
              <a:t>12/18/2022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9D637-E4CD-4833-8E78-D59CDF332EAE}" type="slidenum">
              <a:rPr lang="en-US" smtClean="0"/>
              <a:t>‹#›</a:t>
            </a:fld>
            <a:endParaRPr lang="en-US"/>
          </a:p>
        </p:txBody>
      </p:sp>
    </p:spTree>
    <p:extLst>
      <p:ext uri="{BB962C8B-B14F-4D97-AF65-F5344CB8AC3E}">
        <p14:creationId xmlns:p14="http://schemas.microsoft.com/office/powerpoint/2010/main" val="358500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1CEC9A-E7B9-4314-844F-4F2C207BC279}" type="datetimeFigureOut">
              <a:rPr lang="en-US" smtClean="0"/>
              <a:t>12/18/2022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9D637-E4CD-4833-8E78-D59CDF332EAE}" type="slidenum">
              <a:rPr lang="en-US" smtClean="0"/>
              <a:t>‹#›</a:t>
            </a:fld>
            <a:endParaRPr lang="en-US"/>
          </a:p>
        </p:txBody>
      </p:sp>
    </p:spTree>
    <p:extLst>
      <p:ext uri="{BB962C8B-B14F-4D97-AF65-F5344CB8AC3E}">
        <p14:creationId xmlns:p14="http://schemas.microsoft.com/office/powerpoint/2010/main" val="401215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CEC9A-E7B9-4314-844F-4F2C207BC279}" type="datetimeFigureOut">
              <a:rPr lang="en-US" smtClean="0"/>
              <a:t>12/18/2022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9D637-E4CD-4833-8E78-D59CDF332EAE}" type="slidenum">
              <a:rPr lang="en-US" smtClean="0"/>
              <a:t>‹#›</a:t>
            </a:fld>
            <a:endParaRPr lang="en-US"/>
          </a:p>
        </p:txBody>
      </p:sp>
    </p:spTree>
    <p:extLst>
      <p:ext uri="{BB962C8B-B14F-4D97-AF65-F5344CB8AC3E}">
        <p14:creationId xmlns:p14="http://schemas.microsoft.com/office/powerpoint/2010/main" val="235385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1CEC9A-E7B9-4314-844F-4F2C207BC279}"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9D637-E4CD-4833-8E78-D59CDF332EAE}" type="slidenum">
              <a:rPr lang="en-US" smtClean="0"/>
              <a:t>‹#›</a:t>
            </a:fld>
            <a:endParaRPr lang="en-US"/>
          </a:p>
        </p:txBody>
      </p:sp>
    </p:spTree>
    <p:extLst>
      <p:ext uri="{BB962C8B-B14F-4D97-AF65-F5344CB8AC3E}">
        <p14:creationId xmlns:p14="http://schemas.microsoft.com/office/powerpoint/2010/main" val="22831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1CEC9A-E7B9-4314-844F-4F2C207BC279}" type="datetimeFigureOut">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9D637-E4CD-4833-8E78-D59CDF332EAE}" type="slidenum">
              <a:rPr lang="en-US" smtClean="0"/>
              <a:t>‹#›</a:t>
            </a:fld>
            <a:endParaRPr lang="en-US"/>
          </a:p>
        </p:txBody>
      </p:sp>
    </p:spTree>
    <p:extLst>
      <p:ext uri="{BB962C8B-B14F-4D97-AF65-F5344CB8AC3E}">
        <p14:creationId xmlns:p14="http://schemas.microsoft.com/office/powerpoint/2010/main" val="1981277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CEC9A-E7B9-4314-844F-4F2C207BC279}" type="datetimeFigureOut">
              <a:rPr lang="en-US" smtClean="0"/>
              <a:t>12/18/2022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9D637-E4CD-4833-8E78-D59CDF332EAE}" type="slidenum">
              <a:rPr lang="en-US" smtClean="0"/>
              <a:t>‹#›</a:t>
            </a:fld>
            <a:endParaRPr lang="en-US"/>
          </a:p>
        </p:txBody>
      </p:sp>
    </p:spTree>
    <p:extLst>
      <p:ext uri="{BB962C8B-B14F-4D97-AF65-F5344CB8AC3E}">
        <p14:creationId xmlns:p14="http://schemas.microsoft.com/office/powerpoint/2010/main" val="3079359586"/>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2880" y="776923"/>
            <a:ext cx="9144000" cy="2387600"/>
          </a:xfrm>
        </p:spPr>
        <p:txBody>
          <a:bodyPr/>
          <a:lstStyle/>
          <a:p>
            <a:r>
              <a:rPr lang="en-US" dirty="0" smtClean="0"/>
              <a:t>Spatial interpolation of Growing </a:t>
            </a:r>
            <a:r>
              <a:rPr lang="en-US" dirty="0"/>
              <a:t>degree </a:t>
            </a:r>
            <a:r>
              <a:rPr lang="en-US" dirty="0" smtClean="0"/>
              <a:t>day </a:t>
            </a:r>
            <a:endParaRPr lang="en-US" dirty="0"/>
          </a:p>
        </p:txBody>
      </p:sp>
      <p:sp>
        <p:nvSpPr>
          <p:cNvPr id="3" name="Subtitle 2"/>
          <p:cNvSpPr>
            <a:spLocks noGrp="1"/>
          </p:cNvSpPr>
          <p:nvPr>
            <p:ph type="subTitle" idx="1"/>
          </p:nvPr>
        </p:nvSpPr>
        <p:spPr/>
        <p:txBody>
          <a:bodyPr/>
          <a:lstStyle/>
          <a:p>
            <a:r>
              <a:rPr lang="en-US" dirty="0" smtClean="0"/>
              <a:t>Samikshya Subedi</a:t>
            </a:r>
            <a:endParaRPr lang="en-US" dirty="0"/>
          </a:p>
        </p:txBody>
      </p:sp>
    </p:spTree>
    <p:extLst>
      <p:ext uri="{BB962C8B-B14F-4D97-AF65-F5344CB8AC3E}">
        <p14:creationId xmlns:p14="http://schemas.microsoft.com/office/powerpoint/2010/main" val="27893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8964" y="596034"/>
            <a:ext cx="10515600" cy="1325563"/>
          </a:xfrm>
        </p:spPr>
        <p:txBody>
          <a:bodyPr>
            <a:normAutofit/>
          </a:bodyPr>
          <a:lstStyle/>
          <a:p>
            <a:r>
              <a:rPr lang="en-US" sz="3600" dirty="0" smtClean="0"/>
              <a:t>Data requirement for growing degree day calculations</a:t>
            </a:r>
            <a:endParaRPr lang="en-US" sz="3600" dirty="0"/>
          </a:p>
        </p:txBody>
      </p:sp>
      <p:pic>
        <p:nvPicPr>
          <p:cNvPr id="5" name="Content Placeholder 4"/>
          <p:cNvPicPr>
            <a:picLocks noGrp="1" noChangeAspect="1"/>
          </p:cNvPicPr>
          <p:nvPr>
            <p:ph idx="1"/>
          </p:nvPr>
        </p:nvPicPr>
        <p:blipFill>
          <a:blip r:embed="rId2"/>
          <a:stretch>
            <a:fillRect/>
          </a:stretch>
        </p:blipFill>
        <p:spPr>
          <a:xfrm>
            <a:off x="1237067" y="2266831"/>
            <a:ext cx="9717866" cy="3468925"/>
          </a:xfrm>
          <a:prstGeom prst="rect">
            <a:avLst/>
          </a:prstGeom>
        </p:spPr>
      </p:pic>
    </p:spTree>
    <p:extLst>
      <p:ext uri="{BB962C8B-B14F-4D97-AF65-F5344CB8AC3E}">
        <p14:creationId xmlns:p14="http://schemas.microsoft.com/office/powerpoint/2010/main" val="2709005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Accumulated Growing degree day data for corn and wheat</a:t>
            </a:r>
            <a:endParaRPr lang="en-US" sz="3600" dirty="0"/>
          </a:p>
        </p:txBody>
      </p:sp>
      <p:pic>
        <p:nvPicPr>
          <p:cNvPr id="5" name="Picture 4"/>
          <p:cNvPicPr>
            <a:picLocks noChangeAspect="1"/>
          </p:cNvPicPr>
          <p:nvPr/>
        </p:nvPicPr>
        <p:blipFill rotWithShape="1">
          <a:blip r:embed="rId2"/>
          <a:srcRect b="68406"/>
          <a:stretch/>
        </p:blipFill>
        <p:spPr>
          <a:xfrm>
            <a:off x="204632" y="2550470"/>
            <a:ext cx="11987368" cy="1402693"/>
          </a:xfrm>
          <a:prstGeom prst="rect">
            <a:avLst/>
          </a:prstGeom>
        </p:spPr>
      </p:pic>
    </p:spTree>
    <p:extLst>
      <p:ext uri="{BB962C8B-B14F-4D97-AF65-F5344CB8AC3E}">
        <p14:creationId xmlns:p14="http://schemas.microsoft.com/office/powerpoint/2010/main" val="2888205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716107"/>
            <a:ext cx="10515600" cy="1325563"/>
          </a:xfrm>
        </p:spPr>
        <p:txBody>
          <a:bodyPr/>
          <a:lstStyle/>
          <a:p>
            <a:r>
              <a:rPr lang="en-US" dirty="0" smtClean="0"/>
              <a:t>Problem Statement</a:t>
            </a:r>
            <a:endParaRPr lang="en-US" dirty="0"/>
          </a:p>
        </p:txBody>
      </p:sp>
      <p:sp>
        <p:nvSpPr>
          <p:cNvPr id="3" name="Content Placeholder 2"/>
          <p:cNvSpPr>
            <a:spLocks noGrp="1"/>
          </p:cNvSpPr>
          <p:nvPr>
            <p:ph idx="1"/>
          </p:nvPr>
        </p:nvSpPr>
        <p:spPr>
          <a:xfrm>
            <a:off x="727363" y="2506662"/>
            <a:ext cx="10515600" cy="3727883"/>
          </a:xfrm>
        </p:spPr>
        <p:txBody>
          <a:bodyPr/>
          <a:lstStyle/>
          <a:p>
            <a:pPr lvl="0"/>
            <a:r>
              <a:rPr lang="en-US" dirty="0"/>
              <a:t>To compare Calculated Growing Degree Day for Corn and Wheat </a:t>
            </a:r>
            <a:r>
              <a:rPr lang="en-US" dirty="0" smtClean="0"/>
              <a:t>for all NDAWN weather stations in </a:t>
            </a:r>
            <a:r>
              <a:rPr lang="en-US" dirty="0"/>
              <a:t>years 2018, 2019, 2020 and 2021</a:t>
            </a:r>
          </a:p>
          <a:p>
            <a:pPr lvl="0"/>
            <a:r>
              <a:rPr lang="en-US" dirty="0"/>
              <a:t>To build an </a:t>
            </a:r>
            <a:r>
              <a:rPr lang="en-US" dirty="0" smtClean="0"/>
              <a:t>ETL pipeline </a:t>
            </a:r>
            <a:r>
              <a:rPr lang="en-US" dirty="0"/>
              <a:t>in </a:t>
            </a:r>
            <a:r>
              <a:rPr lang="en-US" dirty="0" err="1"/>
              <a:t>ArcPro</a:t>
            </a:r>
            <a:r>
              <a:rPr lang="en-US" dirty="0"/>
              <a:t> </a:t>
            </a:r>
            <a:r>
              <a:rPr lang="en-US" dirty="0" err="1"/>
              <a:t>Jupyter</a:t>
            </a:r>
            <a:r>
              <a:rPr lang="en-US" dirty="0"/>
              <a:t> Notebooks that downloads the daily temperature data .csv files for min/max temperature from NDAWN, use data into Growing Degree day calculation.</a:t>
            </a:r>
          </a:p>
          <a:p>
            <a:endParaRPr lang="en-US" dirty="0"/>
          </a:p>
        </p:txBody>
      </p:sp>
    </p:spTree>
    <p:extLst>
      <p:ext uri="{BB962C8B-B14F-4D97-AF65-F5344CB8AC3E}">
        <p14:creationId xmlns:p14="http://schemas.microsoft.com/office/powerpoint/2010/main" val="7794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8346" y="783921"/>
            <a:ext cx="9502815" cy="646331"/>
          </a:xfrm>
          <a:prstGeom prst="rect">
            <a:avLst/>
          </a:prstGeom>
          <a:noFill/>
        </p:spPr>
        <p:txBody>
          <a:bodyPr wrap="square" rtlCol="0">
            <a:spAutoFit/>
          </a:bodyPr>
          <a:lstStyle/>
          <a:p>
            <a:r>
              <a:rPr lang="en-US" sz="3600" dirty="0" smtClean="0"/>
              <a:t>Work Flow Diagra</a:t>
            </a:r>
            <a:r>
              <a:rPr lang="en-US" sz="3600" dirty="0"/>
              <a:t>m</a:t>
            </a:r>
          </a:p>
        </p:txBody>
      </p:sp>
      <p:pic>
        <p:nvPicPr>
          <p:cNvPr id="6" name="Picture 5"/>
          <p:cNvPicPr>
            <a:picLocks noChangeAspect="1"/>
          </p:cNvPicPr>
          <p:nvPr/>
        </p:nvPicPr>
        <p:blipFill rotWithShape="1">
          <a:blip r:embed="rId2"/>
          <a:srcRect l="18629" t="22855" r="7384" b="23391"/>
          <a:stretch/>
        </p:blipFill>
        <p:spPr>
          <a:xfrm>
            <a:off x="591126" y="1740015"/>
            <a:ext cx="10658765" cy="4355953"/>
          </a:xfrm>
          <a:prstGeom prst="rect">
            <a:avLst/>
          </a:prstGeom>
        </p:spPr>
      </p:pic>
    </p:spTree>
    <p:extLst>
      <p:ext uri="{BB962C8B-B14F-4D97-AF65-F5344CB8AC3E}">
        <p14:creationId xmlns:p14="http://schemas.microsoft.com/office/powerpoint/2010/main" val="2657431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499"/>
            <a:ext cx="10942320" cy="951981"/>
          </a:xfrm>
        </p:spPr>
        <p:txBody>
          <a:bodyPr>
            <a:normAutofit/>
          </a:bodyPr>
          <a:lstStyle/>
          <a:p>
            <a:r>
              <a:rPr lang="en-US" sz="3600" dirty="0" smtClean="0"/>
              <a:t>Data flow diagram</a:t>
            </a:r>
            <a:endParaRPr lang="en-US" sz="3600" dirty="0"/>
          </a:p>
        </p:txBody>
      </p:sp>
      <p:pic>
        <p:nvPicPr>
          <p:cNvPr id="3" name="Picture 2"/>
          <p:cNvPicPr>
            <a:picLocks noChangeAspect="1"/>
          </p:cNvPicPr>
          <p:nvPr/>
        </p:nvPicPr>
        <p:blipFill rotWithShape="1">
          <a:blip r:embed="rId2"/>
          <a:srcRect l="17263" t="18087" r="6737" b="14358"/>
          <a:stretch/>
        </p:blipFill>
        <p:spPr>
          <a:xfrm>
            <a:off x="457200" y="978746"/>
            <a:ext cx="11015133" cy="5507567"/>
          </a:xfrm>
          <a:prstGeom prst="rect">
            <a:avLst/>
          </a:prstGeom>
        </p:spPr>
      </p:pic>
      <p:sp>
        <p:nvSpPr>
          <p:cNvPr id="4" name="Rectangle 3"/>
          <p:cNvSpPr/>
          <p:nvPr/>
        </p:nvSpPr>
        <p:spPr>
          <a:xfrm>
            <a:off x="3261360" y="5131415"/>
            <a:ext cx="6096000" cy="646331"/>
          </a:xfrm>
          <a:prstGeom prst="rect">
            <a:avLst/>
          </a:prstGeom>
        </p:spPr>
        <p:txBody>
          <a:bodyPr>
            <a:spAutoFit/>
          </a:bodyPr>
          <a:lstStyle/>
          <a:p>
            <a:r>
              <a:rPr lang="en-US" dirty="0"/>
              <a:t>Kriging is most appropriate when you know there is a spatially correlated distance </a:t>
            </a:r>
            <a:r>
              <a:rPr lang="en-US" dirty="0" smtClean="0"/>
              <a:t>data</a:t>
            </a:r>
            <a:r>
              <a:rPr lang="en-US" dirty="0"/>
              <a:t>. It is often used in </a:t>
            </a:r>
            <a:r>
              <a:rPr lang="en-US" dirty="0" smtClean="0"/>
              <a:t>Agriculture Science.</a:t>
            </a:r>
            <a:endParaRPr lang="en-US" dirty="0"/>
          </a:p>
        </p:txBody>
      </p:sp>
    </p:spTree>
    <p:extLst>
      <p:ext uri="{BB962C8B-B14F-4D97-AF65-F5344CB8AC3E}">
        <p14:creationId xmlns:p14="http://schemas.microsoft.com/office/powerpoint/2010/main" val="202481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945" y="311884"/>
            <a:ext cx="11473828" cy="1554481"/>
          </a:xfrm>
        </p:spPr>
        <p:txBody>
          <a:bodyPr>
            <a:normAutofit fontScale="90000"/>
          </a:bodyPr>
          <a:lstStyle/>
          <a:p>
            <a:r>
              <a:rPr lang="en-US" dirty="0" smtClean="0"/>
              <a:t>Results: Spatial interpolation of annual accumulated Growing Degree Day :Corn</a:t>
            </a:r>
            <a:br>
              <a:rPr lang="en-US" dirty="0" smtClean="0"/>
            </a:br>
            <a:endParaRPr lang="en-US" dirty="0"/>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6610" r="10092" b="49627"/>
          <a:stretch/>
        </p:blipFill>
        <p:spPr>
          <a:xfrm>
            <a:off x="0" y="2034989"/>
            <a:ext cx="5907668" cy="2222052"/>
          </a:xfr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5935" r="11010" b="50886"/>
          <a:stretch/>
        </p:blipFill>
        <p:spPr>
          <a:xfrm>
            <a:off x="6053859" y="2030463"/>
            <a:ext cx="6138141" cy="2301451"/>
          </a:xfrm>
          <a:prstGeom prst="rect">
            <a:avLst/>
          </a:prstGeom>
        </p:spPr>
      </p:pic>
      <p:sp>
        <p:nvSpPr>
          <p:cNvPr id="8" name="TextBox 7"/>
          <p:cNvSpPr txBox="1"/>
          <p:nvPr/>
        </p:nvSpPr>
        <p:spPr>
          <a:xfrm>
            <a:off x="189852" y="4496011"/>
            <a:ext cx="5527964" cy="646331"/>
          </a:xfrm>
          <a:prstGeom prst="rect">
            <a:avLst/>
          </a:prstGeom>
          <a:noFill/>
        </p:spPr>
        <p:txBody>
          <a:bodyPr wrap="square" rtlCol="0">
            <a:spAutoFit/>
          </a:bodyPr>
          <a:lstStyle/>
          <a:p>
            <a:r>
              <a:rPr lang="en-US" dirty="0" smtClean="0"/>
              <a:t>Corn AGDD 2018: Map showing spatial interpolation of annual Accumulated Growing Degree Days in 2018</a:t>
            </a:r>
            <a:endParaRPr lang="en-US" dirty="0"/>
          </a:p>
        </p:txBody>
      </p:sp>
      <p:sp>
        <p:nvSpPr>
          <p:cNvPr id="13" name="Rectangle 12"/>
          <p:cNvSpPr/>
          <p:nvPr/>
        </p:nvSpPr>
        <p:spPr>
          <a:xfrm>
            <a:off x="5811520" y="4496012"/>
            <a:ext cx="6096000" cy="646331"/>
          </a:xfrm>
          <a:prstGeom prst="rect">
            <a:avLst/>
          </a:prstGeom>
        </p:spPr>
        <p:txBody>
          <a:bodyPr>
            <a:spAutoFit/>
          </a:bodyPr>
          <a:lstStyle/>
          <a:p>
            <a:r>
              <a:rPr lang="en-US" dirty="0"/>
              <a:t>Corn AGDD </a:t>
            </a:r>
            <a:r>
              <a:rPr lang="en-US" dirty="0" smtClean="0"/>
              <a:t>2019: </a:t>
            </a:r>
            <a:r>
              <a:rPr lang="en-US" dirty="0"/>
              <a:t>Map showing spatial interpolation of annual Accumulated Growing Degree Days in </a:t>
            </a:r>
            <a:r>
              <a:rPr lang="en-US" dirty="0" smtClean="0"/>
              <a:t>2019</a:t>
            </a:r>
            <a:endParaRPr lang="en-US" dirty="0"/>
          </a:p>
        </p:txBody>
      </p:sp>
    </p:spTree>
    <p:extLst>
      <p:ext uri="{BB962C8B-B14F-4D97-AF65-F5344CB8AC3E}">
        <p14:creationId xmlns:p14="http://schemas.microsoft.com/office/powerpoint/2010/main" val="396036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308" y="294005"/>
            <a:ext cx="11461732" cy="1229995"/>
          </a:xfrm>
        </p:spPr>
        <p:txBody>
          <a:bodyPr>
            <a:normAutofit fontScale="90000"/>
          </a:bodyPr>
          <a:lstStyle/>
          <a:p>
            <a:r>
              <a:rPr lang="en-US" dirty="0"/>
              <a:t>Spatial interpolation of annual accumulated Growing Degree </a:t>
            </a:r>
            <a:r>
              <a:rPr lang="en-US" dirty="0" smtClean="0"/>
              <a:t>Day: Corn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643294"/>
            <a:ext cx="6024880" cy="4655589"/>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643294"/>
            <a:ext cx="6024880" cy="4655589"/>
          </a:xfrm>
          <a:prstGeom prst="rect">
            <a:avLst/>
          </a:prstGeom>
        </p:spPr>
      </p:pic>
      <p:sp>
        <p:nvSpPr>
          <p:cNvPr id="6" name="Rectangle 5"/>
          <p:cNvSpPr/>
          <p:nvPr/>
        </p:nvSpPr>
        <p:spPr>
          <a:xfrm>
            <a:off x="254000" y="4558715"/>
            <a:ext cx="4937760" cy="923330"/>
          </a:xfrm>
          <a:prstGeom prst="rect">
            <a:avLst/>
          </a:prstGeom>
        </p:spPr>
        <p:txBody>
          <a:bodyPr wrap="square">
            <a:spAutoFit/>
          </a:bodyPr>
          <a:lstStyle/>
          <a:p>
            <a:r>
              <a:rPr lang="en-US" dirty="0"/>
              <a:t>Corn AGDD </a:t>
            </a:r>
            <a:r>
              <a:rPr lang="en-US" dirty="0" smtClean="0"/>
              <a:t>2020: </a:t>
            </a:r>
            <a:r>
              <a:rPr lang="en-US" dirty="0"/>
              <a:t>Map showing spatial interpolation of annual Accumulated Growing Degree Days in </a:t>
            </a:r>
            <a:r>
              <a:rPr lang="en-US" dirty="0" smtClean="0"/>
              <a:t>2020</a:t>
            </a:r>
            <a:endParaRPr lang="en-US" dirty="0"/>
          </a:p>
        </p:txBody>
      </p:sp>
      <p:sp>
        <p:nvSpPr>
          <p:cNvPr id="7" name="Rectangle 6"/>
          <p:cNvSpPr/>
          <p:nvPr/>
        </p:nvSpPr>
        <p:spPr>
          <a:xfrm>
            <a:off x="6096000" y="4558715"/>
            <a:ext cx="5527040" cy="646331"/>
          </a:xfrm>
          <a:prstGeom prst="rect">
            <a:avLst/>
          </a:prstGeom>
        </p:spPr>
        <p:txBody>
          <a:bodyPr wrap="square">
            <a:spAutoFit/>
          </a:bodyPr>
          <a:lstStyle/>
          <a:p>
            <a:r>
              <a:rPr lang="en-US" dirty="0"/>
              <a:t>Corn AGDD </a:t>
            </a:r>
            <a:r>
              <a:rPr lang="en-US" dirty="0" smtClean="0"/>
              <a:t>2021: </a:t>
            </a:r>
            <a:r>
              <a:rPr lang="en-US" dirty="0"/>
              <a:t>Map showing spatial interpolation of annual Accumulated Growing Degree Days in </a:t>
            </a:r>
            <a:r>
              <a:rPr lang="en-US" dirty="0" smtClean="0"/>
              <a:t>2021</a:t>
            </a:r>
            <a:endParaRPr lang="en-US" dirty="0"/>
          </a:p>
        </p:txBody>
      </p:sp>
    </p:spTree>
    <p:extLst>
      <p:ext uri="{BB962C8B-B14F-4D97-AF65-F5344CB8AC3E}">
        <p14:creationId xmlns:p14="http://schemas.microsoft.com/office/powerpoint/2010/main" val="1350083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34" y="295563"/>
            <a:ext cx="11249891" cy="914543"/>
          </a:xfrm>
        </p:spPr>
        <p:txBody>
          <a:bodyPr>
            <a:normAutofit fontScale="90000"/>
          </a:bodyPr>
          <a:lstStyle/>
          <a:p>
            <a:pPr algn="l"/>
            <a:r>
              <a:rPr lang="en-US" sz="3600" dirty="0"/>
              <a:t>Spatial interpolation of annual accumulated Growing Degree </a:t>
            </a:r>
            <a:r>
              <a:rPr lang="en-US" sz="3600" dirty="0" smtClean="0"/>
              <a:t>Day: Wheat</a:t>
            </a:r>
            <a:endParaRPr lang="en-US" sz="36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600" y="1316641"/>
            <a:ext cx="5907744" cy="456507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3213" y="1316641"/>
            <a:ext cx="5932843" cy="4584470"/>
          </a:xfrm>
          <a:prstGeom prst="rect">
            <a:avLst/>
          </a:prstGeom>
        </p:spPr>
      </p:pic>
      <p:sp>
        <p:nvSpPr>
          <p:cNvPr id="8" name="Rectangle 7"/>
          <p:cNvSpPr/>
          <p:nvPr/>
        </p:nvSpPr>
        <p:spPr>
          <a:xfrm>
            <a:off x="119734" y="3949115"/>
            <a:ext cx="5762906" cy="646331"/>
          </a:xfrm>
          <a:prstGeom prst="rect">
            <a:avLst/>
          </a:prstGeom>
        </p:spPr>
        <p:txBody>
          <a:bodyPr wrap="square">
            <a:spAutoFit/>
          </a:bodyPr>
          <a:lstStyle/>
          <a:p>
            <a:r>
              <a:rPr lang="en-US" dirty="0" smtClean="0"/>
              <a:t>Wheat </a:t>
            </a:r>
            <a:r>
              <a:rPr lang="en-US" dirty="0"/>
              <a:t>AGDD </a:t>
            </a:r>
            <a:r>
              <a:rPr lang="en-US" dirty="0" smtClean="0"/>
              <a:t>2018: </a:t>
            </a:r>
            <a:r>
              <a:rPr lang="en-US" dirty="0"/>
              <a:t>Map showing spatial interpolation of annual Accumulated Growing Degree Days in </a:t>
            </a:r>
            <a:r>
              <a:rPr lang="en-US" dirty="0" smtClean="0"/>
              <a:t>2018</a:t>
            </a:r>
            <a:endParaRPr lang="en-US" dirty="0"/>
          </a:p>
        </p:txBody>
      </p:sp>
      <p:sp>
        <p:nvSpPr>
          <p:cNvPr id="9" name="Rectangle 8"/>
          <p:cNvSpPr/>
          <p:nvPr/>
        </p:nvSpPr>
        <p:spPr>
          <a:xfrm>
            <a:off x="6249595" y="3949114"/>
            <a:ext cx="5720080" cy="646331"/>
          </a:xfrm>
          <a:prstGeom prst="rect">
            <a:avLst/>
          </a:prstGeom>
        </p:spPr>
        <p:txBody>
          <a:bodyPr wrap="square">
            <a:spAutoFit/>
          </a:bodyPr>
          <a:lstStyle/>
          <a:p>
            <a:r>
              <a:rPr lang="en-US" dirty="0" smtClean="0"/>
              <a:t>Wheat </a:t>
            </a:r>
            <a:r>
              <a:rPr lang="en-US" dirty="0"/>
              <a:t>AGDD </a:t>
            </a:r>
            <a:r>
              <a:rPr lang="en-US" dirty="0" smtClean="0"/>
              <a:t>2019: </a:t>
            </a:r>
            <a:r>
              <a:rPr lang="en-US" dirty="0"/>
              <a:t>Map showing spatial interpolation of annual Accumulated Growing Degree Days in </a:t>
            </a:r>
            <a:r>
              <a:rPr lang="en-US" dirty="0" smtClean="0"/>
              <a:t>2019</a:t>
            </a:r>
            <a:endParaRPr lang="en-US" dirty="0"/>
          </a:p>
        </p:txBody>
      </p:sp>
    </p:spTree>
    <p:extLst>
      <p:ext uri="{BB962C8B-B14F-4D97-AF65-F5344CB8AC3E}">
        <p14:creationId xmlns:p14="http://schemas.microsoft.com/office/powerpoint/2010/main" val="305962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988" y="229712"/>
            <a:ext cx="10515600" cy="1325563"/>
          </a:xfrm>
        </p:spPr>
        <p:txBody>
          <a:bodyPr/>
          <a:lstStyle/>
          <a:p>
            <a:r>
              <a:rPr lang="en-US" dirty="0"/>
              <a:t>Spatial interpolation of annual accumulated Growing Degree Day: Wheat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4988" y="1764665"/>
            <a:ext cx="5792451" cy="4475985"/>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2070" y="1764665"/>
            <a:ext cx="5768490" cy="4457470"/>
          </a:xfrm>
          <a:prstGeom prst="rect">
            <a:avLst/>
          </a:prstGeom>
        </p:spPr>
      </p:pic>
      <p:sp>
        <p:nvSpPr>
          <p:cNvPr id="6" name="Rectangle 5"/>
          <p:cNvSpPr/>
          <p:nvPr/>
        </p:nvSpPr>
        <p:spPr>
          <a:xfrm>
            <a:off x="568960" y="4426634"/>
            <a:ext cx="5242560" cy="923330"/>
          </a:xfrm>
          <a:prstGeom prst="rect">
            <a:avLst/>
          </a:prstGeom>
        </p:spPr>
        <p:txBody>
          <a:bodyPr wrap="square">
            <a:spAutoFit/>
          </a:bodyPr>
          <a:lstStyle/>
          <a:p>
            <a:r>
              <a:rPr lang="en-US" dirty="0"/>
              <a:t>Wheat AGDD </a:t>
            </a:r>
            <a:r>
              <a:rPr lang="en-US" dirty="0" smtClean="0"/>
              <a:t>2020:  Map showing spatial interpolation of annual Accumulated </a:t>
            </a:r>
            <a:r>
              <a:rPr lang="en-US" dirty="0"/>
              <a:t>Growing Degree Days in </a:t>
            </a:r>
            <a:r>
              <a:rPr lang="en-US" dirty="0" smtClean="0"/>
              <a:t>2020</a:t>
            </a:r>
            <a:endParaRPr lang="en-US" dirty="0"/>
          </a:p>
        </p:txBody>
      </p:sp>
      <p:sp>
        <p:nvSpPr>
          <p:cNvPr id="7" name="Rectangle 6"/>
          <p:cNvSpPr/>
          <p:nvPr/>
        </p:nvSpPr>
        <p:spPr>
          <a:xfrm>
            <a:off x="6361411" y="4410332"/>
            <a:ext cx="5088909" cy="939632"/>
          </a:xfrm>
          <a:prstGeom prst="rect">
            <a:avLst/>
          </a:prstGeom>
        </p:spPr>
        <p:txBody>
          <a:bodyPr wrap="square">
            <a:spAutoFit/>
          </a:bodyPr>
          <a:lstStyle/>
          <a:p>
            <a:r>
              <a:rPr lang="en-US" dirty="0"/>
              <a:t>Wheat AGDD </a:t>
            </a:r>
            <a:r>
              <a:rPr lang="en-US" dirty="0" smtClean="0"/>
              <a:t>2021:  </a:t>
            </a:r>
            <a:r>
              <a:rPr lang="en-US" dirty="0"/>
              <a:t>Map showing spatial interpolation of annual Accumulated Growing Degree Days in </a:t>
            </a:r>
            <a:r>
              <a:rPr lang="en-US" dirty="0" smtClean="0"/>
              <a:t>2021</a:t>
            </a:r>
            <a:endParaRPr lang="en-US" dirty="0"/>
          </a:p>
        </p:txBody>
      </p:sp>
    </p:spTree>
    <p:extLst>
      <p:ext uri="{BB962C8B-B14F-4D97-AF65-F5344CB8AC3E}">
        <p14:creationId xmlns:p14="http://schemas.microsoft.com/office/powerpoint/2010/main" val="2018487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73023"/>
            <a:ext cx="5191760" cy="802004"/>
          </a:xfrm>
        </p:spPr>
        <p:txBody>
          <a:bodyPr>
            <a:normAutofit/>
          </a:bodyPr>
          <a:lstStyle/>
          <a:p>
            <a:r>
              <a:rPr lang="en-US" dirty="0" smtClean="0"/>
              <a:t>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5306390"/>
              </p:ext>
            </p:extLst>
          </p:nvPr>
        </p:nvGraphicFramePr>
        <p:xfrm>
          <a:off x="6174740" y="254636"/>
          <a:ext cx="5306060" cy="6003204"/>
        </p:xfrm>
        <a:graphic>
          <a:graphicData uri="http://schemas.openxmlformats.org/drawingml/2006/table">
            <a:tbl>
              <a:tblPr/>
              <a:tblGrid>
                <a:gridCol w="1254159">
                  <a:extLst>
                    <a:ext uri="{9D8B030D-6E8A-4147-A177-3AD203B41FA5}">
                      <a16:colId xmlns:a16="http://schemas.microsoft.com/office/drawing/2014/main" val="2170730830"/>
                    </a:ext>
                  </a:extLst>
                </a:gridCol>
                <a:gridCol w="942999">
                  <a:extLst>
                    <a:ext uri="{9D8B030D-6E8A-4147-A177-3AD203B41FA5}">
                      <a16:colId xmlns:a16="http://schemas.microsoft.com/office/drawing/2014/main" val="2543237166"/>
                    </a:ext>
                  </a:extLst>
                </a:gridCol>
                <a:gridCol w="3108902">
                  <a:extLst>
                    <a:ext uri="{9D8B030D-6E8A-4147-A177-3AD203B41FA5}">
                      <a16:colId xmlns:a16="http://schemas.microsoft.com/office/drawing/2014/main" val="1372609278"/>
                    </a:ext>
                  </a:extLst>
                </a:gridCol>
              </a:tblGrid>
              <a:tr h="685327">
                <a:tc>
                  <a:txBody>
                    <a:bodyPr/>
                    <a:lstStyle/>
                    <a:p>
                      <a:pPr rtl="0" fontAlgn="b"/>
                      <a:r>
                        <a:rPr lang="en-US" sz="1400" b="1" dirty="0" smtClean="0">
                          <a:solidFill>
                            <a:schemeClr val="tx1"/>
                          </a:solidFill>
                          <a:effectLst/>
                        </a:rPr>
                        <a:t>Crop</a:t>
                      </a:r>
                      <a:endParaRPr lang="en-US" sz="1400" b="1" dirty="0">
                        <a:solidFill>
                          <a:schemeClr val="tx1"/>
                        </a:solidFill>
                        <a:effectLst/>
                      </a:endParaRP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400" b="1" dirty="0" smtClean="0">
                          <a:solidFill>
                            <a:schemeClr val="tx1"/>
                          </a:solidFill>
                          <a:effectLst/>
                        </a:rPr>
                        <a:t>AGDD</a:t>
                      </a:r>
                      <a:endParaRPr lang="en-US" sz="1400" b="1" dirty="0">
                        <a:solidFill>
                          <a:schemeClr val="tx1"/>
                        </a:solidFill>
                        <a:effectLst/>
                      </a:endParaRP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400" b="1" dirty="0" smtClean="0">
                          <a:solidFill>
                            <a:schemeClr val="tx1"/>
                          </a:solidFill>
                          <a:effectLst/>
                        </a:rPr>
                        <a:t>Growth</a:t>
                      </a:r>
                      <a:r>
                        <a:rPr lang="en-US" sz="1400" b="1" baseline="0" dirty="0" smtClean="0">
                          <a:solidFill>
                            <a:schemeClr val="tx1"/>
                          </a:solidFill>
                          <a:effectLst/>
                        </a:rPr>
                        <a:t> Stage</a:t>
                      </a:r>
                      <a:endParaRPr lang="en-US" sz="1400" b="1" dirty="0">
                        <a:solidFill>
                          <a:schemeClr val="tx1"/>
                        </a:solidFill>
                        <a:effectLst/>
                      </a:endParaRP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5802058"/>
                  </a:ext>
                </a:extLst>
              </a:tr>
              <a:tr h="362473">
                <a:tc>
                  <a:txBody>
                    <a:bodyPr/>
                    <a:lstStyle/>
                    <a:p>
                      <a:pPr rtl="0" fontAlgn="b"/>
                      <a:r>
                        <a:rPr lang="en-US" sz="1200" dirty="0">
                          <a:effectLst/>
                        </a:rPr>
                        <a:t>Wheat</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0-600</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err="1">
                          <a:effectLst/>
                        </a:rPr>
                        <a:t>tillering</a:t>
                      </a:r>
                      <a:endParaRPr lang="en-US" sz="1200" dirty="0">
                        <a:effectLst/>
                      </a:endParaRP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3910820"/>
                  </a:ext>
                </a:extLst>
              </a:tr>
              <a:tr h="383140">
                <a:tc>
                  <a:txBody>
                    <a:bodyPr/>
                    <a:lstStyle/>
                    <a:p>
                      <a:pPr rtl="0" fontAlgn="b"/>
                      <a:r>
                        <a:rPr lang="en-US" sz="1200" dirty="0">
                          <a:effectLst/>
                        </a:rPr>
                        <a:t>Wheat</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600-800</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strongly upright tillers</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7285957"/>
                  </a:ext>
                </a:extLst>
              </a:tr>
              <a:tr h="383140">
                <a:tc>
                  <a:txBody>
                    <a:bodyPr/>
                    <a:lstStyle/>
                    <a:p>
                      <a:pPr rtl="0" fontAlgn="b"/>
                      <a:r>
                        <a:rPr lang="en-US" sz="1200" dirty="0">
                          <a:effectLst/>
                        </a:rPr>
                        <a:t>Wheat</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600-1000</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first nodes</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1819903"/>
                  </a:ext>
                </a:extLst>
              </a:tr>
              <a:tr h="543712">
                <a:tc>
                  <a:txBody>
                    <a:bodyPr/>
                    <a:lstStyle/>
                    <a:p>
                      <a:pPr rtl="0" fontAlgn="b"/>
                      <a:r>
                        <a:rPr lang="en-US" sz="1200" dirty="0">
                          <a:effectLst/>
                        </a:rPr>
                        <a:t>Wheat</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1000-1200</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flag emergence</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30184433"/>
                  </a:ext>
                </a:extLst>
              </a:tr>
              <a:tr h="543712">
                <a:tc>
                  <a:txBody>
                    <a:bodyPr/>
                    <a:lstStyle/>
                    <a:p>
                      <a:pPr rtl="0" fontAlgn="b"/>
                      <a:r>
                        <a:rPr lang="en-US" sz="1200">
                          <a:effectLst/>
                        </a:rPr>
                        <a:t>Wheat</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1600-1800</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Heading to flowering</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4506957"/>
                  </a:ext>
                </a:extLst>
              </a:tr>
              <a:tr h="543712">
                <a:tc>
                  <a:txBody>
                    <a:bodyPr/>
                    <a:lstStyle/>
                    <a:p>
                      <a:pPr rtl="0" fontAlgn="b"/>
                      <a:r>
                        <a:rPr lang="en-US" sz="1200">
                          <a:effectLst/>
                        </a:rPr>
                        <a:t>Wheat</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2000-2200</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Flowering</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3212556"/>
                  </a:ext>
                </a:extLst>
              </a:tr>
              <a:tr h="543712">
                <a:tc>
                  <a:txBody>
                    <a:bodyPr/>
                    <a:lstStyle/>
                    <a:p>
                      <a:pPr rtl="0" fontAlgn="b"/>
                      <a:r>
                        <a:rPr lang="en-US" sz="1200">
                          <a:effectLst/>
                        </a:rPr>
                        <a:t>Wheat</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2200-2400</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Watery ripe or milk</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7410597"/>
                  </a:ext>
                </a:extLst>
              </a:tr>
              <a:tr h="543712">
                <a:tc>
                  <a:txBody>
                    <a:bodyPr/>
                    <a:lstStyle/>
                    <a:p>
                      <a:pPr rtl="0" fontAlgn="b"/>
                      <a:r>
                        <a:rPr lang="en-US" sz="1200">
                          <a:effectLst/>
                        </a:rPr>
                        <a:t>Wheat</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a:effectLst/>
                        </a:rPr>
                        <a:t>2400-2600</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Milk or dough</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6130053"/>
                  </a:ext>
                </a:extLst>
              </a:tr>
              <a:tr h="543712">
                <a:tc>
                  <a:txBody>
                    <a:bodyPr/>
                    <a:lstStyle/>
                    <a:p>
                      <a:pPr rtl="0" fontAlgn="b"/>
                      <a:r>
                        <a:rPr lang="en-US" sz="1200">
                          <a:effectLst/>
                        </a:rPr>
                        <a:t>Wheat</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a:effectLst/>
                        </a:rPr>
                        <a:t>2600-2800</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Kernels</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5864051"/>
                  </a:ext>
                </a:extLst>
              </a:tr>
              <a:tr h="543712">
                <a:tc>
                  <a:txBody>
                    <a:bodyPr/>
                    <a:lstStyle/>
                    <a:p>
                      <a:pPr rtl="0" fontAlgn="b"/>
                      <a:r>
                        <a:rPr lang="en-US" sz="1200">
                          <a:effectLst/>
                        </a:rPr>
                        <a:t>Wheat</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a:effectLst/>
                        </a:rPr>
                        <a:t>2800-3000</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Kernels maturing</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8207368"/>
                  </a:ext>
                </a:extLst>
              </a:tr>
              <a:tr h="383140">
                <a:tc>
                  <a:txBody>
                    <a:bodyPr/>
                    <a:lstStyle/>
                    <a:p>
                      <a:pPr rtl="0" fontAlgn="b"/>
                      <a:r>
                        <a:rPr lang="en-US" sz="1200" dirty="0">
                          <a:effectLst/>
                        </a:rPr>
                        <a:t>Wheat</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a:effectLst/>
                        </a:rPr>
                        <a:t>&gt; 3000</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
                      <a:r>
                        <a:rPr lang="en-US" sz="1200" dirty="0">
                          <a:effectLst/>
                        </a:rPr>
                        <a:t>Approaching harvest</a:t>
                      </a:r>
                    </a:p>
                  </a:txBody>
                  <a:tcPr marL="12504" marR="12504"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7213816"/>
                  </a:ext>
                </a:extLst>
              </a:tr>
            </a:tbl>
          </a:graphicData>
        </a:graphic>
      </p:graphicFrame>
      <p:sp>
        <p:nvSpPr>
          <p:cNvPr id="5" name="Rectangle 4"/>
          <p:cNvSpPr/>
          <p:nvPr/>
        </p:nvSpPr>
        <p:spPr>
          <a:xfrm>
            <a:off x="7039252" y="6315204"/>
            <a:ext cx="3864053" cy="369332"/>
          </a:xfrm>
          <a:prstGeom prst="rect">
            <a:avLst/>
          </a:prstGeom>
        </p:spPr>
        <p:txBody>
          <a:bodyPr wrap="square">
            <a:spAutoFit/>
          </a:bodyPr>
          <a:lstStyle/>
          <a:p>
            <a:r>
              <a:rPr lang="en-US" dirty="0" smtClean="0"/>
              <a:t>Wheat: </a:t>
            </a:r>
            <a:r>
              <a:rPr lang="en-US" dirty="0" err="1" smtClean="0"/>
              <a:t>eupdate</a:t>
            </a:r>
            <a:r>
              <a:rPr lang="en-US" dirty="0" smtClean="0"/>
              <a:t> </a:t>
            </a:r>
            <a:r>
              <a:rPr lang="en-US" dirty="0"/>
              <a:t>KSU</a:t>
            </a:r>
          </a:p>
        </p:txBody>
      </p:sp>
      <p:graphicFrame>
        <p:nvGraphicFramePr>
          <p:cNvPr id="6" name="Table 5"/>
          <p:cNvGraphicFramePr>
            <a:graphicFrameLocks noGrp="1"/>
          </p:cNvGraphicFramePr>
          <p:nvPr>
            <p:extLst>
              <p:ext uri="{D42A27DB-BD31-4B8C-83A1-F6EECF244321}">
                <p14:modId xmlns:p14="http://schemas.microsoft.com/office/powerpoint/2010/main" val="23426541"/>
              </p:ext>
            </p:extLst>
          </p:nvPr>
        </p:nvGraphicFramePr>
        <p:xfrm>
          <a:off x="477520" y="924553"/>
          <a:ext cx="4927600" cy="5390648"/>
        </p:xfrm>
        <a:graphic>
          <a:graphicData uri="http://schemas.openxmlformats.org/drawingml/2006/table">
            <a:tbl>
              <a:tblPr>
                <a:tableStyleId>{5C22544A-7EE6-4342-B048-85BDC9FD1C3A}</a:tableStyleId>
              </a:tblPr>
              <a:tblGrid>
                <a:gridCol w="1071944">
                  <a:extLst>
                    <a:ext uri="{9D8B030D-6E8A-4147-A177-3AD203B41FA5}">
                      <a16:colId xmlns:a16="http://schemas.microsoft.com/office/drawing/2014/main" val="2785238628"/>
                    </a:ext>
                  </a:extLst>
                </a:gridCol>
                <a:gridCol w="1071944">
                  <a:extLst>
                    <a:ext uri="{9D8B030D-6E8A-4147-A177-3AD203B41FA5}">
                      <a16:colId xmlns:a16="http://schemas.microsoft.com/office/drawing/2014/main" val="1137190310"/>
                    </a:ext>
                  </a:extLst>
                </a:gridCol>
                <a:gridCol w="1466114">
                  <a:extLst>
                    <a:ext uri="{9D8B030D-6E8A-4147-A177-3AD203B41FA5}">
                      <a16:colId xmlns:a16="http://schemas.microsoft.com/office/drawing/2014/main" val="2835522266"/>
                    </a:ext>
                  </a:extLst>
                </a:gridCol>
                <a:gridCol w="1317598">
                  <a:extLst>
                    <a:ext uri="{9D8B030D-6E8A-4147-A177-3AD203B41FA5}">
                      <a16:colId xmlns:a16="http://schemas.microsoft.com/office/drawing/2014/main" val="3338350163"/>
                    </a:ext>
                  </a:extLst>
                </a:gridCol>
              </a:tblGrid>
              <a:tr h="673831">
                <a:tc>
                  <a:txBody>
                    <a:bodyPr/>
                    <a:lstStyle/>
                    <a:p>
                      <a:pPr algn="l" fontAlgn="b"/>
                      <a:r>
                        <a:rPr lang="en-US" sz="1400" b="1" i="0" u="none" strike="noStrike" dirty="0" smtClean="0">
                          <a:solidFill>
                            <a:schemeClr val="tx1"/>
                          </a:solidFill>
                          <a:effectLst/>
                          <a:latin typeface="Calibri" panose="020F0502020204030204" pitchFamily="34" charset="0"/>
                        </a:rPr>
                        <a:t>Crop</a:t>
                      </a:r>
                      <a:endParaRPr lang="en-US" sz="1400" b="1"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1" i="0" u="none" strike="noStrike" dirty="0" smtClean="0">
                          <a:solidFill>
                            <a:schemeClr val="tx1"/>
                          </a:solidFill>
                          <a:effectLst/>
                          <a:latin typeface="Calibri" panose="020F0502020204030204" pitchFamily="34" charset="0"/>
                        </a:rPr>
                        <a:t>AGDD</a:t>
                      </a:r>
                      <a:endParaRPr lang="en-US" sz="1400" b="1"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1" i="0" u="none" strike="noStrike" dirty="0" smtClean="0">
                          <a:solidFill>
                            <a:schemeClr val="tx1"/>
                          </a:solidFill>
                          <a:effectLst/>
                          <a:latin typeface="Calibri" panose="020F0502020204030204" pitchFamily="34" charset="0"/>
                        </a:rPr>
                        <a:t>Growth Stage</a:t>
                      </a:r>
                      <a:endParaRPr lang="en-US" sz="1400" b="1"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1" i="0" u="none" strike="noStrike" dirty="0" smtClean="0">
                          <a:solidFill>
                            <a:schemeClr val="tx1"/>
                          </a:solidFill>
                          <a:effectLst/>
                          <a:latin typeface="Calibri" panose="020F0502020204030204" pitchFamily="34" charset="0"/>
                        </a:rPr>
                        <a:t>Staging</a:t>
                      </a:r>
                      <a:r>
                        <a:rPr lang="en-US" sz="1400" b="1" i="0" u="none" strike="noStrike" baseline="0" dirty="0" smtClean="0">
                          <a:solidFill>
                            <a:schemeClr val="tx1"/>
                          </a:solidFill>
                          <a:effectLst/>
                          <a:latin typeface="Calibri" panose="020F0502020204030204" pitchFamily="34" charset="0"/>
                        </a:rPr>
                        <a:t> name</a:t>
                      </a:r>
                      <a:endParaRPr lang="en-US" sz="1400" b="1"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7678916"/>
                  </a:ext>
                </a:extLst>
              </a:tr>
              <a:tr h="673831">
                <a:tc>
                  <a:txBody>
                    <a:bodyPr/>
                    <a:lstStyle/>
                    <a:p>
                      <a:pPr algn="l" fontAlgn="b"/>
                      <a:r>
                        <a:rPr lang="en-US" sz="1200" u="none" strike="noStrike" dirty="0">
                          <a:solidFill>
                            <a:schemeClr val="tx1"/>
                          </a:solidFill>
                          <a:effectLst/>
                        </a:rPr>
                        <a:t>Corn</a:t>
                      </a:r>
                      <a:endParaRPr lang="en-US" sz="1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200" u="none" strike="noStrike" dirty="0">
                          <a:solidFill>
                            <a:schemeClr val="tx1"/>
                          </a:solidFill>
                          <a:effectLst/>
                        </a:rPr>
                        <a:t>52</a:t>
                      </a:r>
                      <a:endParaRPr lang="en-US" sz="1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u="none" strike="noStrike">
                          <a:solidFill>
                            <a:schemeClr val="tx1"/>
                          </a:solidFill>
                          <a:effectLst/>
                        </a:rPr>
                        <a:t>Emergence</a:t>
                      </a:r>
                      <a:endParaRPr lang="en-US" sz="1200" b="0" i="0" u="none" strike="noStrike">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u="none" strike="noStrike">
                          <a:solidFill>
                            <a:schemeClr val="tx1"/>
                          </a:solidFill>
                          <a:effectLst/>
                        </a:rPr>
                        <a:t>VE</a:t>
                      </a:r>
                      <a:endParaRPr lang="en-US" sz="1200" b="0" i="0" u="none" strike="noStrike">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3253334"/>
                  </a:ext>
                </a:extLst>
              </a:tr>
              <a:tr h="673831">
                <a:tc>
                  <a:txBody>
                    <a:bodyPr/>
                    <a:lstStyle/>
                    <a:p>
                      <a:pPr algn="l" fontAlgn="b"/>
                      <a:r>
                        <a:rPr lang="en-US" sz="1200" u="none" strike="noStrike" dirty="0">
                          <a:solidFill>
                            <a:schemeClr val="tx1"/>
                          </a:solidFill>
                          <a:effectLst/>
                        </a:rPr>
                        <a:t>Corn</a:t>
                      </a:r>
                      <a:endParaRPr lang="en-US" sz="1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200" u="none" strike="noStrike" dirty="0">
                          <a:solidFill>
                            <a:schemeClr val="tx1"/>
                          </a:solidFill>
                          <a:effectLst/>
                        </a:rPr>
                        <a:t>246</a:t>
                      </a:r>
                      <a:endParaRPr lang="en-US" sz="1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u="none" strike="noStrike" dirty="0">
                          <a:solidFill>
                            <a:schemeClr val="tx1"/>
                          </a:solidFill>
                          <a:effectLst/>
                        </a:rPr>
                        <a:t>Tassel</a:t>
                      </a:r>
                      <a:endParaRPr lang="en-US" sz="1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u="none" strike="noStrike">
                          <a:solidFill>
                            <a:schemeClr val="tx1"/>
                          </a:solidFill>
                          <a:effectLst/>
                        </a:rPr>
                        <a:t>V6</a:t>
                      </a:r>
                      <a:endParaRPr lang="en-US" sz="1200" b="0" i="0" u="none" strike="noStrike">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9157763"/>
                  </a:ext>
                </a:extLst>
              </a:tr>
              <a:tr h="673831">
                <a:tc>
                  <a:txBody>
                    <a:bodyPr/>
                    <a:lstStyle/>
                    <a:p>
                      <a:pPr algn="l" fontAlgn="b"/>
                      <a:r>
                        <a:rPr lang="en-US" sz="1200" u="none" strike="noStrike">
                          <a:solidFill>
                            <a:schemeClr val="tx1"/>
                          </a:solidFill>
                          <a:effectLst/>
                        </a:rPr>
                        <a:t>Corn</a:t>
                      </a:r>
                      <a:endParaRPr lang="en-US" sz="1200" b="0" i="0" u="none" strike="noStrike">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200" u="none" strike="noStrike" dirty="0">
                          <a:solidFill>
                            <a:schemeClr val="tx1"/>
                          </a:solidFill>
                          <a:effectLst/>
                        </a:rPr>
                        <a:t>621</a:t>
                      </a:r>
                      <a:endParaRPr lang="en-US" sz="1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u="none" strike="noStrike" dirty="0">
                          <a:solidFill>
                            <a:schemeClr val="tx1"/>
                          </a:solidFill>
                          <a:effectLst/>
                        </a:rPr>
                        <a:t>Tassel emergence</a:t>
                      </a:r>
                      <a:endParaRPr lang="en-US" sz="1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u="none" strike="noStrike" dirty="0">
                          <a:solidFill>
                            <a:schemeClr val="tx1"/>
                          </a:solidFill>
                          <a:effectLst/>
                        </a:rPr>
                        <a:t>VT</a:t>
                      </a:r>
                      <a:endParaRPr lang="en-US" sz="1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3248652"/>
                  </a:ext>
                </a:extLst>
              </a:tr>
              <a:tr h="673831">
                <a:tc>
                  <a:txBody>
                    <a:bodyPr/>
                    <a:lstStyle/>
                    <a:p>
                      <a:pPr algn="l" fontAlgn="b"/>
                      <a:r>
                        <a:rPr lang="en-US" sz="1200" u="none" strike="noStrike">
                          <a:solidFill>
                            <a:schemeClr val="tx1"/>
                          </a:solidFill>
                          <a:effectLst/>
                        </a:rPr>
                        <a:t>Corn</a:t>
                      </a:r>
                      <a:endParaRPr lang="en-US" sz="1200" b="0" i="0" u="none" strike="noStrike">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200" u="none" strike="noStrike" dirty="0">
                          <a:solidFill>
                            <a:schemeClr val="tx1"/>
                          </a:solidFill>
                          <a:effectLst/>
                        </a:rPr>
                        <a:t>760</a:t>
                      </a:r>
                      <a:endParaRPr lang="en-US" sz="1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u="none" strike="noStrike" dirty="0" err="1">
                          <a:solidFill>
                            <a:schemeClr val="tx1"/>
                          </a:solidFill>
                          <a:effectLst/>
                        </a:rPr>
                        <a:t>Silking</a:t>
                      </a:r>
                      <a:r>
                        <a:rPr lang="en-US" sz="1200" u="none" strike="noStrike" dirty="0">
                          <a:solidFill>
                            <a:schemeClr val="tx1"/>
                          </a:solidFill>
                          <a:effectLst/>
                        </a:rPr>
                        <a:t> stage</a:t>
                      </a:r>
                      <a:endParaRPr lang="en-US" sz="1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u="none" strike="noStrike" dirty="0">
                          <a:solidFill>
                            <a:schemeClr val="tx1"/>
                          </a:solidFill>
                          <a:effectLst/>
                        </a:rPr>
                        <a:t> </a:t>
                      </a:r>
                      <a:r>
                        <a:rPr lang="en-US" sz="1200" u="none" strike="noStrike" dirty="0" smtClean="0">
                          <a:solidFill>
                            <a:schemeClr val="tx1"/>
                          </a:solidFill>
                          <a:effectLst/>
                        </a:rPr>
                        <a:t>R1</a:t>
                      </a:r>
                      <a:endParaRPr lang="en-US" sz="1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2417735"/>
                  </a:ext>
                </a:extLst>
              </a:tr>
              <a:tr h="673831">
                <a:tc>
                  <a:txBody>
                    <a:bodyPr/>
                    <a:lstStyle/>
                    <a:p>
                      <a:pPr algn="l" fontAlgn="b"/>
                      <a:r>
                        <a:rPr lang="en-US" sz="1200" u="none" strike="noStrike">
                          <a:solidFill>
                            <a:schemeClr val="tx1"/>
                          </a:solidFill>
                          <a:effectLst/>
                        </a:rPr>
                        <a:t>Corn</a:t>
                      </a:r>
                      <a:endParaRPr lang="en-US" sz="1200" b="0" i="0" u="none" strike="noStrike">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200" u="none" strike="noStrike">
                          <a:solidFill>
                            <a:schemeClr val="tx1"/>
                          </a:solidFill>
                          <a:effectLst/>
                        </a:rPr>
                        <a:t>1051</a:t>
                      </a:r>
                      <a:endParaRPr lang="en-US" sz="1200" b="0" i="0" u="none" strike="noStrike">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u="none" strike="noStrike" dirty="0">
                          <a:solidFill>
                            <a:schemeClr val="tx1"/>
                          </a:solidFill>
                          <a:effectLst/>
                        </a:rPr>
                        <a:t>Dough Stage</a:t>
                      </a:r>
                      <a:endParaRPr lang="en-US" sz="1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u="none" strike="noStrike">
                          <a:solidFill>
                            <a:schemeClr val="tx1"/>
                          </a:solidFill>
                          <a:effectLst/>
                        </a:rPr>
                        <a:t>R4</a:t>
                      </a:r>
                      <a:endParaRPr lang="en-US" sz="1200" b="0" i="0" u="none" strike="noStrike">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5283795"/>
                  </a:ext>
                </a:extLst>
              </a:tr>
              <a:tr h="673831">
                <a:tc>
                  <a:txBody>
                    <a:bodyPr/>
                    <a:lstStyle/>
                    <a:p>
                      <a:pPr algn="l" fontAlgn="b"/>
                      <a:r>
                        <a:rPr lang="en-US" sz="1200" u="none" strike="noStrike">
                          <a:solidFill>
                            <a:schemeClr val="tx1"/>
                          </a:solidFill>
                          <a:effectLst/>
                        </a:rPr>
                        <a:t>Corn</a:t>
                      </a:r>
                      <a:endParaRPr lang="en-US" sz="1200" b="0" i="0" u="none" strike="noStrike">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200" u="none" strike="noStrike">
                          <a:solidFill>
                            <a:schemeClr val="tx1"/>
                          </a:solidFill>
                          <a:effectLst/>
                        </a:rPr>
                        <a:t>1343</a:t>
                      </a:r>
                      <a:endParaRPr lang="en-US" sz="1200" b="0" i="0" u="none" strike="noStrike">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u="none" strike="noStrike" dirty="0">
                          <a:solidFill>
                            <a:schemeClr val="tx1"/>
                          </a:solidFill>
                          <a:effectLst/>
                        </a:rPr>
                        <a:t>Dent Stage</a:t>
                      </a:r>
                      <a:endParaRPr lang="en-US" sz="1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u="none" strike="noStrike" dirty="0">
                          <a:solidFill>
                            <a:schemeClr val="tx1"/>
                          </a:solidFill>
                          <a:effectLst/>
                        </a:rPr>
                        <a:t>R5</a:t>
                      </a:r>
                      <a:endParaRPr lang="en-US" sz="1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5418969"/>
                  </a:ext>
                </a:extLst>
              </a:tr>
              <a:tr h="673831">
                <a:tc>
                  <a:txBody>
                    <a:bodyPr/>
                    <a:lstStyle/>
                    <a:p>
                      <a:pPr algn="l" fontAlgn="b"/>
                      <a:r>
                        <a:rPr lang="en-US" sz="1200" u="none" strike="noStrike">
                          <a:solidFill>
                            <a:schemeClr val="tx1"/>
                          </a:solidFill>
                          <a:effectLst/>
                        </a:rPr>
                        <a:t>Corn</a:t>
                      </a:r>
                      <a:endParaRPr lang="en-US" sz="1200" b="0" i="0" u="none" strike="noStrike">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200" u="none" strike="noStrike">
                          <a:solidFill>
                            <a:schemeClr val="tx1"/>
                          </a:solidFill>
                          <a:effectLst/>
                        </a:rPr>
                        <a:t>1482</a:t>
                      </a:r>
                      <a:endParaRPr lang="en-US" sz="1200" b="0" i="0" u="none" strike="noStrike">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u="none" strike="noStrike" dirty="0">
                          <a:solidFill>
                            <a:schemeClr val="tx1"/>
                          </a:solidFill>
                          <a:effectLst/>
                        </a:rPr>
                        <a:t>Physiological maturity</a:t>
                      </a:r>
                      <a:endParaRPr lang="en-US" sz="1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u="none" strike="noStrike" dirty="0">
                          <a:solidFill>
                            <a:schemeClr val="tx1"/>
                          </a:solidFill>
                          <a:effectLst/>
                        </a:rPr>
                        <a:t>R6</a:t>
                      </a:r>
                      <a:endParaRPr lang="en-US" sz="12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2298053"/>
                  </a:ext>
                </a:extLst>
              </a:tr>
            </a:tbl>
          </a:graphicData>
        </a:graphic>
      </p:graphicFrame>
      <p:sp>
        <p:nvSpPr>
          <p:cNvPr id="7" name="Rectangle 6"/>
          <p:cNvSpPr/>
          <p:nvPr/>
        </p:nvSpPr>
        <p:spPr>
          <a:xfrm>
            <a:off x="1225180" y="6414254"/>
            <a:ext cx="2582695" cy="369332"/>
          </a:xfrm>
          <a:prstGeom prst="rect">
            <a:avLst/>
          </a:prstGeom>
        </p:spPr>
        <p:txBody>
          <a:bodyPr wrap="none">
            <a:spAutoFit/>
          </a:bodyPr>
          <a:lstStyle/>
          <a:p>
            <a:r>
              <a:rPr lang="en-US" dirty="0" smtClean="0"/>
              <a:t>Corn: (</a:t>
            </a:r>
            <a:r>
              <a:rPr lang="en-US" dirty="0" err="1" smtClean="0"/>
              <a:t>Hoeft</a:t>
            </a:r>
            <a:r>
              <a:rPr lang="en-US" dirty="0" smtClean="0"/>
              <a:t> </a:t>
            </a:r>
            <a:r>
              <a:rPr lang="en-US" dirty="0"/>
              <a:t>et al., 2000)</a:t>
            </a:r>
          </a:p>
        </p:txBody>
      </p:sp>
    </p:spTree>
    <p:extLst>
      <p:ext uri="{BB962C8B-B14F-4D97-AF65-F5344CB8AC3E}">
        <p14:creationId xmlns:p14="http://schemas.microsoft.com/office/powerpoint/2010/main" val="3369963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9745" y="369454"/>
            <a:ext cx="9587345" cy="720581"/>
          </a:xfrm>
        </p:spPr>
        <p:txBody>
          <a:bodyPr>
            <a:normAutofit/>
          </a:bodyPr>
          <a:lstStyle/>
          <a:p>
            <a:r>
              <a:rPr lang="en-US" sz="3600" dirty="0" smtClean="0"/>
              <a:t>What is Growing Degree Day?</a:t>
            </a:r>
            <a:endParaRPr lang="en-US" sz="3600" dirty="0"/>
          </a:p>
        </p:txBody>
      </p:sp>
      <p:sp>
        <p:nvSpPr>
          <p:cNvPr id="3" name="Subtitle 2"/>
          <p:cNvSpPr>
            <a:spLocks noGrp="1"/>
          </p:cNvSpPr>
          <p:nvPr>
            <p:ph type="subTitle" idx="1"/>
          </p:nvPr>
        </p:nvSpPr>
        <p:spPr>
          <a:xfrm>
            <a:off x="641924" y="1782618"/>
            <a:ext cx="10256985" cy="4304145"/>
          </a:xfrm>
        </p:spPr>
        <p:txBody>
          <a:bodyPr>
            <a:normAutofit/>
          </a:bodyPr>
          <a:lstStyle/>
          <a:p>
            <a:pPr marL="457200" indent="-457200" algn="l">
              <a:buFont typeface="Wingdings" panose="05000000000000000000" pitchFamily="2" charset="2"/>
              <a:buChar char="Ø"/>
            </a:pPr>
            <a:r>
              <a:rPr lang="en-US" dirty="0" smtClean="0"/>
              <a:t>GDD is an index calculated by daily temperature data  which is used to predict when a crop reach maturity of certain stages of development.</a:t>
            </a:r>
          </a:p>
          <a:p>
            <a:pPr marL="457200" indent="-457200" algn="l">
              <a:buFont typeface="Wingdings" panose="05000000000000000000" pitchFamily="2" charset="2"/>
              <a:buChar char="Ø"/>
            </a:pPr>
            <a:r>
              <a:rPr lang="en-US" dirty="0" smtClean="0"/>
              <a:t>There are </a:t>
            </a:r>
            <a:r>
              <a:rPr lang="en-US" dirty="0"/>
              <a:t>web-based </a:t>
            </a:r>
            <a:r>
              <a:rPr lang="en-US" dirty="0" smtClean="0"/>
              <a:t>tools that </a:t>
            </a:r>
            <a:r>
              <a:rPr lang="en-US" dirty="0"/>
              <a:t>integrates current conditions, historical climate data, and projections of GDD through the end of the growing season based on various weather stations computer model forecasts and climatology to provide decision support on a variety of issues throughout the crop </a:t>
            </a:r>
            <a:r>
              <a:rPr lang="en-US" dirty="0" smtClean="0"/>
              <a:t>growth.</a:t>
            </a:r>
          </a:p>
          <a:p>
            <a:pPr marL="457200" indent="-457200" algn="l">
              <a:buFont typeface="Wingdings" panose="05000000000000000000" pitchFamily="2" charset="2"/>
              <a:buChar char="Ø"/>
            </a:pPr>
            <a:r>
              <a:rPr lang="en-US" dirty="0" smtClean="0"/>
              <a:t>Uses mathematical calculation system.</a:t>
            </a:r>
          </a:p>
          <a:p>
            <a:pPr marL="457200" indent="-457200" algn="l">
              <a:buFont typeface="Wingdings" panose="05000000000000000000" pitchFamily="2" charset="2"/>
              <a:buChar char="Ø"/>
            </a:pPr>
            <a:r>
              <a:rPr lang="en-US" dirty="0" smtClean="0"/>
              <a:t>Tracks and predicts stages of plant growth year to year. </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994588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8726" y="1727200"/>
            <a:ext cx="8091055" cy="3269672"/>
          </a:xfrm>
          <a:ln>
            <a:solidFill>
              <a:schemeClr val="bg1"/>
            </a:solidFill>
          </a:ln>
        </p:spPr>
        <p:style>
          <a:lnRef idx="2">
            <a:schemeClr val="accent4"/>
          </a:lnRef>
          <a:fillRef idx="1">
            <a:schemeClr val="lt1"/>
          </a:fillRef>
          <a:effectRef idx="0">
            <a:schemeClr val="accent4"/>
          </a:effectRef>
          <a:fontRef idx="minor">
            <a:schemeClr val="dk1"/>
          </a:fontRef>
        </p:style>
        <p:txBody>
          <a:bodyPr>
            <a:normAutofit/>
          </a:bodyPr>
          <a:lstStyle/>
          <a:p>
            <a:pPr marL="0" indent="0" algn="ctr">
              <a:buNone/>
            </a:pPr>
            <a:r>
              <a:rPr lang="en-US" sz="6000" dirty="0" smtClean="0">
                <a:ln w="0"/>
                <a:solidFill>
                  <a:schemeClr val="tx1"/>
                </a:solidFill>
                <a:effectLst>
                  <a:outerShdw blurRad="38100" dist="19050" dir="2700000" algn="tl" rotWithShape="0">
                    <a:schemeClr val="dk1">
                      <a:alpha val="40000"/>
                    </a:schemeClr>
                  </a:outerShdw>
                </a:effectLst>
              </a:rPr>
              <a:t>Thank you</a:t>
            </a:r>
            <a:endParaRPr lang="en-US" sz="6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81815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825625"/>
            <a:ext cx="10515600" cy="2266084"/>
          </a:xfrm>
        </p:spPr>
        <p:txBody>
          <a:bodyPr>
            <a:normAutofit fontScale="85000" lnSpcReduction="20000"/>
          </a:bodyPr>
          <a:lstStyle/>
          <a:p>
            <a:r>
              <a:rPr lang="en-US" dirty="0" err="1"/>
              <a:t>Kukal</a:t>
            </a:r>
            <a:r>
              <a:rPr lang="en-US" dirty="0"/>
              <a:t>, M. S., &amp; Irmak, S. (2018). US agro-climate in 20th century: Growing degree days, first and last frost, growing season length, and impacts on crop yields. </a:t>
            </a:r>
            <a:r>
              <a:rPr lang="en-US" i="1" dirty="0"/>
              <a:t>Scientific reports</a:t>
            </a:r>
            <a:r>
              <a:rPr lang="en-US" dirty="0"/>
              <a:t>, </a:t>
            </a:r>
            <a:r>
              <a:rPr lang="en-US" i="1" dirty="0"/>
              <a:t>8</a:t>
            </a:r>
            <a:r>
              <a:rPr lang="en-US" dirty="0"/>
              <a:t>(1), 1-14</a:t>
            </a:r>
            <a:r>
              <a:rPr lang="en-US" dirty="0" smtClean="0"/>
              <a:t>.</a:t>
            </a:r>
          </a:p>
          <a:p>
            <a:r>
              <a:rPr lang="en-US" dirty="0"/>
              <a:t>Miller, P., Lanier, W., &amp; Brandt, S. (2001). Using growing degree days to predict plant stages. </a:t>
            </a:r>
            <a:r>
              <a:rPr lang="en-US" i="1" dirty="0"/>
              <a:t>Ag/Extension Communications Coordinator, Communications Services, Montana State University-Bozeman, Bozeman, MO</a:t>
            </a:r>
            <a:r>
              <a:rPr lang="en-US" dirty="0"/>
              <a:t>, </a:t>
            </a:r>
            <a:r>
              <a:rPr lang="en-US" i="1" dirty="0"/>
              <a:t>59717</a:t>
            </a:r>
            <a:r>
              <a:rPr lang="en-US" dirty="0"/>
              <a:t>(406), 994–2721.</a:t>
            </a:r>
          </a:p>
          <a:p>
            <a:endParaRPr lang="en-US" dirty="0"/>
          </a:p>
        </p:txBody>
      </p:sp>
    </p:spTree>
    <p:extLst>
      <p:ext uri="{BB962C8B-B14F-4D97-AF65-F5344CB8AC3E}">
        <p14:creationId xmlns:p14="http://schemas.microsoft.com/office/powerpoint/2010/main" val="285929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5640" y="780700"/>
            <a:ext cx="8572500" cy="30670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640" y="3761415"/>
            <a:ext cx="8655051" cy="3096585"/>
          </a:xfrm>
          <a:prstGeom prst="rect">
            <a:avLst/>
          </a:prstGeom>
        </p:spPr>
      </p:pic>
      <p:sp>
        <p:nvSpPr>
          <p:cNvPr id="6" name="TextBox 5"/>
          <p:cNvSpPr txBox="1"/>
          <p:nvPr/>
        </p:nvSpPr>
        <p:spPr>
          <a:xfrm>
            <a:off x="1375640" y="106660"/>
            <a:ext cx="5384800" cy="646331"/>
          </a:xfrm>
          <a:prstGeom prst="rect">
            <a:avLst/>
          </a:prstGeom>
          <a:noFill/>
        </p:spPr>
        <p:txBody>
          <a:bodyPr wrap="square" rtlCol="0">
            <a:spAutoFit/>
          </a:bodyPr>
          <a:lstStyle/>
          <a:p>
            <a:r>
              <a:rPr lang="en-US" sz="3600" dirty="0" smtClean="0"/>
              <a:t>Corn Growth Stages </a:t>
            </a:r>
            <a:endParaRPr lang="en-US" sz="3600" dirty="0"/>
          </a:p>
        </p:txBody>
      </p:sp>
    </p:spTree>
    <p:extLst>
      <p:ext uri="{BB962C8B-B14F-4D97-AF65-F5344CB8AC3E}">
        <p14:creationId xmlns:p14="http://schemas.microsoft.com/office/powerpoint/2010/main" val="137524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26" y="166255"/>
            <a:ext cx="10263909" cy="988724"/>
          </a:xfrm>
        </p:spPr>
        <p:txBody>
          <a:bodyPr>
            <a:normAutofit/>
          </a:bodyPr>
          <a:lstStyle/>
          <a:p>
            <a:r>
              <a:rPr lang="en-US" sz="3600" dirty="0" smtClean="0"/>
              <a:t>Wheat Growth Stages</a:t>
            </a:r>
            <a:endParaRPr lang="en-US" sz="36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2726" y="1010653"/>
            <a:ext cx="7736840" cy="5650238"/>
          </a:xfrm>
        </p:spPr>
      </p:pic>
    </p:spTree>
    <p:extLst>
      <p:ext uri="{BB962C8B-B14F-4D97-AF65-F5344CB8AC3E}">
        <p14:creationId xmlns:p14="http://schemas.microsoft.com/office/powerpoint/2010/main" val="327209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2800" y="701963"/>
            <a:ext cx="8026399" cy="960727"/>
          </a:xfrm>
        </p:spPr>
        <p:txBody>
          <a:bodyPr>
            <a:normAutofit/>
          </a:bodyPr>
          <a:lstStyle/>
          <a:p>
            <a:r>
              <a:rPr lang="en-US" sz="3600" dirty="0" smtClean="0"/>
              <a:t>What does it involve?</a:t>
            </a:r>
            <a:endParaRPr lang="en-US" sz="3600" dirty="0"/>
          </a:p>
        </p:txBody>
      </p:sp>
      <p:sp>
        <p:nvSpPr>
          <p:cNvPr id="3" name="Subtitle 2"/>
          <p:cNvSpPr>
            <a:spLocks noGrp="1"/>
          </p:cNvSpPr>
          <p:nvPr>
            <p:ph type="subTitle" idx="1"/>
          </p:nvPr>
        </p:nvSpPr>
        <p:spPr>
          <a:xfrm>
            <a:off x="1523999" y="2078038"/>
            <a:ext cx="9929092" cy="2604798"/>
          </a:xfrm>
        </p:spPr>
        <p:txBody>
          <a:bodyPr/>
          <a:lstStyle/>
          <a:p>
            <a:pPr marL="457200" indent="-457200" algn="l">
              <a:buFont typeface="+mj-lt"/>
              <a:buAutoNum type="arabicPeriod"/>
            </a:pPr>
            <a:r>
              <a:rPr lang="en-US" dirty="0" smtClean="0"/>
              <a:t>Record daily high and low temperature and find and average temperature of the day. </a:t>
            </a:r>
          </a:p>
          <a:p>
            <a:pPr marL="457200" indent="-457200" algn="l">
              <a:buFont typeface="+mj-lt"/>
              <a:buAutoNum type="arabicPeriod"/>
            </a:pPr>
            <a:r>
              <a:rPr lang="en-US" dirty="0" smtClean="0"/>
              <a:t>Base temperature for each crop is always constant. </a:t>
            </a:r>
          </a:p>
          <a:p>
            <a:pPr marL="457200" indent="-457200">
              <a:buFont typeface="+mj-lt"/>
              <a:buAutoNum type="arabicPeriod"/>
            </a:pPr>
            <a:endParaRPr lang="en-US" dirty="0"/>
          </a:p>
        </p:txBody>
      </p:sp>
      <p:sp>
        <p:nvSpPr>
          <p:cNvPr id="4" name="Rectangle 3"/>
          <p:cNvSpPr/>
          <p:nvPr/>
        </p:nvSpPr>
        <p:spPr>
          <a:xfrm>
            <a:off x="1127760" y="3759506"/>
            <a:ext cx="10048240" cy="646331"/>
          </a:xfrm>
          <a:prstGeom prst="rect">
            <a:avLst/>
          </a:prstGeom>
        </p:spPr>
        <p:txBody>
          <a:bodyPr wrap="square">
            <a:spAutoFit/>
          </a:bodyPr>
          <a:lstStyle/>
          <a:p>
            <a:r>
              <a:rPr lang="en-US" dirty="0"/>
              <a:t>Base temperature: Base Temperature is the cool temperature a which a plant does not develop. At or below the base temperature, plants no longer develop or grow. </a:t>
            </a:r>
          </a:p>
        </p:txBody>
      </p:sp>
    </p:spTree>
    <p:extLst>
      <p:ext uri="{BB962C8B-B14F-4D97-AF65-F5344CB8AC3E}">
        <p14:creationId xmlns:p14="http://schemas.microsoft.com/office/powerpoint/2010/main" val="171774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Base temperature for the application of growing degree day model</a:t>
            </a:r>
          </a:p>
        </p:txBody>
      </p:sp>
      <p:pic>
        <p:nvPicPr>
          <p:cNvPr id="4" name="Content Placeholder 3"/>
          <p:cNvPicPr>
            <a:picLocks noGrp="1" noChangeAspect="1"/>
          </p:cNvPicPr>
          <p:nvPr>
            <p:ph idx="1"/>
          </p:nvPr>
        </p:nvPicPr>
        <p:blipFill>
          <a:blip r:embed="rId2"/>
          <a:stretch>
            <a:fillRect/>
          </a:stretch>
        </p:blipFill>
        <p:spPr>
          <a:xfrm>
            <a:off x="1499217" y="2279024"/>
            <a:ext cx="9193565" cy="3444539"/>
          </a:xfrm>
          <a:prstGeom prst="rect">
            <a:avLst/>
          </a:prstGeom>
        </p:spPr>
      </p:pic>
    </p:spTree>
    <p:extLst>
      <p:ext uri="{BB962C8B-B14F-4D97-AF65-F5344CB8AC3E}">
        <p14:creationId xmlns:p14="http://schemas.microsoft.com/office/powerpoint/2010/main" val="187271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Growing Degree Day (GDD) Calculation</a:t>
            </a:r>
            <a:endParaRPr lang="en-US" sz="36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8373" r="7020" b="603"/>
          <a:stretch/>
        </p:blipFill>
        <p:spPr>
          <a:xfrm>
            <a:off x="303500" y="2251140"/>
            <a:ext cx="6281750" cy="288427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841" y="2059741"/>
            <a:ext cx="3848100" cy="3267075"/>
          </a:xfrm>
          <a:prstGeom prst="rect">
            <a:avLst/>
          </a:prstGeom>
        </p:spPr>
      </p:pic>
    </p:spTree>
    <p:extLst>
      <p:ext uri="{BB962C8B-B14F-4D97-AF65-F5344CB8AC3E}">
        <p14:creationId xmlns:p14="http://schemas.microsoft.com/office/powerpoint/2010/main" val="260166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Purpose of Study</a:t>
            </a:r>
            <a:endParaRPr lang="en-US" sz="3600" dirty="0"/>
          </a:p>
        </p:txBody>
      </p:sp>
      <p:sp>
        <p:nvSpPr>
          <p:cNvPr id="3" name="Content Placeholder 2"/>
          <p:cNvSpPr>
            <a:spLocks noGrp="1"/>
          </p:cNvSpPr>
          <p:nvPr>
            <p:ph idx="1"/>
          </p:nvPr>
        </p:nvSpPr>
        <p:spPr>
          <a:xfrm>
            <a:off x="607291" y="1954934"/>
            <a:ext cx="10515600" cy="2478520"/>
          </a:xfrm>
        </p:spPr>
        <p:txBody>
          <a:bodyPr/>
          <a:lstStyle/>
          <a:p>
            <a:pPr>
              <a:buFont typeface="Wingdings" panose="05000000000000000000" pitchFamily="2" charset="2"/>
              <a:buChar char="Ø"/>
            </a:pPr>
            <a:r>
              <a:rPr lang="en-US" dirty="0" smtClean="0"/>
              <a:t>Farmers </a:t>
            </a:r>
            <a:r>
              <a:rPr lang="en-US" dirty="0"/>
              <a:t>lack a model to forecast when their harvest will be fully grown</a:t>
            </a:r>
            <a:r>
              <a:rPr lang="en-US" dirty="0" smtClean="0"/>
              <a:t>.</a:t>
            </a:r>
          </a:p>
          <a:p>
            <a:pPr>
              <a:buFont typeface="Wingdings" panose="05000000000000000000" pitchFamily="2" charset="2"/>
              <a:buChar char="Ø"/>
            </a:pPr>
            <a:r>
              <a:rPr lang="en-US" dirty="0" smtClean="0"/>
              <a:t> </a:t>
            </a:r>
            <a:r>
              <a:rPr lang="en-US" dirty="0"/>
              <a:t>This study's goals is to calculate the number of accumulated growth degree days (AGDD) that crops would require (corn and wheat)</a:t>
            </a:r>
          </a:p>
        </p:txBody>
      </p:sp>
    </p:spTree>
    <p:extLst>
      <p:ext uri="{BB962C8B-B14F-4D97-AF65-F5344CB8AC3E}">
        <p14:creationId xmlns:p14="http://schemas.microsoft.com/office/powerpoint/2010/main" val="395674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145" y="0"/>
            <a:ext cx="9393382" cy="1099128"/>
          </a:xfrm>
        </p:spPr>
        <p:txBody>
          <a:bodyPr>
            <a:normAutofit/>
          </a:bodyPr>
          <a:lstStyle/>
          <a:p>
            <a:r>
              <a:rPr lang="en-US" dirty="0" smtClean="0"/>
              <a:t>Study area </a:t>
            </a: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4308"/>
          <a:stretch/>
        </p:blipFill>
        <p:spPr>
          <a:xfrm>
            <a:off x="1006764" y="1428506"/>
            <a:ext cx="10053786" cy="4842439"/>
          </a:xfrm>
          <a:prstGeom prst="rect">
            <a:avLst/>
          </a:prstGeom>
        </p:spPr>
      </p:pic>
      <p:sp>
        <p:nvSpPr>
          <p:cNvPr id="6" name="TextBox 5"/>
          <p:cNvSpPr txBox="1"/>
          <p:nvPr/>
        </p:nvSpPr>
        <p:spPr>
          <a:xfrm>
            <a:off x="1339273" y="905286"/>
            <a:ext cx="7472218" cy="523220"/>
          </a:xfrm>
          <a:prstGeom prst="rect">
            <a:avLst/>
          </a:prstGeom>
          <a:noFill/>
        </p:spPr>
        <p:txBody>
          <a:bodyPr wrap="square" rtlCol="0">
            <a:spAutoFit/>
          </a:bodyPr>
          <a:lstStyle/>
          <a:p>
            <a:r>
              <a:rPr lang="en-US" sz="2800" dirty="0" smtClean="0"/>
              <a:t>All NDAWN weather stations</a:t>
            </a:r>
            <a:endParaRPr lang="en-US" sz="2800" dirty="0"/>
          </a:p>
        </p:txBody>
      </p:sp>
    </p:spTree>
    <p:extLst>
      <p:ext uri="{BB962C8B-B14F-4D97-AF65-F5344CB8AC3E}">
        <p14:creationId xmlns:p14="http://schemas.microsoft.com/office/powerpoint/2010/main" val="2243266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712</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Spatial interpolation of Growing degree day </vt:lpstr>
      <vt:lpstr>What is Growing Degree Day?</vt:lpstr>
      <vt:lpstr>PowerPoint Presentation</vt:lpstr>
      <vt:lpstr>Wheat Growth Stages</vt:lpstr>
      <vt:lpstr>What does it involve?</vt:lpstr>
      <vt:lpstr>Base temperature for the application of growing degree day model</vt:lpstr>
      <vt:lpstr>Growing Degree Day (GDD) Calculation</vt:lpstr>
      <vt:lpstr>Purpose of Study</vt:lpstr>
      <vt:lpstr>Study area </vt:lpstr>
      <vt:lpstr>Data requirement for growing degree day calculations</vt:lpstr>
      <vt:lpstr>Accumulated Growing degree day data for corn and wheat</vt:lpstr>
      <vt:lpstr>Problem Statement</vt:lpstr>
      <vt:lpstr>PowerPoint Presentation</vt:lpstr>
      <vt:lpstr>Data flow diagram</vt:lpstr>
      <vt:lpstr>Results: Spatial interpolation of annual accumulated Growing Degree Day :Corn </vt:lpstr>
      <vt:lpstr>Spatial interpolation of annual accumulated Growing Degree Day: Corn</vt:lpstr>
      <vt:lpstr>Spatial interpolation of annual accumulated Growing Degree Day: Wheat</vt:lpstr>
      <vt:lpstr>Spatial interpolation of annual accumulated Growing Degree Day: Wheat</vt:lpstr>
      <vt:lpstr>Literature review:</vt:lpstr>
      <vt:lpstr>PowerPoint Presentation</vt:lpstr>
      <vt:lpstr>References</vt:lpstr>
    </vt:vector>
  </TitlesOfParts>
  <Company>University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Growing degree day</dc:title>
  <dc:creator>Samikshya Subedi</dc:creator>
  <cp:lastModifiedBy>Samikshya Subedi</cp:lastModifiedBy>
  <cp:revision>30</cp:revision>
  <dcterms:created xsi:type="dcterms:W3CDTF">2022-11-30T13:58:58Z</dcterms:created>
  <dcterms:modified xsi:type="dcterms:W3CDTF">2022-12-18T21:08:18Z</dcterms:modified>
</cp:coreProperties>
</file>