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1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  <a:srgbClr val="2C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2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9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292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89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8579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15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16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9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5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2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6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3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0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4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1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9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02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  <p:sldLayoutId id="2147483946" r:id="rId15"/>
    <p:sldLayoutId id="21474839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Group 5S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382" y="3227685"/>
            <a:ext cx="2143125" cy="2143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253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871671"/>
            <a:ext cx="8596668" cy="512747"/>
          </a:xfrm>
        </p:spPr>
        <p:txBody>
          <a:bodyPr>
            <a:normAutofit/>
          </a:bodyPr>
          <a:lstStyle/>
          <a:p>
            <a:r>
              <a:rPr lang="en-US" sz="2400" dirty="0"/>
              <a:t>Step </a:t>
            </a:r>
            <a:r>
              <a:rPr lang="en-US" sz="2400" dirty="0" smtClean="0"/>
              <a:t>3 : Create </a:t>
            </a:r>
            <a:r>
              <a:rPr lang="en-US" sz="2400" dirty="0"/>
              <a:t>concrete </a:t>
            </a:r>
            <a:r>
              <a:rPr lang="en-US" sz="2400" b="1" dirty="0" smtClean="0"/>
              <a:t>Observer</a:t>
            </a:r>
            <a:r>
              <a:rPr lang="en-US" sz="2400" dirty="0" smtClean="0"/>
              <a:t> </a:t>
            </a:r>
            <a:r>
              <a:rPr lang="en-US" sz="2400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549238"/>
            <a:ext cx="8596668" cy="5317307"/>
          </a:xfrm>
        </p:spPr>
        <p:txBody>
          <a:bodyPr>
            <a:normAutofit fontScale="62500" lnSpcReduction="20000"/>
          </a:bodyPr>
          <a:lstStyle/>
          <a:p>
            <a:pPr lvl="1">
              <a:spcBef>
                <a:spcPts val="400"/>
              </a:spcBef>
            </a:pPr>
            <a:r>
              <a:rPr lang="en-US" dirty="0"/>
              <a:t>public class BinaryObserver extends Observer{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   public BinaryObserver(Subject subject){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      this.subject = subject;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      this.subject.attach(this);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   }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   public void update() {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      System.out.println( "Binary String: " + Integer.toBinaryString( subject.getState() ) ); 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   }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}</a:t>
            </a:r>
            <a:endParaRPr lang="en-US" dirty="0"/>
          </a:p>
          <a:p>
            <a:pPr lvl="1">
              <a:spcBef>
                <a:spcPts val="400"/>
              </a:spcBef>
            </a:pPr>
            <a:r>
              <a:rPr lang="en-US" dirty="0"/>
              <a:t>public class OctalObserver extends Observer{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   public OctalObserver(Subject subject){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      this.subject = subject;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      this.subject.attach(this);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   }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   public void update() {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     System.out.println( "Octal String: " + Integer.toOctalString( subject.getState() ) ); 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   }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}</a:t>
            </a:r>
            <a:endParaRPr lang="en-US" dirty="0"/>
          </a:p>
          <a:p>
            <a:pPr lvl="1">
              <a:spcBef>
                <a:spcPts val="400"/>
              </a:spcBef>
            </a:pPr>
            <a:r>
              <a:rPr lang="en-US" dirty="0"/>
              <a:t>public class HexaObserver extends Observer{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   public HexaObserver(Subject subject){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      this.subject = subject;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      this.subject.attach(this);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   }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   public void update() {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      System.out.println( "Hex String: " + Integer.toHexString( subject.getState() ).toUpperCase() ); 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   }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54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726393"/>
            <a:ext cx="8596668" cy="1273323"/>
          </a:xfrm>
        </p:spPr>
        <p:txBody>
          <a:bodyPr>
            <a:normAutofit/>
          </a:bodyPr>
          <a:lstStyle/>
          <a:p>
            <a:r>
              <a:rPr lang="en-US" sz="2400" dirty="0"/>
              <a:t>Step </a:t>
            </a:r>
            <a:r>
              <a:rPr lang="en-US" sz="2400" dirty="0" smtClean="0"/>
              <a:t>4 : Use</a:t>
            </a:r>
            <a:r>
              <a:rPr lang="en-US" sz="2400" dirty="0"/>
              <a:t> </a:t>
            </a:r>
            <a:r>
              <a:rPr lang="en-US" sz="2400" b="1" dirty="0"/>
              <a:t>Subject</a:t>
            </a:r>
            <a:r>
              <a:rPr lang="en-US" sz="2400" dirty="0"/>
              <a:t> and concrete </a:t>
            </a:r>
            <a:r>
              <a:rPr lang="en-US" sz="2400" b="1" dirty="0"/>
              <a:t>O</a:t>
            </a:r>
            <a:r>
              <a:rPr lang="en-US" sz="2400" b="1" dirty="0" smtClean="0"/>
              <a:t>bserver</a:t>
            </a:r>
            <a:r>
              <a:rPr lang="en-US" sz="2400" dirty="0" smtClean="0"/>
              <a:t> </a:t>
            </a:r>
            <a:r>
              <a:rPr lang="en-US" sz="2400" dirty="0"/>
              <a:t>objects.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529697"/>
            <a:ext cx="8596668" cy="3516319"/>
          </a:xfrm>
        </p:spPr>
        <p:txBody>
          <a:bodyPr>
            <a:normAutofit/>
          </a:bodyPr>
          <a:lstStyle/>
          <a:p>
            <a:pPr lvl="1">
              <a:spcBef>
                <a:spcPts val="400"/>
              </a:spcBef>
            </a:pPr>
            <a:r>
              <a:rPr lang="en-US" sz="1100" dirty="0"/>
              <a:t>public class ObserverPatternDemo {</a:t>
            </a:r>
          </a:p>
          <a:p>
            <a:pPr lvl="1">
              <a:spcBef>
                <a:spcPts val="400"/>
              </a:spcBef>
            </a:pPr>
            <a:r>
              <a:rPr lang="en-US" sz="1100" dirty="0"/>
              <a:t>   public static void main(String[] args) {</a:t>
            </a:r>
          </a:p>
          <a:p>
            <a:pPr lvl="1">
              <a:spcBef>
                <a:spcPts val="400"/>
              </a:spcBef>
            </a:pPr>
            <a:r>
              <a:rPr lang="en-US" sz="1100" dirty="0"/>
              <a:t>      Subject subject = new Subject();</a:t>
            </a:r>
          </a:p>
          <a:p>
            <a:pPr lvl="1">
              <a:spcBef>
                <a:spcPts val="400"/>
              </a:spcBef>
            </a:pPr>
            <a:endParaRPr lang="en-US" sz="1100" dirty="0"/>
          </a:p>
          <a:p>
            <a:pPr lvl="1">
              <a:spcBef>
                <a:spcPts val="400"/>
              </a:spcBef>
            </a:pPr>
            <a:r>
              <a:rPr lang="en-US" sz="1100" dirty="0"/>
              <a:t>      new HexaObserver(subject);</a:t>
            </a:r>
          </a:p>
          <a:p>
            <a:pPr lvl="1">
              <a:spcBef>
                <a:spcPts val="400"/>
              </a:spcBef>
            </a:pPr>
            <a:r>
              <a:rPr lang="en-US" sz="1100" dirty="0"/>
              <a:t>      new OctalObserver(subject);</a:t>
            </a:r>
          </a:p>
          <a:p>
            <a:pPr lvl="1">
              <a:spcBef>
                <a:spcPts val="400"/>
              </a:spcBef>
            </a:pPr>
            <a:r>
              <a:rPr lang="en-US" sz="1100" dirty="0"/>
              <a:t>      new BinaryObserver(subject);</a:t>
            </a:r>
          </a:p>
          <a:p>
            <a:pPr lvl="1">
              <a:spcBef>
                <a:spcPts val="400"/>
              </a:spcBef>
            </a:pPr>
            <a:endParaRPr lang="en-US" sz="1100" dirty="0"/>
          </a:p>
          <a:p>
            <a:pPr lvl="1">
              <a:spcBef>
                <a:spcPts val="400"/>
              </a:spcBef>
            </a:pPr>
            <a:r>
              <a:rPr lang="en-US" sz="1100" dirty="0"/>
              <a:t>      System.out.println("First state change: 15");	</a:t>
            </a:r>
          </a:p>
          <a:p>
            <a:pPr lvl="1">
              <a:spcBef>
                <a:spcPts val="400"/>
              </a:spcBef>
            </a:pPr>
            <a:r>
              <a:rPr lang="en-US" sz="1100" dirty="0"/>
              <a:t>      subject.setState(15);</a:t>
            </a:r>
          </a:p>
          <a:p>
            <a:pPr lvl="1">
              <a:spcBef>
                <a:spcPts val="400"/>
              </a:spcBef>
            </a:pPr>
            <a:r>
              <a:rPr lang="en-US" sz="1100" dirty="0"/>
              <a:t>      System.out.println("Second state change: 10");	</a:t>
            </a:r>
          </a:p>
          <a:p>
            <a:pPr lvl="1">
              <a:spcBef>
                <a:spcPts val="400"/>
              </a:spcBef>
            </a:pPr>
            <a:r>
              <a:rPr lang="en-US" sz="1100" dirty="0"/>
              <a:t>      subject.setState(10);</a:t>
            </a:r>
          </a:p>
          <a:p>
            <a:pPr lvl="1">
              <a:spcBef>
                <a:spcPts val="400"/>
              </a:spcBef>
            </a:pPr>
            <a:r>
              <a:rPr lang="en-US" sz="1100" dirty="0"/>
              <a:t>   }</a:t>
            </a:r>
          </a:p>
          <a:p>
            <a:pPr lvl="1">
              <a:spcBef>
                <a:spcPts val="400"/>
              </a:spcBef>
            </a:pPr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538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862577"/>
            <a:ext cx="8596668" cy="81944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Advantages &amp; Disadvantages </a:t>
            </a:r>
            <a:r>
              <a:rPr lang="en-US" sz="2800" dirty="0"/>
              <a:t>and when to use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1682024"/>
            <a:ext cx="4184035" cy="431712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Advantages :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provide the loose coupling design between objects that interact with each other.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Loosely coupled objects are flexible with changing requirements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Subject only knows that observer implement Observer interface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There is no need to modify Subject to add or remove observers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741845"/>
            <a:ext cx="4184034" cy="388077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Disadvantages :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/>
              <a:t>Memory leaks caused by Lapsed listener problem, because of </a:t>
            </a:r>
            <a:r>
              <a:rPr lang="en-US" dirty="0" smtClean="0"/>
              <a:t>explicit </a:t>
            </a:r>
            <a:r>
              <a:rPr lang="en-US" dirty="0"/>
              <a:t>register and unregistering of observers. </a:t>
            </a:r>
            <a:endParaRPr lang="en-US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/>
              <a:t>If not correctly implemented, the Observer can add complexity and lead to inadvertent performance issues.</a:t>
            </a: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823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717847"/>
            <a:ext cx="8596668" cy="66474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Conclusion 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579149"/>
            <a:ext cx="8596668" cy="201863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</a:rPr>
              <a:t>Design Patterns </a:t>
            </a:r>
            <a:r>
              <a:rPr lang="en-US" dirty="0" smtClean="0">
                <a:solidFill>
                  <a:schemeClr val="tx1"/>
                </a:solidFill>
              </a:rPr>
              <a:t>make </a:t>
            </a:r>
            <a:r>
              <a:rPr lang="en-US" dirty="0">
                <a:solidFill>
                  <a:schemeClr val="tx1"/>
                </a:solidFill>
              </a:rPr>
              <a:t>software development easier by providing you with a toolbox of solutions to common problems you encounter in object-oriented </a:t>
            </a:r>
            <a:r>
              <a:rPr lang="en-US" dirty="0" smtClean="0">
                <a:solidFill>
                  <a:schemeClr val="tx1"/>
                </a:solidFill>
              </a:rPr>
              <a:t>design and those are high level.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23" y="3794332"/>
            <a:ext cx="9039233" cy="9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846035"/>
            <a:ext cx="8596668" cy="564022"/>
          </a:xfrm>
        </p:spPr>
        <p:txBody>
          <a:bodyPr>
            <a:normAutofit/>
          </a:bodyPr>
          <a:lstStyle/>
          <a:p>
            <a:r>
              <a:rPr lang="en-US" sz="2800" dirty="0"/>
              <a:t>What are Design Patterns ???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632245"/>
            <a:ext cx="8596668" cy="3067941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Represent the best practices used by experienced object-oriented software developers</a:t>
            </a:r>
            <a:r>
              <a:rPr lang="en-US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Solutions to general problems that software developers faced during software development. 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Obtained by trial and error by numerous software developers over quite a substantial period of time.</a:t>
            </a:r>
          </a:p>
        </p:txBody>
      </p:sp>
    </p:spTree>
    <p:extLst>
      <p:ext uri="{BB962C8B-B14F-4D97-AF65-F5344CB8AC3E}">
        <p14:creationId xmlns:p14="http://schemas.microsoft.com/office/powerpoint/2010/main" val="311840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752031"/>
            <a:ext cx="8596668" cy="615297"/>
          </a:xfrm>
        </p:spPr>
        <p:txBody>
          <a:bodyPr>
            <a:normAutofit/>
          </a:bodyPr>
          <a:lstStyle/>
          <a:p>
            <a:r>
              <a:rPr lang="en-US" sz="2800" dirty="0"/>
              <a:t>Usage of Design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538244"/>
            <a:ext cx="8596668" cy="392251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Common platform for developers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Provide a standard terminology.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 smtClean="0"/>
              <a:t>Specific to particular scenario.</a:t>
            </a:r>
          </a:p>
          <a:p>
            <a:endParaRPr lang="en-US" dirty="0"/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/>
              <a:t>Best Practices</a:t>
            </a:r>
          </a:p>
          <a:p>
            <a:pPr marL="800100" lvl="1" indent="-342900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Have </a:t>
            </a:r>
            <a:r>
              <a:rPr lang="en-US" dirty="0"/>
              <a:t>been evolved over a long period of time.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 smtClean="0"/>
              <a:t>Provide </a:t>
            </a:r>
            <a:r>
              <a:rPr lang="en-US" dirty="0"/>
              <a:t>best solutions to certain problems faced during software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12373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940039"/>
            <a:ext cx="8596668" cy="1016949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What is Gang of Four (GOF)?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533970"/>
            <a:ext cx="8596668" cy="370215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 1994, four authors Erich Gamma, Richard Helm, Ralph Johnson and John Vlissides published a book titled </a:t>
            </a:r>
            <a:r>
              <a:rPr lang="en-US" b="1" dirty="0"/>
              <a:t>Design Patterns - Elements of Reusable </a:t>
            </a:r>
            <a:r>
              <a:rPr lang="en-US" b="1" dirty="0" smtClean="0"/>
              <a:t>Object-Oriented Software.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These authors are collectively known as </a:t>
            </a:r>
            <a:r>
              <a:rPr lang="en-US" b="1" dirty="0"/>
              <a:t>Gang of Four (GOF)</a:t>
            </a:r>
            <a:r>
              <a:rPr lang="en-US" dirty="0"/>
              <a:t>. 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These design </a:t>
            </a:r>
            <a:r>
              <a:rPr lang="en-US" dirty="0"/>
              <a:t>patterns are primarily based on the following principles of object orientated design.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/>
              <a:t>Program to an interface not an implementation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/>
              <a:t>Favor object composition over inheritance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1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752030"/>
            <a:ext cx="8596668" cy="63238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Types of Design Patterns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504060"/>
            <a:ext cx="8596668" cy="6285432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There are four types of Design Patterns,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900" dirty="0" smtClean="0"/>
              <a:t>Creational </a:t>
            </a:r>
            <a:r>
              <a:rPr lang="en-US" sz="2900" dirty="0"/>
              <a:t>Patterns</a:t>
            </a:r>
          </a:p>
          <a:p>
            <a:pPr lvl="2"/>
            <a:r>
              <a:rPr lang="en-US" sz="2500" dirty="0" smtClean="0"/>
              <a:t>Provide a way to create objects while hiding the creation logic, rather than instantiating objects directly using new operator.</a:t>
            </a:r>
          </a:p>
          <a:p>
            <a:pPr lvl="2"/>
            <a:r>
              <a:rPr lang="en-US" sz="2500" dirty="0" smtClean="0"/>
              <a:t>gives program more flexibility in deciding which objects need to be created for a given use case.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900" dirty="0" smtClean="0"/>
              <a:t>Structural Patterns</a:t>
            </a:r>
            <a:endParaRPr lang="en-US" sz="2900" dirty="0"/>
          </a:p>
          <a:p>
            <a:pPr lvl="2"/>
            <a:r>
              <a:rPr lang="en-US" sz="2500" dirty="0"/>
              <a:t>Concern class and object composition. </a:t>
            </a:r>
          </a:p>
          <a:p>
            <a:pPr lvl="2"/>
            <a:r>
              <a:rPr lang="en-US" sz="2500" dirty="0"/>
              <a:t>Concept of inheritance is used to compose interfaces and define ways to compose objects to obtain new functionalities.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900" dirty="0" smtClean="0"/>
              <a:t>Behavioral </a:t>
            </a:r>
            <a:r>
              <a:rPr lang="en-US" sz="2900" dirty="0"/>
              <a:t>Patterns</a:t>
            </a:r>
          </a:p>
          <a:p>
            <a:pPr lvl="2">
              <a:lnSpc>
                <a:spcPct val="120000"/>
              </a:lnSpc>
            </a:pPr>
            <a:r>
              <a:rPr lang="en-US" sz="2600" dirty="0"/>
              <a:t>Specifically concerned with communication between objects.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900" dirty="0" smtClean="0"/>
              <a:t>J2EE Patterns</a:t>
            </a:r>
            <a:endParaRPr lang="en-US" sz="2900" dirty="0"/>
          </a:p>
          <a:p>
            <a:pPr lvl="2">
              <a:lnSpc>
                <a:spcPct val="120000"/>
              </a:lnSpc>
            </a:pPr>
            <a:r>
              <a:rPr lang="en-US" sz="2600" dirty="0"/>
              <a:t>Specifically concerned with the presentation </a:t>
            </a:r>
            <a:r>
              <a:rPr lang="en-US" sz="2600" dirty="0" smtClean="0"/>
              <a:t>tier</a:t>
            </a:r>
            <a:r>
              <a:rPr lang="en-US" sz="2600" dirty="0"/>
              <a:t> </a:t>
            </a:r>
            <a:r>
              <a:rPr lang="en-US" sz="2600" dirty="0" smtClean="0"/>
              <a:t>and </a:t>
            </a:r>
            <a:r>
              <a:rPr lang="en-US" sz="2600" dirty="0"/>
              <a:t>Identified by Sun Java </a:t>
            </a:r>
            <a:r>
              <a:rPr lang="en-US" sz="2600" dirty="0" smtClean="0"/>
              <a:t>Center.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794758"/>
            <a:ext cx="8596668" cy="589660"/>
          </a:xfrm>
        </p:spPr>
        <p:txBody>
          <a:bodyPr>
            <a:normAutofit/>
          </a:bodyPr>
          <a:lstStyle/>
          <a:p>
            <a:r>
              <a:rPr lang="en-US" sz="2800" dirty="0"/>
              <a:t>Observer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504061"/>
            <a:ext cx="8596668" cy="433271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Used for one-to-many relationship.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Can </a:t>
            </a:r>
            <a:r>
              <a:rPr lang="en-US" dirty="0"/>
              <a:t>falls under behavioral pattern category</a:t>
            </a:r>
            <a:r>
              <a:rPr lang="en-US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Observer pattern uses three actor classes. </a:t>
            </a:r>
            <a:r>
              <a:rPr lang="en-US" b="1" dirty="0"/>
              <a:t>Subject</a:t>
            </a:r>
            <a:r>
              <a:rPr lang="en-US" dirty="0"/>
              <a:t>, </a:t>
            </a:r>
            <a:r>
              <a:rPr lang="en-US" b="1" dirty="0"/>
              <a:t>Observer</a:t>
            </a:r>
            <a:r>
              <a:rPr lang="en-US" dirty="0"/>
              <a:t> and </a:t>
            </a:r>
            <a:r>
              <a:rPr lang="en-US" b="1" dirty="0"/>
              <a:t>Client</a:t>
            </a:r>
            <a:r>
              <a:rPr lang="en-US" dirty="0"/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Subject</a:t>
            </a:r>
            <a:r>
              <a:rPr lang="en-US" dirty="0"/>
              <a:t> is an object having methods to attach and detach </a:t>
            </a:r>
            <a:r>
              <a:rPr lang="en-US" b="1" dirty="0" smtClean="0"/>
              <a:t>Observers</a:t>
            </a:r>
            <a:r>
              <a:rPr lang="en-US" dirty="0" smtClean="0"/>
              <a:t> </a:t>
            </a:r>
            <a:r>
              <a:rPr lang="en-US" dirty="0"/>
              <a:t>to a </a:t>
            </a:r>
            <a:r>
              <a:rPr lang="en-US" b="1" dirty="0" smtClean="0"/>
              <a:t>Client</a:t>
            </a:r>
            <a:r>
              <a:rPr lang="en-US" dirty="0" smtClean="0"/>
              <a:t> </a:t>
            </a:r>
            <a:r>
              <a:rPr lang="en-US" dirty="0"/>
              <a:t>object.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We have created an abstract class </a:t>
            </a:r>
            <a:r>
              <a:rPr lang="en-US" b="1" dirty="0"/>
              <a:t>Observer</a:t>
            </a:r>
            <a:r>
              <a:rPr lang="en-US" dirty="0"/>
              <a:t> and a concrete class </a:t>
            </a:r>
            <a:r>
              <a:rPr lang="en-US" b="1" dirty="0"/>
              <a:t>Subject</a:t>
            </a:r>
            <a:r>
              <a:rPr lang="en-US" dirty="0"/>
              <a:t> that is extending class </a:t>
            </a:r>
            <a:r>
              <a:rPr lang="en-US" b="1" dirty="0"/>
              <a:t>Observer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792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57" y="857428"/>
            <a:ext cx="8596668" cy="774819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Example for </a:t>
            </a:r>
            <a:r>
              <a:rPr lang="en-US" sz="3100" dirty="0"/>
              <a:t>Observer </a:t>
            </a:r>
            <a:r>
              <a:rPr lang="en-US" sz="3100" dirty="0" smtClean="0"/>
              <a:t>Pattern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1400" dirty="0" smtClean="0"/>
              <a:t>Class diagram :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911" y="2008262"/>
            <a:ext cx="6321765" cy="4046126"/>
          </a:xfrm>
        </p:spPr>
      </p:pic>
    </p:spTree>
    <p:extLst>
      <p:ext uri="{BB962C8B-B14F-4D97-AF65-F5344CB8AC3E}">
        <p14:creationId xmlns:p14="http://schemas.microsoft.com/office/powerpoint/2010/main" val="1473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02" y="844213"/>
            <a:ext cx="8596668" cy="1266598"/>
          </a:xfrm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</a:pPr>
            <a:r>
              <a:rPr lang="en-US" sz="3100" dirty="0" smtClean="0"/>
              <a:t>Implementation </a:t>
            </a:r>
            <a:br>
              <a:rPr lang="en-US" sz="3100" dirty="0" smtClean="0"/>
            </a:br>
            <a:r>
              <a:rPr lang="en-US" sz="2700" dirty="0" smtClean="0"/>
              <a:t>Step 1 : </a:t>
            </a:r>
            <a:r>
              <a:rPr lang="en-US" sz="2700" dirty="0"/>
              <a:t>Create </a:t>
            </a:r>
            <a:r>
              <a:rPr lang="en-US" sz="2700" b="1" dirty="0"/>
              <a:t>Subject</a:t>
            </a:r>
            <a:r>
              <a:rPr lang="en-US" sz="2700" dirty="0"/>
              <a:t> class.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	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702" y="1880075"/>
            <a:ext cx="8596668" cy="4349811"/>
          </a:xfrm>
        </p:spPr>
        <p:txBody>
          <a:bodyPr>
            <a:noAutofit/>
          </a:bodyPr>
          <a:lstStyle/>
          <a:p>
            <a:pPr lvl="1">
              <a:spcBef>
                <a:spcPts val="400"/>
              </a:spcBef>
            </a:pPr>
            <a:r>
              <a:rPr lang="en-US" sz="1000" dirty="0"/>
              <a:t>import java.util.ArrayList</a:t>
            </a:r>
            <a:r>
              <a:rPr lang="en-US" sz="1000" dirty="0" smtClean="0"/>
              <a:t>;</a:t>
            </a:r>
          </a:p>
          <a:p>
            <a:pPr lvl="1">
              <a:spcBef>
                <a:spcPts val="400"/>
              </a:spcBef>
            </a:pPr>
            <a:r>
              <a:rPr lang="en-US" sz="1000" dirty="0"/>
              <a:t>import java.util.List</a:t>
            </a:r>
            <a:r>
              <a:rPr lang="en-US" sz="1000" dirty="0" smtClean="0"/>
              <a:t>;</a:t>
            </a:r>
          </a:p>
          <a:p>
            <a:pPr lvl="1">
              <a:spcBef>
                <a:spcPts val="400"/>
              </a:spcBef>
            </a:pPr>
            <a:r>
              <a:rPr lang="en-US" sz="1000" dirty="0"/>
              <a:t>public class Subject {</a:t>
            </a:r>
          </a:p>
          <a:p>
            <a:pPr lvl="1">
              <a:spcBef>
                <a:spcPts val="400"/>
              </a:spcBef>
            </a:pPr>
            <a:r>
              <a:rPr lang="en-US" sz="1000" dirty="0"/>
              <a:t>   private List&lt;Observer&gt; observers = new ArrayList&lt;Observer&gt;();</a:t>
            </a:r>
          </a:p>
          <a:p>
            <a:pPr lvl="1">
              <a:spcBef>
                <a:spcPts val="400"/>
              </a:spcBef>
            </a:pPr>
            <a:r>
              <a:rPr lang="en-US" sz="1000" dirty="0"/>
              <a:t>   private int state;</a:t>
            </a:r>
          </a:p>
          <a:p>
            <a:pPr lvl="1">
              <a:spcBef>
                <a:spcPts val="400"/>
              </a:spcBef>
            </a:pPr>
            <a:r>
              <a:rPr lang="en-US" sz="1000" dirty="0"/>
              <a:t>   public int getState() {</a:t>
            </a:r>
          </a:p>
          <a:p>
            <a:pPr lvl="1">
              <a:spcBef>
                <a:spcPts val="400"/>
              </a:spcBef>
            </a:pPr>
            <a:r>
              <a:rPr lang="en-US" sz="1000" dirty="0"/>
              <a:t>      return state;</a:t>
            </a:r>
          </a:p>
          <a:p>
            <a:pPr lvl="1">
              <a:spcBef>
                <a:spcPts val="400"/>
              </a:spcBef>
            </a:pPr>
            <a:r>
              <a:rPr lang="en-US" sz="1000" dirty="0"/>
              <a:t>   }</a:t>
            </a:r>
          </a:p>
          <a:p>
            <a:pPr lvl="1">
              <a:spcBef>
                <a:spcPts val="400"/>
              </a:spcBef>
            </a:pPr>
            <a:r>
              <a:rPr lang="en-US" sz="1000" dirty="0"/>
              <a:t>   public void setState(int state) {</a:t>
            </a:r>
          </a:p>
          <a:p>
            <a:pPr lvl="1">
              <a:spcBef>
                <a:spcPts val="400"/>
              </a:spcBef>
            </a:pPr>
            <a:r>
              <a:rPr lang="en-US" sz="1000" dirty="0"/>
              <a:t>      this.state = state;</a:t>
            </a:r>
          </a:p>
          <a:p>
            <a:pPr lvl="1">
              <a:spcBef>
                <a:spcPts val="400"/>
              </a:spcBef>
            </a:pPr>
            <a:r>
              <a:rPr lang="en-US" sz="1000" dirty="0"/>
              <a:t>      notifyAllObservers();</a:t>
            </a:r>
          </a:p>
          <a:p>
            <a:pPr lvl="1">
              <a:spcBef>
                <a:spcPts val="400"/>
              </a:spcBef>
            </a:pPr>
            <a:r>
              <a:rPr lang="en-US" sz="1000" dirty="0"/>
              <a:t>   }</a:t>
            </a:r>
          </a:p>
          <a:p>
            <a:pPr lvl="1">
              <a:spcBef>
                <a:spcPts val="400"/>
              </a:spcBef>
            </a:pPr>
            <a:r>
              <a:rPr lang="en-US" sz="1000" dirty="0"/>
              <a:t>   public void attach(Observer observer){</a:t>
            </a:r>
          </a:p>
          <a:p>
            <a:pPr lvl="1">
              <a:spcBef>
                <a:spcPts val="400"/>
              </a:spcBef>
            </a:pPr>
            <a:r>
              <a:rPr lang="en-US" sz="1000" dirty="0"/>
              <a:t>      observers.add(observer);		</a:t>
            </a:r>
          </a:p>
          <a:p>
            <a:pPr lvl="1">
              <a:spcBef>
                <a:spcPts val="400"/>
              </a:spcBef>
            </a:pPr>
            <a:r>
              <a:rPr lang="en-US" sz="1000" dirty="0"/>
              <a:t>   }</a:t>
            </a:r>
          </a:p>
          <a:p>
            <a:pPr lvl="1">
              <a:spcBef>
                <a:spcPts val="400"/>
              </a:spcBef>
            </a:pPr>
            <a:r>
              <a:rPr lang="en-US" sz="1000" dirty="0"/>
              <a:t>   public void notifyAllObservers(){</a:t>
            </a:r>
          </a:p>
          <a:p>
            <a:pPr lvl="1">
              <a:spcBef>
                <a:spcPts val="400"/>
              </a:spcBef>
            </a:pPr>
            <a:r>
              <a:rPr lang="en-US" sz="1000" dirty="0"/>
              <a:t>      for (Observer observer : observers) </a:t>
            </a:r>
            <a:r>
              <a:rPr lang="en-US" sz="1000" dirty="0" smtClean="0"/>
              <a:t>{	</a:t>
            </a:r>
            <a:endParaRPr lang="en-US" sz="1000" dirty="0"/>
          </a:p>
          <a:p>
            <a:pPr lvl="1">
              <a:spcBef>
                <a:spcPts val="400"/>
              </a:spcBef>
            </a:pPr>
            <a:r>
              <a:rPr lang="en-US" sz="1000" dirty="0"/>
              <a:t>         observer.update();</a:t>
            </a:r>
          </a:p>
          <a:p>
            <a:pPr lvl="1">
              <a:spcBef>
                <a:spcPts val="400"/>
              </a:spcBef>
            </a:pPr>
            <a:r>
              <a:rPr lang="en-US" sz="1000" dirty="0"/>
              <a:t>      }</a:t>
            </a:r>
          </a:p>
          <a:p>
            <a:pPr lvl="1">
              <a:spcBef>
                <a:spcPts val="400"/>
              </a:spcBef>
            </a:pPr>
            <a:r>
              <a:rPr lang="en-US" sz="1000" dirty="0"/>
              <a:t>   } 	</a:t>
            </a:r>
          </a:p>
          <a:p>
            <a:pPr lvl="1">
              <a:spcBef>
                <a:spcPts val="400"/>
              </a:spcBef>
            </a:pPr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589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820395"/>
            <a:ext cx="8596668" cy="553656"/>
          </a:xfrm>
        </p:spPr>
        <p:txBody>
          <a:bodyPr>
            <a:normAutofit/>
          </a:bodyPr>
          <a:lstStyle/>
          <a:p>
            <a:r>
              <a:rPr lang="en-US" sz="2400" dirty="0"/>
              <a:t>Step </a:t>
            </a:r>
            <a:r>
              <a:rPr lang="en-US" sz="2400" dirty="0" smtClean="0"/>
              <a:t>2 : Create </a:t>
            </a:r>
            <a:r>
              <a:rPr lang="en-US" sz="2400" b="1" dirty="0"/>
              <a:t>Observer</a:t>
            </a:r>
            <a:r>
              <a:rPr lang="en-US" sz="2400" dirty="0"/>
              <a:t> class.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527873"/>
            <a:ext cx="8596668" cy="1591342"/>
          </a:xfrm>
        </p:spPr>
        <p:txBody>
          <a:bodyPr>
            <a:normAutofit/>
          </a:bodyPr>
          <a:lstStyle/>
          <a:p>
            <a:pPr lvl="1">
              <a:spcBef>
                <a:spcPts val="400"/>
              </a:spcBef>
            </a:pPr>
            <a:r>
              <a:rPr lang="en-US" sz="1100" dirty="0"/>
              <a:t>public abstract class </a:t>
            </a:r>
            <a:r>
              <a:rPr lang="en-US" sz="1100" dirty="0" smtClean="0"/>
              <a:t>Observer</a:t>
            </a:r>
          </a:p>
          <a:p>
            <a:pPr lvl="1">
              <a:spcBef>
                <a:spcPts val="400"/>
              </a:spcBef>
            </a:pPr>
            <a:r>
              <a:rPr lang="en-US" sz="1100" dirty="0" smtClean="0"/>
              <a:t> </a:t>
            </a:r>
            <a:r>
              <a:rPr lang="en-US" sz="1100" dirty="0"/>
              <a:t>{</a:t>
            </a:r>
          </a:p>
          <a:p>
            <a:pPr lvl="1">
              <a:spcBef>
                <a:spcPts val="400"/>
              </a:spcBef>
            </a:pPr>
            <a:r>
              <a:rPr lang="en-US" sz="1100" dirty="0"/>
              <a:t>   protected Subject subject;</a:t>
            </a:r>
          </a:p>
          <a:p>
            <a:pPr lvl="1">
              <a:spcBef>
                <a:spcPts val="400"/>
              </a:spcBef>
            </a:pPr>
            <a:r>
              <a:rPr lang="en-US" sz="1100" dirty="0"/>
              <a:t>   public abstract void update();</a:t>
            </a:r>
          </a:p>
          <a:p>
            <a:pPr lvl="1">
              <a:spcBef>
                <a:spcPts val="400"/>
              </a:spcBef>
            </a:pPr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210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709</TotalTime>
  <Words>684</Words>
  <Application>Microsoft Office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Facet</vt:lpstr>
      <vt:lpstr>Design Patterns</vt:lpstr>
      <vt:lpstr>What are Design Patterns ??? </vt:lpstr>
      <vt:lpstr>Usage of Design Pattern</vt:lpstr>
      <vt:lpstr>What is Gang of Four (GOF)? </vt:lpstr>
      <vt:lpstr>Types of Design Patterns</vt:lpstr>
      <vt:lpstr>Observer Pattern</vt:lpstr>
      <vt:lpstr>Example for Observer Pattern  Class diagram :</vt:lpstr>
      <vt:lpstr>Implementation  Step 1 : Create Subject class.  </vt:lpstr>
      <vt:lpstr>Step 2 : Create Observer class.</vt:lpstr>
      <vt:lpstr>Step 3 : Create concrete Observer classes</vt:lpstr>
      <vt:lpstr>Step 4 : Use Subject and concrete Observer objects. </vt:lpstr>
      <vt:lpstr>Advantages &amp; Disadvantages and when to use it</vt:lpstr>
      <vt:lpstr>Conclusion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Chanuka Samila</dc:creator>
  <cp:lastModifiedBy>Chanuka Samila</cp:lastModifiedBy>
  <cp:revision>23</cp:revision>
  <dcterms:created xsi:type="dcterms:W3CDTF">2019-09-12T20:34:06Z</dcterms:created>
  <dcterms:modified xsi:type="dcterms:W3CDTF">2019-09-13T12:57:05Z</dcterms:modified>
</cp:coreProperties>
</file>