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25" d="100"/>
          <a:sy n="25" d="100"/>
        </p:scale>
        <p:origin x="828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9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352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16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751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65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080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54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87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8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0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1A31-E9B3-43D2-94AC-3F9FDB9F4C61}" type="datetimeFigureOut">
              <a:rPr lang="en-GB" smtClean="0"/>
              <a:t>30/06/2025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66FF3-0228-4154-8536-3F05DD2144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03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5AB6E2-1064-1F58-CFE0-3F4D059210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72" y="625624"/>
            <a:ext cx="4572000" cy="457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D7A087-FECE-2614-88D2-E21E701EEEE4}"/>
              </a:ext>
            </a:extLst>
          </p:cNvPr>
          <p:cNvSpPr txBox="1"/>
          <p:nvPr/>
        </p:nvSpPr>
        <p:spPr>
          <a:xfrm>
            <a:off x="6248400" y="682558"/>
            <a:ext cx="20916899" cy="5139863"/>
          </a:xfrm>
          <a:prstGeom prst="rect">
            <a:avLst/>
          </a:prstGeom>
          <a:noFill/>
        </p:spPr>
        <p:txBody>
          <a:bodyPr wrap="square" lIns="182875" tIns="91437" rIns="182875" bIns="91437" rtlCol="0">
            <a:spAutoFit/>
          </a:bodyPr>
          <a:lstStyle/>
          <a:p>
            <a:pPr algn="ctr"/>
            <a:r>
              <a:rPr lang="en-US" sz="9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GBrain: A Graph Signal Processing Approach To EEG Based Attention Detection</a:t>
            </a:r>
          </a:p>
          <a:p>
            <a:pPr algn="ctr"/>
            <a:endParaRPr lang="en-US" sz="40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161B70-B587-BDBA-D5A7-2F515681A46D}"/>
              </a:ext>
            </a:extLst>
          </p:cNvPr>
          <p:cNvCxnSpPr>
            <a:cxnSpLocks/>
          </p:cNvCxnSpPr>
          <p:nvPr/>
        </p:nvCxnSpPr>
        <p:spPr>
          <a:xfrm flipH="1">
            <a:off x="-20180" y="7117821"/>
            <a:ext cx="32938580" cy="0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6763E2-E33E-B28B-2E2A-8267B4A4B332}"/>
              </a:ext>
            </a:extLst>
          </p:cNvPr>
          <p:cNvSpPr txBox="1"/>
          <p:nvPr/>
        </p:nvSpPr>
        <p:spPr>
          <a:xfrm>
            <a:off x="12448609" y="5208236"/>
            <a:ext cx="869688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Sami Al Majanini</a:t>
            </a:r>
          </a:p>
          <a:p>
            <a:endParaRPr lang="en-US" sz="4000" dirty="0"/>
          </a:p>
          <a:p>
            <a:endParaRPr lang="en-US" sz="4000" dirty="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EDA7F248-C859-49CD-C860-F378CEDD3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40" y="7454926"/>
            <a:ext cx="7572797" cy="142369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8BE012-EE31-58C4-2F1F-DFEB74D7E16B}"/>
              </a:ext>
            </a:extLst>
          </p:cNvPr>
          <p:cNvCxnSpPr>
            <a:cxnSpLocks/>
          </p:cNvCxnSpPr>
          <p:nvPr/>
        </p:nvCxnSpPr>
        <p:spPr>
          <a:xfrm flipH="1">
            <a:off x="552872" y="8735867"/>
            <a:ext cx="199982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C1B168-D536-876F-2471-EBD45F8BC741}"/>
              </a:ext>
            </a:extLst>
          </p:cNvPr>
          <p:cNvSpPr txBox="1"/>
          <p:nvPr/>
        </p:nvSpPr>
        <p:spPr>
          <a:xfrm>
            <a:off x="552871" y="8878624"/>
            <a:ext cx="1533978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fast-paced world, accurately detecting attention is vital across fields like education, neurotechnology, and cognitive research. 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 EEG studies often overlook inter-channel brain interactions and rely on high-density systems, limiting their practicality and comprehensive understanding of brain network dynamics during attention.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8E95B8-DC23-FFDB-9CA3-F3B344D67E06}"/>
              </a:ext>
            </a:extLst>
          </p:cNvPr>
          <p:cNvCxnSpPr>
            <a:cxnSpLocks/>
          </p:cNvCxnSpPr>
          <p:nvPr/>
        </p:nvCxnSpPr>
        <p:spPr>
          <a:xfrm>
            <a:off x="16513958" y="7117821"/>
            <a:ext cx="0" cy="7243038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EF3919-1377-263E-27E5-801374267BA4}"/>
              </a:ext>
            </a:extLst>
          </p:cNvPr>
          <p:cNvCxnSpPr>
            <a:cxnSpLocks/>
          </p:cNvCxnSpPr>
          <p:nvPr/>
        </p:nvCxnSpPr>
        <p:spPr>
          <a:xfrm flipH="1">
            <a:off x="0" y="14360859"/>
            <a:ext cx="16513958" cy="0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14">
            <a:extLst>
              <a:ext uri="{FF2B5EF4-FFF2-40B4-BE49-F238E27FC236}">
                <a16:creationId xmlns:a16="http://schemas.microsoft.com/office/drawing/2014/main" id="{64B92253-58A8-0BB8-0E53-12A6C58F0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7053" y="7506613"/>
            <a:ext cx="7572797" cy="142369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FE62EC-8354-D051-0E77-710680CF0176}"/>
              </a:ext>
            </a:extLst>
          </p:cNvPr>
          <p:cNvCxnSpPr>
            <a:cxnSpLocks/>
          </p:cNvCxnSpPr>
          <p:nvPr/>
        </p:nvCxnSpPr>
        <p:spPr>
          <a:xfrm flipH="1">
            <a:off x="17099935" y="8735867"/>
            <a:ext cx="199982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FC3918-FD9B-6377-AD9B-60F90BE93B85}"/>
              </a:ext>
            </a:extLst>
          </p:cNvPr>
          <p:cNvSpPr txBox="1"/>
          <p:nvPr/>
        </p:nvSpPr>
        <p:spPr>
          <a:xfrm>
            <a:off x="16878015" y="8930311"/>
            <a:ext cx="151640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accurately detect attention by extracting topological features from functional connectivity matrices.</a:t>
            </a:r>
          </a:p>
          <a:p>
            <a:pPr marL="571500" indent="-571500" algn="just">
              <a:buSzPct val="150000"/>
              <a:buFont typeface="Arial" panose="020B0604020202020204" pitchFamily="34" charset="0"/>
              <a:buChar char="•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understanding of brain network dynamics during attentive vs. inattentive states.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C0E0898-C1E6-8055-9A91-1E664C1CD690}"/>
              </a:ext>
            </a:extLst>
          </p:cNvPr>
          <p:cNvCxnSpPr>
            <a:cxnSpLocks/>
          </p:cNvCxnSpPr>
          <p:nvPr/>
        </p:nvCxnSpPr>
        <p:spPr>
          <a:xfrm flipH="1">
            <a:off x="16513958" y="14360859"/>
            <a:ext cx="16404442" cy="18854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14">
            <a:extLst>
              <a:ext uri="{FF2B5EF4-FFF2-40B4-BE49-F238E27FC236}">
                <a16:creationId xmlns:a16="http://schemas.microsoft.com/office/drawing/2014/main" id="{62E47AE1-2F0D-3002-8FD0-276191885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871" y="14641742"/>
            <a:ext cx="8436893" cy="142369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C4A8753-C92A-AA06-D620-30E57AF73122}"/>
              </a:ext>
            </a:extLst>
          </p:cNvPr>
          <p:cNvCxnSpPr>
            <a:cxnSpLocks/>
          </p:cNvCxnSpPr>
          <p:nvPr/>
        </p:nvCxnSpPr>
        <p:spPr>
          <a:xfrm flipH="1">
            <a:off x="552872" y="16065440"/>
            <a:ext cx="199982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B822CAD7-B4DC-25C1-B5D7-507AE9877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280" y="17948904"/>
            <a:ext cx="3434034" cy="4343586"/>
          </a:xfrm>
          <a:prstGeom prst="rect">
            <a:avLst/>
          </a:prstGeom>
        </p:spPr>
      </p:pic>
      <p:sp>
        <p:nvSpPr>
          <p:cNvPr id="48" name="Arrow: Right 47">
            <a:extLst>
              <a:ext uri="{FF2B5EF4-FFF2-40B4-BE49-F238E27FC236}">
                <a16:creationId xmlns:a16="http://schemas.microsoft.com/office/drawing/2014/main" id="{F176D61D-8030-5431-3EB1-A6CDAF207F37}"/>
              </a:ext>
            </a:extLst>
          </p:cNvPr>
          <p:cNvSpPr/>
          <p:nvPr/>
        </p:nvSpPr>
        <p:spPr>
          <a:xfrm>
            <a:off x="8737490" y="19843095"/>
            <a:ext cx="1813453" cy="3657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E3D02D8-1C39-4AD7-D620-B1D5B7963B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719" y="18438736"/>
            <a:ext cx="6364234" cy="354021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8F96E33-1B67-F3F3-4DC6-49FAD7A006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7488" y="18187762"/>
            <a:ext cx="4497798" cy="3865870"/>
          </a:xfrm>
          <a:prstGeom prst="rect">
            <a:avLst/>
          </a:prstGeom>
        </p:spPr>
      </p:pic>
      <p:sp>
        <p:nvSpPr>
          <p:cNvPr id="51" name="Arrow: Right 50">
            <a:extLst>
              <a:ext uri="{FF2B5EF4-FFF2-40B4-BE49-F238E27FC236}">
                <a16:creationId xmlns:a16="http://schemas.microsoft.com/office/drawing/2014/main" id="{A3B87710-CF09-6AA5-D6E1-AEDADBE85123}"/>
              </a:ext>
            </a:extLst>
          </p:cNvPr>
          <p:cNvSpPr/>
          <p:nvPr/>
        </p:nvSpPr>
        <p:spPr>
          <a:xfrm>
            <a:off x="20074201" y="19809743"/>
            <a:ext cx="1813453" cy="3657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AEC53AA6-FB13-7DCB-6790-E90AAE96AB2E}"/>
              </a:ext>
            </a:extLst>
          </p:cNvPr>
          <p:cNvSpPr/>
          <p:nvPr/>
        </p:nvSpPr>
        <p:spPr>
          <a:xfrm rot="5400000">
            <a:off x="23912726" y="23126903"/>
            <a:ext cx="1860710" cy="3564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2594A48-DDCD-1835-0EC1-3E18B1421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"/>
          <a:stretch>
            <a:fillRect/>
          </a:stretch>
        </p:blipFill>
        <p:spPr>
          <a:xfrm>
            <a:off x="22270828" y="25195721"/>
            <a:ext cx="6148018" cy="4193804"/>
          </a:xfrm>
          <a:prstGeom prst="rect">
            <a:avLst/>
          </a:prstGeom>
        </p:spPr>
      </p:pic>
      <p:sp>
        <p:nvSpPr>
          <p:cNvPr id="54" name="Arrow: Right 53">
            <a:extLst>
              <a:ext uri="{FF2B5EF4-FFF2-40B4-BE49-F238E27FC236}">
                <a16:creationId xmlns:a16="http://schemas.microsoft.com/office/drawing/2014/main" id="{00F123DD-4052-ACA7-3855-C6CA36EEF933}"/>
              </a:ext>
            </a:extLst>
          </p:cNvPr>
          <p:cNvSpPr/>
          <p:nvPr/>
        </p:nvSpPr>
        <p:spPr>
          <a:xfrm rot="10800000">
            <a:off x="20074201" y="26975980"/>
            <a:ext cx="1813453" cy="3657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CD7F5BB7-55A5-5244-6058-0E2B58F90B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35937" y="25529953"/>
            <a:ext cx="6863826" cy="3525340"/>
          </a:xfrm>
          <a:prstGeom prst="rect">
            <a:avLst/>
          </a:prstGeom>
        </p:spPr>
      </p:pic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F3498953-97F2-34BB-026A-357C544CA122}"/>
              </a:ext>
            </a:extLst>
          </p:cNvPr>
          <p:cNvSpPr/>
          <p:nvPr/>
        </p:nvSpPr>
        <p:spPr>
          <a:xfrm rot="10800000">
            <a:off x="8869513" y="26975981"/>
            <a:ext cx="1813453" cy="3657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0" name="Picture 2" descr="Regression vs. Classification in Machine Learning for Beginners">
            <a:extLst>
              <a:ext uri="{FF2B5EF4-FFF2-40B4-BE49-F238E27FC236}">
                <a16:creationId xmlns:a16="http://schemas.microsoft.com/office/drawing/2014/main" id="{24C164CD-8E46-99D8-980D-7F8B1F238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70" t="18409" r="6449" b="23193"/>
          <a:stretch>
            <a:fillRect/>
          </a:stretch>
        </p:blipFill>
        <p:spPr bwMode="auto">
          <a:xfrm>
            <a:off x="3636176" y="25061953"/>
            <a:ext cx="5041750" cy="41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A46A3B50-46BE-6015-D013-24DB90A17D0D}"/>
              </a:ext>
            </a:extLst>
          </p:cNvPr>
          <p:cNvSpPr txBox="1"/>
          <p:nvPr/>
        </p:nvSpPr>
        <p:spPr>
          <a:xfrm>
            <a:off x="3216668" y="17009480"/>
            <a:ext cx="6940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EEG recording using 8 Electrodes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E03B28B-3CD4-EF79-3C95-C672906F6CF1}"/>
              </a:ext>
            </a:extLst>
          </p:cNvPr>
          <p:cNvSpPr txBox="1"/>
          <p:nvPr/>
        </p:nvSpPr>
        <p:spPr>
          <a:xfrm>
            <a:off x="13439226" y="17028744"/>
            <a:ext cx="3934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Raw EEG Data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818A0AF-98AC-60A3-F4A5-BE29839EA536}"/>
              </a:ext>
            </a:extLst>
          </p:cNvPr>
          <p:cNvSpPr txBox="1"/>
          <p:nvPr/>
        </p:nvSpPr>
        <p:spPr>
          <a:xfrm>
            <a:off x="21145498" y="17028744"/>
            <a:ext cx="73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Functional Connectivity Computation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4230D3-5D05-C76B-2631-A31D46A01791}"/>
              </a:ext>
            </a:extLst>
          </p:cNvPr>
          <p:cNvSpPr txBox="1"/>
          <p:nvPr/>
        </p:nvSpPr>
        <p:spPr>
          <a:xfrm>
            <a:off x="22684361" y="24423217"/>
            <a:ext cx="73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Graphs Construction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46DF3E3-7CD2-B0A8-C6D7-7A1D7753EABA}"/>
              </a:ext>
            </a:extLst>
          </p:cNvPr>
          <p:cNvSpPr txBox="1"/>
          <p:nvPr/>
        </p:nvSpPr>
        <p:spPr>
          <a:xfrm>
            <a:off x="13009265" y="24610946"/>
            <a:ext cx="73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Graph Feature Extraction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EC002DC-87E4-4C90-F32A-7F43A564562C}"/>
              </a:ext>
            </a:extLst>
          </p:cNvPr>
          <p:cNvSpPr txBox="1"/>
          <p:nvPr/>
        </p:nvSpPr>
        <p:spPr>
          <a:xfrm>
            <a:off x="4028565" y="24610946"/>
            <a:ext cx="7395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Classification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21BFC93-A063-B1A7-11C0-0A5525906061}"/>
              </a:ext>
            </a:extLst>
          </p:cNvPr>
          <p:cNvCxnSpPr>
            <a:cxnSpLocks/>
          </p:cNvCxnSpPr>
          <p:nvPr/>
        </p:nvCxnSpPr>
        <p:spPr>
          <a:xfrm flipH="1" flipV="1">
            <a:off x="0" y="29597823"/>
            <a:ext cx="32918400" cy="49840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7988FB3B-D133-DC3E-6444-6BEDB69EC1B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2724" y="34960889"/>
            <a:ext cx="9388153" cy="8406722"/>
          </a:xfrm>
          <a:prstGeom prst="rect">
            <a:avLst/>
          </a:prstGeom>
        </p:spPr>
      </p:pic>
      <p:sp>
        <p:nvSpPr>
          <p:cNvPr id="144" name="Rounded Rectangle 14">
            <a:extLst>
              <a:ext uri="{FF2B5EF4-FFF2-40B4-BE49-F238E27FC236}">
                <a16:creationId xmlns:a16="http://schemas.microsoft.com/office/drawing/2014/main" id="{5B131D3F-4CEC-3DD9-ECC2-9456B0CA3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84" y="29818696"/>
            <a:ext cx="8436893" cy="142369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F9A966A-382B-B78F-DBC2-15D9DA0B672D}"/>
              </a:ext>
            </a:extLst>
          </p:cNvPr>
          <p:cNvCxnSpPr>
            <a:cxnSpLocks/>
          </p:cNvCxnSpPr>
          <p:nvPr/>
        </p:nvCxnSpPr>
        <p:spPr>
          <a:xfrm flipH="1">
            <a:off x="552871" y="31192938"/>
            <a:ext cx="199982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0454505B-5C51-2277-C7D3-573D25EE3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66775"/>
              </p:ext>
            </p:extLst>
          </p:nvPr>
        </p:nvGraphicFramePr>
        <p:xfrm>
          <a:off x="316790" y="33148043"/>
          <a:ext cx="14085009" cy="10500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2269">
                  <a:extLst>
                    <a:ext uri="{9D8B030D-6E8A-4147-A177-3AD203B41FA5}">
                      <a16:colId xmlns:a16="http://schemas.microsoft.com/office/drawing/2014/main" val="1226402776"/>
                    </a:ext>
                  </a:extLst>
                </a:gridCol>
                <a:gridCol w="3746899">
                  <a:extLst>
                    <a:ext uri="{9D8B030D-6E8A-4147-A177-3AD203B41FA5}">
                      <a16:colId xmlns:a16="http://schemas.microsoft.com/office/drawing/2014/main" val="2375279541"/>
                    </a:ext>
                  </a:extLst>
                </a:gridCol>
                <a:gridCol w="3542992">
                  <a:extLst>
                    <a:ext uri="{9D8B030D-6E8A-4147-A177-3AD203B41FA5}">
                      <a16:colId xmlns:a16="http://schemas.microsoft.com/office/drawing/2014/main" val="2952333552"/>
                    </a:ext>
                  </a:extLst>
                </a:gridCol>
                <a:gridCol w="3752849">
                  <a:extLst>
                    <a:ext uri="{9D8B030D-6E8A-4147-A177-3AD203B41FA5}">
                      <a16:colId xmlns:a16="http://schemas.microsoft.com/office/drawing/2014/main" val="4062153848"/>
                    </a:ext>
                  </a:extLst>
                </a:gridCol>
              </a:tblGrid>
              <a:tr h="111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Authors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Methodes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</a:p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165447"/>
                  </a:ext>
                </a:extLst>
              </a:tr>
              <a:tr h="1312654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Nuamah &amp; Seong (2021)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Features: Power bands ratio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Model: SVM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k-fold CV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subject dependent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93.33% ± 8.16%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574339"/>
                  </a:ext>
                </a:extLst>
              </a:tr>
              <a:tr h="1763156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Wan et al. (2021)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Features: Frequency and entropy features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Model: XGBoost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5-fold cross-validation</a:t>
                      </a:r>
                    </a:p>
                    <a:p>
                      <a:pPr algn="ctr"/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LOSO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95.36% ± 2.31%, (CV)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73.39 ± 4.47, (LOSO)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25357"/>
                  </a:ext>
                </a:extLst>
              </a:tr>
              <a:tr h="1689136">
                <a:tc>
                  <a:txBody>
                    <a:bodyPr/>
                    <a:lstStyle/>
                    <a:p>
                      <a:pPr marL="0" marR="0" lvl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Al-Nafjan &amp; Aldayel (2022)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Features: PSD features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Models: KNN, SVM, RF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Holdout / 5-fold CV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96% (Holdout), 87% (5-fold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0047766"/>
                  </a:ext>
                </a:extLst>
              </a:tr>
              <a:tr h="2089948">
                <a:tc>
                  <a:txBody>
                    <a:bodyPr/>
                    <a:lstStyle/>
                    <a:p>
                      <a:pPr marL="0" marR="0" lvl="0" indent="0" algn="ctr" defTabSz="32918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Chen et al. (2023)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Features: feature fusion time, frequency domains and nonlinear features.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Models: RE, DT, SVM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5-fold CV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subject dependent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sz="28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LOSO</a:t>
                      </a:r>
                      <a:endParaRPr lang="en-GB" sz="2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95.36% ± 2.31%, (CV)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73.39 ± 4.47, (LOSO)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952764"/>
                  </a:ext>
                </a:extLst>
              </a:tr>
              <a:tr h="2089948"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Our work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Features: Graph features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Models:  SVM, RF, LR, MLP, XGBOOST, SGD, GB, EXTRA TRESS, GNB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2-fold CV</a:t>
                      </a:r>
                    </a:p>
                    <a:p>
                      <a:pPr algn="ctr"/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LOSO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98–99% ±1%, (CV)</a:t>
                      </a:r>
                      <a:endParaRPr lang="en-GB" sz="28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80–84% ± 15–17%, (LOSO)</a:t>
                      </a:r>
                      <a:r>
                        <a:rPr lang="en-GB" sz="28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en-GB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931000"/>
                  </a:ext>
                </a:extLst>
              </a:tr>
            </a:tbl>
          </a:graphicData>
        </a:graphic>
      </p:graphicFrame>
      <p:sp>
        <p:nvSpPr>
          <p:cNvPr id="153" name="TextBox 152">
            <a:extLst>
              <a:ext uri="{FF2B5EF4-FFF2-40B4-BE49-F238E27FC236}">
                <a16:creationId xmlns:a16="http://schemas.microsoft.com/office/drawing/2014/main" id="{DE38C20F-2972-6FB5-0A89-6212501C8E42}"/>
              </a:ext>
            </a:extLst>
          </p:cNvPr>
          <p:cNvSpPr txBox="1"/>
          <p:nvPr/>
        </p:nvSpPr>
        <p:spPr>
          <a:xfrm>
            <a:off x="552871" y="31793826"/>
            <a:ext cx="1403985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attention classification performance, demonstrating superior accuracy of the proposed method compared to prior work.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D2CEC63-0390-F313-B571-0922C26613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1187" y="29855961"/>
            <a:ext cx="6805147" cy="5414848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94170712-AAB3-86C0-8332-294A935DCB5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0007" t="31386" r="11873" b="35833"/>
          <a:stretch>
            <a:fillRect/>
          </a:stretch>
        </p:blipFill>
        <p:spPr bwMode="auto">
          <a:xfrm>
            <a:off x="19790090" y="32514932"/>
            <a:ext cx="2710815" cy="21031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5328097-5163-7C42-6082-E73A6E795405}"/>
              </a:ext>
            </a:extLst>
          </p:cNvPr>
          <p:cNvCxnSpPr>
            <a:cxnSpLocks/>
          </p:cNvCxnSpPr>
          <p:nvPr/>
        </p:nvCxnSpPr>
        <p:spPr>
          <a:xfrm>
            <a:off x="24369850" y="29647663"/>
            <a:ext cx="0" cy="14243537"/>
          </a:xfrm>
          <a:prstGeom prst="line">
            <a:avLst/>
          </a:prstGeom>
          <a:ln w="1143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4">
            <a:extLst>
              <a:ext uri="{FF2B5EF4-FFF2-40B4-BE49-F238E27FC236}">
                <a16:creationId xmlns:a16="http://schemas.microsoft.com/office/drawing/2014/main" id="{E4608030-8642-D89E-9E26-1C28C345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4851" y="29769240"/>
            <a:ext cx="6718466" cy="1423698"/>
          </a:xfrm>
          <a:prstGeom prst="roundRect">
            <a:avLst>
              <a:gd name="adj" fmla="val 16667"/>
            </a:avLst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6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F7851FB-956C-D7E1-1610-52A8120D03F4}"/>
              </a:ext>
            </a:extLst>
          </p:cNvPr>
          <p:cNvCxnSpPr>
            <a:cxnSpLocks/>
          </p:cNvCxnSpPr>
          <p:nvPr/>
        </p:nvCxnSpPr>
        <p:spPr>
          <a:xfrm flipH="1">
            <a:off x="24843081" y="30932383"/>
            <a:ext cx="1999828" cy="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0D96F5D1-EBF6-2105-620A-B1D1276B05B3}"/>
              </a:ext>
            </a:extLst>
          </p:cNvPr>
          <p:cNvSpPr txBox="1"/>
          <p:nvPr/>
        </p:nvSpPr>
        <p:spPr>
          <a:xfrm>
            <a:off x="24843080" y="31314515"/>
            <a:ext cx="7758527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SzPct val="150000"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classification accuracy achieved by GBrain significantly outperforms current state-of-the-art methods in attention detection. Furthermore, the extracted graph-theoretical features demonstrate strong potential for use as reliable biomarkers of attention. Future work will focus on validating GBrain in real-world, portable EEG applications.</a:t>
            </a:r>
            <a:endParaRPr lang="en-GB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CE1B07-D141-E002-9609-1CB994C76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189" y="625624"/>
            <a:ext cx="4572000" cy="457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95433-DCFE-63BE-86E4-B890CEF59F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6594" y="11707652"/>
            <a:ext cx="6270722" cy="244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16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ED57A5600E4C489CDABF93B3720E09" ma:contentTypeVersion="18" ma:contentTypeDescription="Create a new document." ma:contentTypeScope="" ma:versionID="eadafc3d98162056dbdaf7683fd97d28">
  <xsd:schema xmlns:xsd="http://www.w3.org/2001/XMLSchema" xmlns:xs="http://www.w3.org/2001/XMLSchema" xmlns:p="http://schemas.microsoft.com/office/2006/metadata/properties" xmlns:ns3="0d8ead5f-a6aa-4402-bf22-9aef945e390b" xmlns:ns4="7f0ce239-63fc-4429-b57a-2be4bb4eb1db" targetNamespace="http://schemas.microsoft.com/office/2006/metadata/properties" ma:root="true" ma:fieldsID="d17917161fe565f60f4d268b0476f677" ns3:_="" ns4:_="">
    <xsd:import namespace="0d8ead5f-a6aa-4402-bf22-9aef945e390b"/>
    <xsd:import namespace="7f0ce239-63fc-4429-b57a-2be4bb4eb1d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SearchProperties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ead5f-a6aa-4402-bf22-9aef945e390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0ce239-63fc-4429-b57a-2be4bb4eb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5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0ce239-63fc-4429-b57a-2be4bb4eb1d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194B0B-D776-4440-A61E-FB74D01859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ead5f-a6aa-4402-bf22-9aef945e390b"/>
    <ds:schemaRef ds:uri="7f0ce239-63fc-4429-b57a-2be4bb4eb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849B0DF-4A40-4F66-92A4-14E5AC0924DD}">
  <ds:schemaRefs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f0ce239-63fc-4429-b57a-2be4bb4eb1db"/>
    <ds:schemaRef ds:uri="0d8ead5f-a6aa-4402-bf22-9aef945e390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ADDE33-1FA3-49AB-95E1-20F699E8F4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1442</TotalTime>
  <Words>376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Al Majanini</dc:creator>
  <cp:lastModifiedBy>Sami Al Majanini</cp:lastModifiedBy>
  <cp:revision>2</cp:revision>
  <dcterms:created xsi:type="dcterms:W3CDTF">2025-06-24T11:09:38Z</dcterms:created>
  <dcterms:modified xsi:type="dcterms:W3CDTF">2025-06-30T14:15:14Z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0x01010061ED57A5600E4C489CDABF93B3720E09</vt:lpwstr>
  </property>
</Properties>
</file>