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3" r:id="rId7"/>
    <p:sldId id="284" r:id="rId8"/>
    <p:sldId id="282" r:id="rId9"/>
    <p:sldId id="286" r:id="rId10"/>
    <p:sldId id="287" r:id="rId11"/>
    <p:sldId id="288" r:id="rId12"/>
    <p:sldId id="291" r:id="rId13"/>
    <p:sldId id="289"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457200"/>
            <a:ext cx="3485073" cy="2294631"/>
          </a:xfrm>
        </p:spPr>
        <p:txBody>
          <a:bodyPr>
            <a:normAutofit/>
          </a:bodyPr>
          <a:lstStyle/>
          <a:p>
            <a:r>
              <a:rPr lang="en-US" sz="3600" dirty="0">
                <a:latin typeface="Times New Roman" panose="02020603050405020304" pitchFamily="18" charset="0"/>
                <a:cs typeface="Times New Roman" panose="02020603050405020304" pitchFamily="18" charset="0"/>
              </a:rPr>
              <a:t>Paper Presentation: </a:t>
            </a:r>
            <a:br>
              <a:rPr lang="en-US" sz="4000" dirty="0"/>
            </a:br>
            <a:r>
              <a:rPr lang="en-US" sz="1800" b="1" i="0" u="none" strike="noStrike" dirty="0">
                <a:solidFill>
                  <a:schemeClr val="tx1"/>
                </a:solidFill>
                <a:effectLst/>
                <a:latin typeface="Times New Roman" panose="02020603050405020304" pitchFamily="18" charset="0"/>
                <a:cs typeface="Times New Roman" panose="02020603050405020304" pitchFamily="18" charset="0"/>
              </a:rPr>
              <a:t>Fact-Based Text Editing</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2" y="2820838"/>
            <a:ext cx="3485075" cy="2363639"/>
          </a:xfrm>
        </p:spPr>
        <p:txBody>
          <a:bodyPr>
            <a:normAutofit fontScale="92500" lnSpcReduction="20000"/>
          </a:bodyPr>
          <a:lstStyle/>
          <a:p>
            <a:pPr marL="342900" indent="-342900" algn="l">
              <a:buAutoNum type="arabicPeriod"/>
            </a:pPr>
            <a:r>
              <a:rPr lang="en-US" sz="1400" dirty="0" err="1">
                <a:solidFill>
                  <a:srgbClr val="5792BA"/>
                </a:solidFill>
              </a:rPr>
              <a:t>Minhaz</a:t>
            </a:r>
            <a:r>
              <a:rPr lang="en-US" sz="1400" dirty="0">
                <a:solidFill>
                  <a:srgbClr val="5792BA"/>
                </a:solidFill>
              </a:rPr>
              <a:t> Uddin Ahmed- 17301087</a:t>
            </a:r>
          </a:p>
          <a:p>
            <a:pPr marL="342900" indent="-342900" algn="l">
              <a:buAutoNum type="arabicPeriod"/>
            </a:pPr>
            <a:r>
              <a:rPr lang="en-US" sz="1400" dirty="0" err="1">
                <a:solidFill>
                  <a:srgbClr val="5792BA"/>
                </a:solidFill>
              </a:rPr>
              <a:t>Fabliha</a:t>
            </a:r>
            <a:r>
              <a:rPr lang="en-US" sz="1400" dirty="0">
                <a:solidFill>
                  <a:srgbClr val="5792BA"/>
                </a:solidFill>
              </a:rPr>
              <a:t> Zaman – 18101256</a:t>
            </a:r>
          </a:p>
          <a:p>
            <a:pPr marL="342900" indent="-342900" algn="l">
              <a:buAutoNum type="arabicPeriod"/>
            </a:pPr>
            <a:r>
              <a:rPr lang="en-US" sz="1400" dirty="0" err="1">
                <a:solidFill>
                  <a:srgbClr val="5792BA"/>
                </a:solidFill>
              </a:rPr>
              <a:t>Kazi</a:t>
            </a:r>
            <a:r>
              <a:rPr lang="en-US" sz="1400" dirty="0">
                <a:solidFill>
                  <a:srgbClr val="5792BA"/>
                </a:solidFill>
              </a:rPr>
              <a:t> </a:t>
            </a:r>
            <a:r>
              <a:rPr lang="en-US" sz="1400" dirty="0" err="1">
                <a:solidFill>
                  <a:srgbClr val="5792BA"/>
                </a:solidFill>
              </a:rPr>
              <a:t>Minhajul</a:t>
            </a:r>
            <a:r>
              <a:rPr lang="en-US" sz="1400" dirty="0">
                <a:solidFill>
                  <a:srgbClr val="5792BA"/>
                </a:solidFill>
              </a:rPr>
              <a:t> Islam – 17101456</a:t>
            </a:r>
          </a:p>
          <a:p>
            <a:pPr marL="342900" indent="-342900" algn="l">
              <a:buAutoNum type="arabicPeriod"/>
            </a:pPr>
            <a:r>
              <a:rPr lang="en-US" sz="1400" dirty="0">
                <a:solidFill>
                  <a:srgbClr val="5792BA"/>
                </a:solidFill>
              </a:rPr>
              <a:t>Rizwan Islam – 17301092</a:t>
            </a:r>
          </a:p>
          <a:p>
            <a:pPr marL="342900" indent="-342900" algn="l">
              <a:buAutoNum type="arabicPeriod"/>
            </a:pPr>
            <a:r>
              <a:rPr lang="en-US" sz="1400" dirty="0" err="1">
                <a:solidFill>
                  <a:srgbClr val="5792BA"/>
                </a:solidFill>
              </a:rPr>
              <a:t>Protyusha</a:t>
            </a:r>
            <a:r>
              <a:rPr lang="en-US" sz="1400" dirty="0">
                <a:solidFill>
                  <a:srgbClr val="5792BA"/>
                </a:solidFill>
              </a:rPr>
              <a:t> </a:t>
            </a:r>
            <a:r>
              <a:rPr lang="en-US" sz="1400" dirty="0" err="1">
                <a:solidFill>
                  <a:srgbClr val="5792BA"/>
                </a:solidFill>
              </a:rPr>
              <a:t>Barua</a:t>
            </a:r>
            <a:r>
              <a:rPr lang="en-US" sz="1400" dirty="0">
                <a:solidFill>
                  <a:srgbClr val="5792BA"/>
                </a:solidFill>
              </a:rPr>
              <a:t> Prithvi – 18101230</a:t>
            </a:r>
          </a:p>
          <a:p>
            <a:pPr marL="342900" indent="-342900" algn="l">
              <a:buAutoNum type="arabicPeriod"/>
            </a:pPr>
            <a:r>
              <a:rPr lang="en-US" sz="1400" dirty="0">
                <a:solidFill>
                  <a:srgbClr val="5792BA"/>
                </a:solidFill>
              </a:rPr>
              <a:t>Md. Samin Yeaser -  17301063</a:t>
            </a:r>
          </a:p>
          <a:p>
            <a:pPr marL="342900" indent="-342900" algn="l">
              <a:buAutoNum type="arabicPeriod"/>
            </a:pPr>
            <a:r>
              <a:rPr lang="en-US" sz="1400" dirty="0">
                <a:solidFill>
                  <a:srgbClr val="5792BA"/>
                </a:solidFill>
              </a:rPr>
              <a:t>Shakib </a:t>
            </a:r>
            <a:r>
              <a:rPr lang="en-US" sz="1400" dirty="0" err="1">
                <a:solidFill>
                  <a:srgbClr val="5792BA"/>
                </a:solidFill>
              </a:rPr>
              <a:t>Izaz</a:t>
            </a:r>
            <a:r>
              <a:rPr lang="en-US" sz="1400" dirty="0">
                <a:solidFill>
                  <a:srgbClr val="5792BA"/>
                </a:solidFill>
              </a:rPr>
              <a:t> Mahmud – 17101269</a:t>
            </a:r>
          </a:p>
          <a:p>
            <a:pPr marL="342900" indent="-342900" algn="l">
              <a:buAutoNum type="arabicPeriod"/>
            </a:pPr>
            <a:r>
              <a:rPr lang="en-US" sz="1400" dirty="0">
                <a:solidFill>
                  <a:srgbClr val="5792BA"/>
                </a:solidFill>
              </a:rPr>
              <a:t>Md. </a:t>
            </a:r>
            <a:r>
              <a:rPr lang="en-US" sz="1400" dirty="0" err="1">
                <a:solidFill>
                  <a:srgbClr val="5792BA"/>
                </a:solidFill>
              </a:rPr>
              <a:t>Eshadul</a:t>
            </a:r>
            <a:r>
              <a:rPr lang="en-US" sz="1400" dirty="0">
                <a:solidFill>
                  <a:srgbClr val="5792BA"/>
                </a:solidFill>
              </a:rPr>
              <a:t> Haque - 17301148</a:t>
            </a:r>
          </a:p>
        </p:txBody>
      </p:sp>
      <p:sp>
        <p:nvSpPr>
          <p:cNvPr id="4" name="TextBox 3">
            <a:extLst>
              <a:ext uri="{FF2B5EF4-FFF2-40B4-BE49-F238E27FC236}">
                <a16:creationId xmlns:a16="http://schemas.microsoft.com/office/drawing/2014/main" id="{61FE0659-7315-418F-B645-E29CA892EDC2}"/>
              </a:ext>
            </a:extLst>
          </p:cNvPr>
          <p:cNvSpPr txBox="1"/>
          <p:nvPr/>
        </p:nvSpPr>
        <p:spPr>
          <a:xfrm>
            <a:off x="5347301" y="226367"/>
            <a:ext cx="1497398" cy="461665"/>
          </a:xfrm>
          <a:prstGeom prst="rect">
            <a:avLst/>
          </a:prstGeom>
          <a:noFill/>
        </p:spPr>
        <p:txBody>
          <a:bodyPr wrap="none" rtlCol="0">
            <a:spAutoFit/>
          </a:bodyPr>
          <a:lstStyle/>
          <a:p>
            <a:r>
              <a:rPr lang="en-US" sz="2400" dirty="0">
                <a:solidFill>
                  <a:schemeClr val="bg1"/>
                </a:solidFill>
              </a:rPr>
              <a:t>Group-&gt;6</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A82A-1659-4CBC-9EF6-569BD6C19374}"/>
              </a:ext>
            </a:extLst>
          </p:cNvPr>
          <p:cNvSpPr>
            <a:spLocks noGrp="1"/>
          </p:cNvSpPr>
          <p:nvPr>
            <p:ph type="title"/>
          </p:nvPr>
        </p:nvSpPr>
        <p:spPr/>
        <p:txBody>
          <a:bodyPr/>
          <a:lstStyle/>
          <a:p>
            <a:r>
              <a:rPr lang="en-US" dirty="0"/>
              <a:t>Runtime analysis </a:t>
            </a:r>
          </a:p>
        </p:txBody>
      </p:sp>
      <p:sp>
        <p:nvSpPr>
          <p:cNvPr id="3" name="Content Placeholder 2">
            <a:extLst>
              <a:ext uri="{FF2B5EF4-FFF2-40B4-BE49-F238E27FC236}">
                <a16:creationId xmlns:a16="http://schemas.microsoft.com/office/drawing/2014/main" id="{7E5D94A7-C759-4FB3-9433-8C6B5A0B2576}"/>
              </a:ext>
            </a:extLst>
          </p:cNvPr>
          <p:cNvSpPr>
            <a:spLocks noGrp="1"/>
          </p:cNvSpPr>
          <p:nvPr>
            <p:ph idx="1"/>
          </p:nvPr>
        </p:nvSpPr>
        <p:spPr/>
        <p:txBody>
          <a:bodyPr/>
          <a:lstStyle/>
          <a:p>
            <a:pPr marL="36900" indent="0">
              <a:buNone/>
            </a:pPr>
            <a:r>
              <a:rPr lang="en-US" dirty="0"/>
              <a:t>In the runtime analysis on FACTEDITOR and the baselines in terms of number of processed words per second, on both WEBEDIT and ROTOEDIT</a:t>
            </a:r>
          </a:p>
          <a:p>
            <a:pPr marL="36900" indent="0">
              <a:buNone/>
            </a:pPr>
            <a:r>
              <a:rPr lang="en-US" dirty="0"/>
              <a:t>Table-to-Text is the fastest, followed by FACTEDITOR. FACTEDITOR is always faster than ENCDECEDITOR, The texts in WEBEDIT are relatively short, and thus FACTEDITOR and ENCDECEDITOR have similar runtime speeds. In contrast, the texts in ROTOEDIT are relatively long, and thus FACTEDITOR executes approximately two times faster than ENCDECEDITOR.</a:t>
            </a:r>
          </a:p>
        </p:txBody>
      </p:sp>
    </p:spTree>
    <p:extLst>
      <p:ext uri="{BB962C8B-B14F-4D97-AF65-F5344CB8AC3E}">
        <p14:creationId xmlns:p14="http://schemas.microsoft.com/office/powerpoint/2010/main" val="148059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7DA3-85E8-4093-BD98-68F62E8FA85B}"/>
              </a:ext>
            </a:extLst>
          </p:cNvPr>
          <p:cNvSpPr>
            <a:spLocks noGrp="1"/>
          </p:cNvSpPr>
          <p:nvPr>
            <p:ph type="title"/>
          </p:nvPr>
        </p:nvSpPr>
        <p:spPr/>
        <p:txBody>
          <a:bodyPr>
            <a:normAutofit fontScale="90000"/>
          </a:bodyPr>
          <a:lstStyle/>
          <a:p>
            <a:r>
              <a:rPr lang="en-US" dirty="0"/>
              <a:t>Result</a:t>
            </a:r>
            <a:br>
              <a:rPr lang="en-US" dirty="0"/>
            </a:br>
            <a:endParaRPr lang="en-US" dirty="0"/>
          </a:p>
        </p:txBody>
      </p:sp>
      <p:sp>
        <p:nvSpPr>
          <p:cNvPr id="3" name="Content Placeholder 2">
            <a:extLst>
              <a:ext uri="{FF2B5EF4-FFF2-40B4-BE49-F238E27FC236}">
                <a16:creationId xmlns:a16="http://schemas.microsoft.com/office/drawing/2014/main" id="{52BFFCFD-9EF5-456E-815E-DFD678A06143}"/>
              </a:ext>
            </a:extLst>
          </p:cNvPr>
          <p:cNvSpPr>
            <a:spLocks noGrp="1"/>
          </p:cNvSpPr>
          <p:nvPr>
            <p:ph idx="1"/>
          </p:nvPr>
        </p:nvSpPr>
        <p:spPr/>
        <p:txBody>
          <a:bodyPr/>
          <a:lstStyle/>
          <a:p>
            <a:pPr marL="36900" indent="0">
              <a:buNone/>
            </a:pPr>
            <a:r>
              <a:rPr lang="en-US" dirty="0"/>
              <a:t>Comparison shows that FACTEDITOR performs better and faster than the baselines, including an encoder-decoder model.</a:t>
            </a:r>
          </a:p>
        </p:txBody>
      </p:sp>
    </p:spTree>
    <p:extLst>
      <p:ext uri="{BB962C8B-B14F-4D97-AF65-F5344CB8AC3E}">
        <p14:creationId xmlns:p14="http://schemas.microsoft.com/office/powerpoint/2010/main" val="42513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Introduction</a:t>
            </a:r>
          </a:p>
        </p:txBody>
      </p:sp>
      <p:sp>
        <p:nvSpPr>
          <p:cNvPr id="4" name="Content Placeholder 3">
            <a:extLst>
              <a:ext uri="{FF2B5EF4-FFF2-40B4-BE49-F238E27FC236}">
                <a16:creationId xmlns:a16="http://schemas.microsoft.com/office/drawing/2014/main" id="{B5803156-2DC9-495F-AD40-51B01C87EFB7}"/>
              </a:ext>
            </a:extLst>
          </p:cNvPr>
          <p:cNvSpPr>
            <a:spLocks noGrp="1"/>
          </p:cNvSpPr>
          <p:nvPr>
            <p:ph idx="1"/>
          </p:nvPr>
        </p:nvSpPr>
        <p:spPr/>
        <p:txBody>
          <a:bodyPr>
            <a:normAutofit fontScale="85000" lnSpcReduction="20000"/>
          </a:bodyPr>
          <a:lstStyle/>
          <a:p>
            <a:pPr marL="36900" indent="0">
              <a:buNone/>
            </a:pPr>
            <a:r>
              <a:rPr lang="en-US" b="0" i="0" dirty="0">
                <a:solidFill>
                  <a:srgbClr val="DCDDDE"/>
                </a:solidFill>
                <a:effectLst/>
                <a:latin typeface="Whitney"/>
              </a:rPr>
              <a:t>The research paper focuses on generating fact based text editing with the help of datasets in a tabular form. </a:t>
            </a:r>
            <a:r>
              <a:rPr lang="en-US" dirty="0">
                <a:solidFill>
                  <a:srgbClr val="DCDDDE"/>
                </a:solidFill>
                <a:effectLst/>
                <a:latin typeface="Whitney"/>
              </a:rPr>
              <a:t>T</a:t>
            </a:r>
            <a:r>
              <a:rPr lang="en-US" b="0" i="0" dirty="0">
                <a:solidFill>
                  <a:srgbClr val="DCDDDE"/>
                </a:solidFill>
                <a:effectLst/>
                <a:latin typeface="Whitney"/>
              </a:rPr>
              <a:t>his paper focuses on revising a document to gather the facts that best describes the facts and the knowledge on the particular document. The researchers give emphasis on table to text generation rather than text to text generation and claims that this method works faster than text to text generation methods like the Encoder- Decoder model .The Fact Editor text editing model outperforms the baseline model in terms of fidelity and fluency and has a lower time complexity than Encoder Decoder model. This method uses a neural network architecture comprising of a buffer to load the draft text, a stream to load revised text and a memory to store facts. The Fact editor explicitly uses the actions , KEEP,DROP,GEN to perform edition based on the Datasets that the researchers used which is a combination of triples and revised texts as a key Value dictionary style. The proposed method is based on sequential tagging in which the tool predicts whether to add phrases in different relevant places or to delete unnecessary phrases from the document or text.</a:t>
            </a:r>
            <a:endParaRPr lang="en-US"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4265-CCAB-498D-A68C-CBA5BE45C974}"/>
              </a:ext>
            </a:extLst>
          </p:cNvPr>
          <p:cNvSpPr>
            <a:spLocks noGrp="1"/>
          </p:cNvSpPr>
          <p:nvPr>
            <p:ph type="title"/>
          </p:nvPr>
        </p:nvSpPr>
        <p:spPr/>
        <p:txBody>
          <a:bodyPr/>
          <a:lstStyle/>
          <a:p>
            <a:r>
              <a:rPr lang="en-US" dirty="0"/>
              <a:t>Data Creation</a:t>
            </a:r>
          </a:p>
        </p:txBody>
      </p:sp>
      <p:sp>
        <p:nvSpPr>
          <p:cNvPr id="3" name="Content Placeholder 2">
            <a:extLst>
              <a:ext uri="{FF2B5EF4-FFF2-40B4-BE49-F238E27FC236}">
                <a16:creationId xmlns:a16="http://schemas.microsoft.com/office/drawing/2014/main" id="{23D8D5BD-6F10-451C-B271-AEF7F1AA3BEA}"/>
              </a:ext>
            </a:extLst>
          </p:cNvPr>
          <p:cNvSpPr>
            <a:spLocks noGrp="1"/>
          </p:cNvSpPr>
          <p:nvPr>
            <p:ph idx="1"/>
          </p:nvPr>
        </p:nvSpPr>
        <p:spPr/>
        <p:txBody>
          <a:bodyPr>
            <a:normAutofit fontScale="92500" lnSpcReduction="20000"/>
          </a:bodyPr>
          <a:lstStyle/>
          <a:p>
            <a:r>
              <a:rPr lang="en-US" dirty="0"/>
              <a:t>Created two dataset, which consist of a table and an associated text</a:t>
            </a:r>
          </a:p>
          <a:p>
            <a:r>
              <a:rPr lang="en-US" dirty="0"/>
              <a:t>Taking the table as triples of facts, the associated text as a revised text and also automatically created draft text</a:t>
            </a:r>
          </a:p>
          <a:p>
            <a:r>
              <a:rPr lang="en-US" dirty="0"/>
              <a:t>Table-to-text generation is the task which aims to generate a text from structured data . we need to create a tabular form of datasets consisting of revised texts and triples. Triples can be considered as set of nouns and verbs in a form:{subject, </a:t>
            </a:r>
            <a:r>
              <a:rPr lang="en-US" dirty="0" err="1"/>
              <a:t>verb,object</a:t>
            </a:r>
            <a:r>
              <a:rPr lang="en-US" dirty="0"/>
              <a:t>}.</a:t>
            </a:r>
          </a:p>
          <a:p>
            <a:r>
              <a:rPr lang="en-US" dirty="0"/>
              <a:t>The method first creates templates for all the sets of triples and revised texts and then constructs a draft text for each set of triples and revised text based on their related templates</a:t>
            </a:r>
          </a:p>
          <a:p>
            <a:endParaRPr lang="en-US" dirty="0"/>
          </a:p>
          <a:p>
            <a:endParaRPr lang="en-US" dirty="0"/>
          </a:p>
        </p:txBody>
      </p:sp>
    </p:spTree>
    <p:extLst>
      <p:ext uri="{BB962C8B-B14F-4D97-AF65-F5344CB8AC3E}">
        <p14:creationId xmlns:p14="http://schemas.microsoft.com/office/powerpoint/2010/main" val="6309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EDE2-9B38-4668-B633-4F4E026E17FD}"/>
              </a:ext>
            </a:extLst>
          </p:cNvPr>
          <p:cNvSpPr>
            <a:spLocks noGrp="1"/>
          </p:cNvSpPr>
          <p:nvPr>
            <p:ph type="title"/>
          </p:nvPr>
        </p:nvSpPr>
        <p:spPr/>
        <p:txBody>
          <a:bodyPr/>
          <a:lstStyle/>
          <a:p>
            <a:r>
              <a:rPr lang="en-US" dirty="0"/>
              <a:t>Creation of Template</a:t>
            </a:r>
          </a:p>
        </p:txBody>
      </p:sp>
      <p:sp>
        <p:nvSpPr>
          <p:cNvPr id="3" name="Content Placeholder 2">
            <a:extLst>
              <a:ext uri="{FF2B5EF4-FFF2-40B4-BE49-F238E27FC236}">
                <a16:creationId xmlns:a16="http://schemas.microsoft.com/office/drawing/2014/main" id="{83DAE90B-52B6-431E-BCEB-EF7CAB24A1E3}"/>
              </a:ext>
            </a:extLst>
          </p:cNvPr>
          <p:cNvSpPr>
            <a:spLocks noGrp="1"/>
          </p:cNvSpPr>
          <p:nvPr>
            <p:ph idx="1"/>
          </p:nvPr>
        </p:nvSpPr>
        <p:spPr/>
        <p:txBody>
          <a:bodyPr>
            <a:normAutofit lnSpcReduction="10000"/>
          </a:bodyPr>
          <a:lstStyle/>
          <a:p>
            <a:r>
              <a:rPr lang="en-US" dirty="0"/>
              <a:t>The method first delexicalizes the entity words in the set of triples T and the revised text y to obtain a set of triple templates T` and a revised template y`</a:t>
            </a:r>
          </a:p>
          <a:p>
            <a:r>
              <a:rPr lang="en-US" dirty="0"/>
              <a:t>For example, given T ={(Baymax, voice, Scott </a:t>
            </a:r>
            <a:r>
              <a:rPr lang="en-US" dirty="0" err="1"/>
              <a:t>Adsit</a:t>
            </a:r>
            <a:r>
              <a:rPr lang="en-US" dirty="0"/>
              <a:t>)} and y =“Scott </a:t>
            </a:r>
            <a:r>
              <a:rPr lang="en-US" dirty="0" err="1"/>
              <a:t>Adsit</a:t>
            </a:r>
            <a:r>
              <a:rPr lang="en-US" dirty="0"/>
              <a:t> does the voice for Baymax”, it produces the set of triple templates T` ={(AGENT1, voice, PATIENT-1)} and the revised template y`=“AGENT-1 does the voice for PATIENT-1”</a:t>
            </a:r>
          </a:p>
          <a:p>
            <a:r>
              <a:rPr lang="en-US" dirty="0"/>
              <a:t>The method then collects all the sets of triple templates T` and revised templates y` and retains them in a key-value store with y` being a key and T` being a value</a:t>
            </a:r>
          </a:p>
        </p:txBody>
      </p:sp>
    </p:spTree>
    <p:extLst>
      <p:ext uri="{BB962C8B-B14F-4D97-AF65-F5344CB8AC3E}">
        <p14:creationId xmlns:p14="http://schemas.microsoft.com/office/powerpoint/2010/main" val="86593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E1FA-DFAC-43F7-B63E-6FADBC2FB580}"/>
              </a:ext>
            </a:extLst>
          </p:cNvPr>
          <p:cNvSpPr>
            <a:spLocks noGrp="1"/>
          </p:cNvSpPr>
          <p:nvPr>
            <p:ph type="title"/>
          </p:nvPr>
        </p:nvSpPr>
        <p:spPr/>
        <p:txBody>
          <a:bodyPr/>
          <a:lstStyle/>
          <a:p>
            <a:r>
              <a:rPr lang="en-US" dirty="0"/>
              <a:t>Proposed Model</a:t>
            </a:r>
          </a:p>
        </p:txBody>
      </p:sp>
      <p:sp>
        <p:nvSpPr>
          <p:cNvPr id="3" name="Content Placeholder 2">
            <a:extLst>
              <a:ext uri="{FF2B5EF4-FFF2-40B4-BE49-F238E27FC236}">
                <a16:creationId xmlns:a16="http://schemas.microsoft.com/office/drawing/2014/main" id="{105327F8-7B7B-4341-BC52-E9C2D6EEF525}"/>
              </a:ext>
            </a:extLst>
          </p:cNvPr>
          <p:cNvSpPr>
            <a:spLocks noGrp="1"/>
          </p:cNvSpPr>
          <p:nvPr>
            <p:ph idx="1"/>
          </p:nvPr>
        </p:nvSpPr>
        <p:spPr/>
        <p:txBody>
          <a:bodyPr>
            <a:normAutofit fontScale="92500" lnSpcReduction="20000"/>
          </a:bodyPr>
          <a:lstStyle/>
          <a:p>
            <a:pPr marL="36900" indent="0">
              <a:buNone/>
            </a:pPr>
            <a:r>
              <a:rPr lang="en-US" dirty="0"/>
              <a:t>Fact-based text editing referred to as FACTEDITOR.</a:t>
            </a:r>
          </a:p>
          <a:p>
            <a:pPr marL="36900" indent="0">
              <a:buNone/>
            </a:pPr>
            <a:r>
              <a:rPr lang="en-US" dirty="0"/>
              <a:t>FACTEDITOR transforms a draft text into a revised text based on given triples.</a:t>
            </a:r>
          </a:p>
          <a:p>
            <a:pPr marL="36900" indent="0">
              <a:buNone/>
            </a:pPr>
            <a:r>
              <a:rPr lang="en-US" dirty="0"/>
              <a:t>The model has three components</a:t>
            </a:r>
          </a:p>
          <a:p>
            <a:r>
              <a:rPr lang="en-US" dirty="0"/>
              <a:t>I.	A buffer </a:t>
            </a:r>
          </a:p>
          <a:p>
            <a:r>
              <a:rPr lang="en-US" dirty="0"/>
              <a:t>II.	A stream and</a:t>
            </a:r>
          </a:p>
          <a:p>
            <a:r>
              <a:rPr lang="en-US" dirty="0"/>
              <a:t>III.	A memory</a:t>
            </a:r>
          </a:p>
          <a:p>
            <a:pPr marL="36900" indent="0">
              <a:buNone/>
            </a:pPr>
            <a:r>
              <a:rPr lang="en-US" dirty="0"/>
              <a:t>The actual processing of FACTEDITOR is to generate a sequence of words into the stream from the given sequence of words in the buffer and the set of triples in the memory. A neural network is employed to control the entire editing process. </a:t>
            </a:r>
          </a:p>
        </p:txBody>
      </p:sp>
    </p:spTree>
    <p:extLst>
      <p:ext uri="{BB962C8B-B14F-4D97-AF65-F5344CB8AC3E}">
        <p14:creationId xmlns:p14="http://schemas.microsoft.com/office/powerpoint/2010/main" val="256389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168E-8ED8-448F-8E95-5EBA69C4F4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5EFC60-0E1E-4CBE-8DF1-A80CB2C98186}"/>
              </a:ext>
            </a:extLst>
          </p:cNvPr>
          <p:cNvSpPr>
            <a:spLocks noGrp="1"/>
          </p:cNvSpPr>
          <p:nvPr>
            <p:ph idx="1"/>
          </p:nvPr>
        </p:nvSpPr>
        <p:spPr/>
        <p:txBody>
          <a:bodyPr/>
          <a:lstStyle/>
          <a:p>
            <a:r>
              <a:rPr lang="en-US" dirty="0"/>
              <a:t>Baseline- consist of encoder decoder architecture, which takes the set of triples and the draft text as input and generates a revised text. </a:t>
            </a:r>
          </a:p>
          <a:p>
            <a:r>
              <a:rPr lang="en-US" dirty="0"/>
              <a:t>It is referred as ENCDECEDITOR. </a:t>
            </a:r>
          </a:p>
          <a:p>
            <a:r>
              <a:rPr lang="en-US" dirty="0"/>
              <a:t>Two datasets WEBEDIT and ROTOEDIT were used to conduct experiments to make comparison between FACTEDITOR and the baselines using </a:t>
            </a:r>
          </a:p>
          <a:p>
            <a:endParaRPr lang="en-US" dirty="0"/>
          </a:p>
        </p:txBody>
      </p:sp>
    </p:spTree>
    <p:extLst>
      <p:ext uri="{BB962C8B-B14F-4D97-AF65-F5344CB8AC3E}">
        <p14:creationId xmlns:p14="http://schemas.microsoft.com/office/powerpoint/2010/main" val="352243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7A9B-68AF-4875-A5E6-AE1823A8A16A}"/>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99F49E0F-BE85-4004-A729-43918A29E2EE}"/>
              </a:ext>
            </a:extLst>
          </p:cNvPr>
          <p:cNvSpPr>
            <a:spLocks noGrp="1"/>
          </p:cNvSpPr>
          <p:nvPr>
            <p:ph idx="1"/>
          </p:nvPr>
        </p:nvSpPr>
        <p:spPr/>
        <p:txBody>
          <a:bodyPr>
            <a:normAutofit fontScale="92500" lnSpcReduction="20000"/>
          </a:bodyPr>
          <a:lstStyle/>
          <a:p>
            <a:r>
              <a:rPr lang="en-US" dirty="0"/>
              <a:t>Comparison in 2 models-</a:t>
            </a:r>
          </a:p>
          <a:p>
            <a:r>
              <a:rPr lang="en-US" dirty="0"/>
              <a:t>Quantitative evaluation- </a:t>
            </a:r>
          </a:p>
          <a:p>
            <a:r>
              <a:rPr lang="en-US" dirty="0"/>
              <a:t>1-FACTEDITOR, performed better than baseline, ENCDECEDITOR, in terms of almost all measures. FACTEDITOR obtains significant gains in DELETE scores on both WEBEDIT and ROTOEDIT.</a:t>
            </a:r>
          </a:p>
          <a:p>
            <a:r>
              <a:rPr lang="en-US" dirty="0"/>
              <a:t>2- FACTEDITOR significantly improve upon the other models in terms of fluency scores</a:t>
            </a:r>
          </a:p>
          <a:p>
            <a:r>
              <a:rPr lang="en-US" dirty="0"/>
              <a:t>3-compared to No-Editing, Table-to-Text has higher fidelity scores, but lower fluency scores. Text-to-Text has almost the same fluency scores, but lower fidelity scores on ROTOEDIT.</a:t>
            </a:r>
          </a:p>
        </p:txBody>
      </p:sp>
    </p:spTree>
    <p:extLst>
      <p:ext uri="{BB962C8B-B14F-4D97-AF65-F5344CB8AC3E}">
        <p14:creationId xmlns:p14="http://schemas.microsoft.com/office/powerpoint/2010/main" val="331612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8B8C-A7BF-479E-9F77-125E6C59BCC6}"/>
              </a:ext>
            </a:extLst>
          </p:cNvPr>
          <p:cNvSpPr>
            <a:spLocks noGrp="1"/>
          </p:cNvSpPr>
          <p:nvPr>
            <p:ph type="title"/>
          </p:nvPr>
        </p:nvSpPr>
        <p:spPr/>
        <p:txBody>
          <a:bodyPr/>
          <a:lstStyle/>
          <a:p>
            <a:r>
              <a:rPr lang="en-US" dirty="0"/>
              <a:t>Qualitative Evaluation</a:t>
            </a:r>
          </a:p>
        </p:txBody>
      </p:sp>
      <p:sp>
        <p:nvSpPr>
          <p:cNvPr id="3" name="Content Placeholder 2">
            <a:extLst>
              <a:ext uri="{FF2B5EF4-FFF2-40B4-BE49-F238E27FC236}">
                <a16:creationId xmlns:a16="http://schemas.microsoft.com/office/drawing/2014/main" id="{A2A20FD0-9FBC-49B5-920F-6BB97F6FA2D6}"/>
              </a:ext>
            </a:extLst>
          </p:cNvPr>
          <p:cNvSpPr>
            <a:spLocks noGrp="1"/>
          </p:cNvSpPr>
          <p:nvPr>
            <p:ph idx="1"/>
          </p:nvPr>
        </p:nvSpPr>
        <p:spPr/>
        <p:txBody>
          <a:bodyPr>
            <a:normAutofit/>
          </a:bodyPr>
          <a:lstStyle/>
          <a:p>
            <a:pPr marL="36900" indent="0">
              <a:buNone/>
            </a:pPr>
            <a:r>
              <a:rPr lang="en-US" dirty="0"/>
              <a:t>We also manually evaluate 50 randomly sampled revised texts for WEBEDIT.FACTEDITOR has a larger number of correct editing (CQT) than ENCDECEDITOR for fact-based text editing. In contrast, ENCDECEDITOR often includes a larger number of unnecessary </a:t>
            </a:r>
            <a:r>
              <a:rPr lang="en-US" dirty="0" err="1"/>
              <a:t>rephrasings</a:t>
            </a:r>
            <a:r>
              <a:rPr lang="en-US" dirty="0"/>
              <a:t> (UPARA) than FACTEDITOR. </a:t>
            </a:r>
          </a:p>
          <a:p>
            <a:pPr marL="36900" indent="0">
              <a:buNone/>
            </a:pPr>
            <a:r>
              <a:rPr lang="en-US" b="1" dirty="0"/>
              <a:t>Errors</a:t>
            </a:r>
          </a:p>
          <a:p>
            <a:pPr marL="36900" indent="0">
              <a:buNone/>
            </a:pPr>
            <a:r>
              <a:rPr lang="en-US" dirty="0"/>
              <a:t>There are four types of factual errors: fact repetitions (RPT), fact </a:t>
            </a:r>
            <a:r>
              <a:rPr lang="en-US" dirty="0" err="1"/>
              <a:t>missings</a:t>
            </a:r>
            <a:r>
              <a:rPr lang="en-US" dirty="0"/>
              <a:t> (MS), fact unsupported (USUP), and relation difference (DREL).</a:t>
            </a:r>
          </a:p>
        </p:txBody>
      </p:sp>
    </p:spTree>
    <p:extLst>
      <p:ext uri="{BB962C8B-B14F-4D97-AF65-F5344CB8AC3E}">
        <p14:creationId xmlns:p14="http://schemas.microsoft.com/office/powerpoint/2010/main" val="13501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71CF-170B-4EA5-83BA-C4B5E16414B6}"/>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E86784F2-E4DF-4AAF-9C58-F68BC9F83312}"/>
              </a:ext>
            </a:extLst>
          </p:cNvPr>
          <p:cNvSpPr>
            <a:spLocks noGrp="1"/>
          </p:cNvSpPr>
          <p:nvPr>
            <p:ph idx="1"/>
          </p:nvPr>
        </p:nvSpPr>
        <p:spPr/>
        <p:txBody>
          <a:bodyPr/>
          <a:lstStyle/>
          <a:p>
            <a:pPr marL="36900" indent="0">
              <a:buNone/>
            </a:pPr>
            <a:r>
              <a:rPr lang="en-US" dirty="0"/>
              <a:t>The time complexity of inference in FACTEDITOR is O(NM), where N is the number of words in the buffer, and M is the number of triples. Scanning of data in the buffer is of complexity O(N). The generation of action needs the execution of attention, which is of complexity O(M). Usually, N is much larger than M</a:t>
            </a:r>
          </a:p>
          <a:p>
            <a:pPr marL="36900" indent="0">
              <a:buNone/>
            </a:pPr>
            <a:endParaRPr lang="en-US" dirty="0"/>
          </a:p>
        </p:txBody>
      </p:sp>
    </p:spTree>
    <p:extLst>
      <p:ext uri="{BB962C8B-B14F-4D97-AF65-F5344CB8AC3E}">
        <p14:creationId xmlns:p14="http://schemas.microsoft.com/office/powerpoint/2010/main" val="4272934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{F77C994D-FA18-4D21-9C58-98AA49F829B2}tf11665031_win32</Template>
  <TotalTime>57</TotalTime>
  <Words>974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Nova</vt:lpstr>
      <vt:lpstr>Arial Nova Light</vt:lpstr>
      <vt:lpstr>Times New Roman</vt:lpstr>
      <vt:lpstr>Whitney</vt:lpstr>
      <vt:lpstr>Wingdings 2</vt:lpstr>
      <vt:lpstr>SlateVTI</vt:lpstr>
      <vt:lpstr>Paper Presentation:  Fact-Based Text Editing </vt:lpstr>
      <vt:lpstr>Introduction</vt:lpstr>
      <vt:lpstr>Data Creation</vt:lpstr>
      <vt:lpstr>Creation of Template</vt:lpstr>
      <vt:lpstr>Proposed Model</vt:lpstr>
      <vt:lpstr>PowerPoint Presentation</vt:lpstr>
      <vt:lpstr>Comparison</vt:lpstr>
      <vt:lpstr>Qualitative Evaluation</vt:lpstr>
      <vt:lpstr>Time Complexity</vt:lpstr>
      <vt:lpstr>Runtime analysis </vt:lpstr>
      <vt:lpstr>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Presentation:  Fact-Based Text Editing</dc:title>
  <dc:creator>samin</dc:creator>
  <cp:lastModifiedBy>samin</cp:lastModifiedBy>
  <cp:revision>9</cp:revision>
  <dcterms:created xsi:type="dcterms:W3CDTF">2021-05-18T19:49:49Z</dcterms:created>
  <dcterms:modified xsi:type="dcterms:W3CDTF">2021-05-19T21:56:05Z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