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omfortaa" panose="020B0604020202020204" charset="0"/>
      <p:regular r:id="rId29"/>
      <p:bold r:id="rId30"/>
    </p:embeddedFont>
    <p:embeddedFont>
      <p:font typeface="Comfortaa Medium" panose="020B0604020202020204" charset="0"/>
      <p:regular r:id="rId31"/>
      <p:bold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5257379f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5257379f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5257379f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5257379f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5257379f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5257379f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2f2bbaf7a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2f2bbaf7a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5257379f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5257379f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ffd77b6e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effd77b6e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ffd77b6e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ffd77b6e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cb38a941f9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cb38a941f9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ffd77b6e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ffd77b6e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b38a941f9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b38a941f9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b38a94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b38a94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ffd77b6e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ffd77b6e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ffd77b6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ffd77b6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b38a941f9_0_1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b38a941f9_0_1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575e63d60_1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575e63d60_1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575e63d60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575e63d60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5935a95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5935a95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of the pictures : Google Images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5942d40c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f5942d40c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f2bbaf7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f2bbaf7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2f2bbaf7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2f2bbaf7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2f2bbaf7a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2f2bbaf7a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5257379f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5257379f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2f2bbaf7a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2f2bbaf7a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2f2bbaf7a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2f2bbaf7a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257379f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257379f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Project: Understanding New York Real Estate</a:t>
            </a:r>
            <a:endParaRPr sz="32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69550" y="3078400"/>
            <a:ext cx="48174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Section 2: Drew Bertram, Harsheil Arora, Neha Gupta, Samineni Chandra Vadan,  Suyash Sharma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22"/>
          <p:cNvCxnSpPr/>
          <p:nvPr/>
        </p:nvCxnSpPr>
        <p:spPr>
          <a:xfrm>
            <a:off x="497750" y="1861050"/>
            <a:ext cx="1989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22"/>
          <p:cNvCxnSpPr/>
          <p:nvPr/>
        </p:nvCxnSpPr>
        <p:spPr>
          <a:xfrm>
            <a:off x="497750" y="3010000"/>
            <a:ext cx="1989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More Data for Analysis Part 1: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Keys for Building Class Codes</a:t>
            </a:r>
            <a:endParaRPr sz="1888"/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576950"/>
            <a:ext cx="81629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25" y="2586600"/>
            <a:ext cx="8162925" cy="7106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2"/>
          <p:cNvCxnSpPr/>
          <p:nvPr/>
        </p:nvCxnSpPr>
        <p:spPr>
          <a:xfrm>
            <a:off x="497750" y="1861050"/>
            <a:ext cx="0" cy="2478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22"/>
          <p:cNvSpPr txBox="1"/>
          <p:nvPr/>
        </p:nvSpPr>
        <p:spPr>
          <a:xfrm>
            <a:off x="165500" y="3535350"/>
            <a:ext cx="7871100" cy="1400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Building Class and Broad Building Class are just alphanumeric values and we don’t know what they mean: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Building Class Description adds a key for Building Class; (C2 = 5 to 6 Families)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Broad Building Class Description adds a key for Broad Building Class; (C = 3 or More  Family Homes and Walk Ups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" name="Google Shape;265;p23"/>
          <p:cNvCxnSpPr/>
          <p:nvPr/>
        </p:nvCxnSpPr>
        <p:spPr>
          <a:xfrm>
            <a:off x="573950" y="1861050"/>
            <a:ext cx="1989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More Data for Analysis Part 2: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Age of Properties</a:t>
            </a:r>
            <a:endParaRPr sz="1888"/>
          </a:p>
        </p:txBody>
      </p:sp>
      <p:cxnSp>
        <p:nvCxnSpPr>
          <p:cNvPr id="267" name="Google Shape;267;p23"/>
          <p:cNvCxnSpPr/>
          <p:nvPr/>
        </p:nvCxnSpPr>
        <p:spPr>
          <a:xfrm>
            <a:off x="573950" y="1861050"/>
            <a:ext cx="0" cy="2478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Google Shape;268;p23"/>
          <p:cNvSpPr txBox="1"/>
          <p:nvPr/>
        </p:nvSpPr>
        <p:spPr>
          <a:xfrm>
            <a:off x="239325" y="3539550"/>
            <a:ext cx="3522000" cy="1015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have the Date of Sale and the Year the Property  was Built so we can derive the Age of the Building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9" name="Google Shape;2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25" y="1603875"/>
            <a:ext cx="77914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Deriving More Data for Analysis Part 3: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88"/>
              <a:t>Standardizing Sale Price</a:t>
            </a:r>
            <a:endParaRPr sz="1888"/>
          </a:p>
        </p:txBody>
      </p:sp>
      <p:sp>
        <p:nvSpPr>
          <p:cNvPr id="275" name="Google Shape;275;p24"/>
          <p:cNvSpPr txBox="1"/>
          <p:nvPr/>
        </p:nvSpPr>
        <p:spPr>
          <a:xfrm>
            <a:off x="527450" y="2668200"/>
            <a:ext cx="7908000" cy="147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Sale Price has a large variance depending on Building Class, Number of Units, Age, Size, etc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 Standardize Sale Price in accordance with Size because size is affected by Number of Units and Building Class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Basing our analysis on Sale Price per unit area makes more sense to draw a comparative picture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6" name="Google Shape;2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25" y="1649150"/>
            <a:ext cx="87344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and Cleaned Data</a:t>
            </a:r>
            <a:endParaRPr/>
          </a:p>
        </p:txBody>
      </p:sp>
      <p:sp>
        <p:nvSpPr>
          <p:cNvPr id="282" name="Google Shape;282;p25"/>
          <p:cNvSpPr txBox="1"/>
          <p:nvPr/>
        </p:nvSpPr>
        <p:spPr>
          <a:xfrm>
            <a:off x="5104225" y="4243375"/>
            <a:ext cx="1262100" cy="369302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Lato"/>
                <a:ea typeface="Lato"/>
                <a:cs typeface="Lato"/>
                <a:sym typeface="Lato"/>
              </a:rPr>
              <a:t>No Null Values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5028025" y="1233325"/>
            <a:ext cx="1090500" cy="5850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Appropriate Data Types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189950" y="4575575"/>
            <a:ext cx="2999400" cy="400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56,689 Records Left After Cleaning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8525"/>
            <a:ext cx="3640926" cy="23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629" y="2077525"/>
            <a:ext cx="2395241" cy="26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075" y="4085050"/>
            <a:ext cx="8286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and Cleaned Data</a:t>
            </a: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297488" y="1184542"/>
            <a:ext cx="7629317" cy="2770268"/>
            <a:chOff x="0" y="2814225"/>
            <a:chExt cx="6450763" cy="2333250"/>
          </a:xfrm>
        </p:grpSpPr>
        <p:pic>
          <p:nvPicPr>
            <p:cNvPr id="294" name="Google Shape;294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818201"/>
              <a:ext cx="5050649" cy="232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36263" y="2814225"/>
              <a:ext cx="1414500" cy="2333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26"/>
          <p:cNvSpPr/>
          <p:nvPr/>
        </p:nvSpPr>
        <p:spPr>
          <a:xfrm>
            <a:off x="2946800" y="1457325"/>
            <a:ext cx="482100" cy="267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3428900" y="1457325"/>
            <a:ext cx="427500" cy="267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3856400" y="1457325"/>
            <a:ext cx="581400" cy="267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5005350" y="1457325"/>
            <a:ext cx="427500" cy="267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5432850" y="1457325"/>
            <a:ext cx="321000" cy="267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8587050" y="1346325"/>
            <a:ext cx="321000" cy="4899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8241175" y="1475550"/>
            <a:ext cx="321000" cy="2358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7670250" y="1443125"/>
            <a:ext cx="386700" cy="2949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7261450" y="1443125"/>
            <a:ext cx="408900" cy="2949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5" name="Google Shape;305;p26"/>
          <p:cNvCxnSpPr/>
          <p:nvPr/>
        </p:nvCxnSpPr>
        <p:spPr>
          <a:xfrm>
            <a:off x="1900075" y="1184550"/>
            <a:ext cx="0" cy="546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26"/>
          <p:cNvCxnSpPr/>
          <p:nvPr/>
        </p:nvCxnSpPr>
        <p:spPr>
          <a:xfrm>
            <a:off x="2519300" y="1184550"/>
            <a:ext cx="0" cy="546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6"/>
          <p:cNvSpPr/>
          <p:nvPr/>
        </p:nvSpPr>
        <p:spPr>
          <a:xfrm>
            <a:off x="1297500" y="4354575"/>
            <a:ext cx="224100" cy="1797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3075800" y="4354575"/>
            <a:ext cx="224100" cy="179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9" name="Google Shape;309;p26"/>
          <p:cNvCxnSpPr/>
          <p:nvPr/>
        </p:nvCxnSpPr>
        <p:spPr>
          <a:xfrm>
            <a:off x="4854100" y="4444425"/>
            <a:ext cx="27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" name="Google Shape;310;p26"/>
          <p:cNvSpPr txBox="1"/>
          <p:nvPr/>
        </p:nvSpPr>
        <p:spPr>
          <a:xfrm>
            <a:off x="1650200" y="4259775"/>
            <a:ext cx="1017900" cy="369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Added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>
            <a:off x="3428900" y="4259775"/>
            <a:ext cx="1143000" cy="369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Modified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5246975" y="4259775"/>
            <a:ext cx="2361000" cy="369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Deleted Data between Columns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body" idx="1"/>
          </p:nvPr>
        </p:nvSpPr>
        <p:spPr>
          <a:xfrm>
            <a:off x="1007275" y="1567550"/>
            <a:ext cx="77151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/>
              <a:t>Now that the data is ready, we will delve into analysis. The approach we are taking is: </a:t>
            </a:r>
            <a:endParaRPr sz="164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41" b="1"/>
              <a:t>We are a consulting firm and our client is a real estate investor looking to invest in New York Properties.</a:t>
            </a:r>
            <a:endParaRPr sz="1641" b="1"/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broad idea of real estate in NY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types of buildings that the client is interested in</a:t>
            </a:r>
            <a:endParaRPr sz="140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Providing a comprehensive estimation  of the Sales Price for a given type of property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9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Part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/>
              <a:t>A Broad Idea of New York Real Estate</a:t>
            </a:r>
            <a:endParaRPr sz="1988"/>
          </a:p>
        </p:txBody>
      </p:sp>
      <p:pic>
        <p:nvPicPr>
          <p:cNvPr id="324" name="Google Shape;3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5" y="1576588"/>
            <a:ext cx="3780225" cy="23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650" y="1384050"/>
            <a:ext cx="3995750" cy="274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702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Part 2</a:t>
            </a:r>
            <a:endParaRPr sz="1844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and Distribution of prices for each Borough</a:t>
            </a:r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25" y="1401525"/>
            <a:ext cx="4553576" cy="3479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9"/>
          <p:cNvSpPr txBox="1"/>
          <p:nvPr/>
        </p:nvSpPr>
        <p:spPr>
          <a:xfrm>
            <a:off x="6203625" y="2631550"/>
            <a:ext cx="2664000" cy="585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Manhattan &amp; Brooklyn have the maximum variation in Sale Price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6203625" y="3541425"/>
            <a:ext cx="2664000" cy="585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Variation in sale price of  Bronx and Staten Island are similar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6203625" y="1597163"/>
            <a:ext cx="2664000" cy="585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Right skewed price distribution for all Boroughs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5" name="Google Shape;335;p29"/>
          <p:cNvCxnSpPr/>
          <p:nvPr/>
        </p:nvCxnSpPr>
        <p:spPr>
          <a:xfrm rot="10800000">
            <a:off x="5495675" y="1899475"/>
            <a:ext cx="693600" cy="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9"/>
          <p:cNvCxnSpPr>
            <a:endCxn id="332" idx="1"/>
          </p:cNvCxnSpPr>
          <p:nvPr/>
        </p:nvCxnSpPr>
        <p:spPr>
          <a:xfrm>
            <a:off x="5506425" y="2923750"/>
            <a:ext cx="697200" cy="300"/>
          </a:xfrm>
          <a:prstGeom prst="straightConnector1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9"/>
          <p:cNvCxnSpPr>
            <a:stCxn id="333" idx="1"/>
          </p:cNvCxnSpPr>
          <p:nvPr/>
        </p:nvCxnSpPr>
        <p:spPr>
          <a:xfrm flipH="1">
            <a:off x="5485125" y="3833925"/>
            <a:ext cx="718500" cy="7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225" y="1449525"/>
            <a:ext cx="3662575" cy="35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Part 3</a:t>
            </a:r>
            <a:endParaRPr sz="18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/>
              <a:t>Important Building Classes with sufficient records for further analysis</a:t>
            </a:r>
            <a:endParaRPr sz="1988"/>
          </a:p>
        </p:txBody>
      </p:sp>
      <p:sp>
        <p:nvSpPr>
          <p:cNvPr id="344" name="Google Shape;344;p30"/>
          <p:cNvSpPr/>
          <p:nvPr/>
        </p:nvSpPr>
        <p:spPr>
          <a:xfrm>
            <a:off x="6788950" y="1717600"/>
            <a:ext cx="459600" cy="736200"/>
          </a:xfrm>
          <a:prstGeom prst="rect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0"/>
          <p:cNvSpPr/>
          <p:nvPr/>
        </p:nvSpPr>
        <p:spPr>
          <a:xfrm>
            <a:off x="6789000" y="2453875"/>
            <a:ext cx="459600" cy="253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30"/>
          <p:cNvCxnSpPr>
            <a:endCxn id="347" idx="3"/>
          </p:cNvCxnSpPr>
          <p:nvPr/>
        </p:nvCxnSpPr>
        <p:spPr>
          <a:xfrm flipH="1">
            <a:off x="2432250" y="1820650"/>
            <a:ext cx="1251000" cy="828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0"/>
          <p:cNvCxnSpPr>
            <a:stCxn id="349" idx="1"/>
            <a:endCxn id="345" idx="3"/>
          </p:cNvCxnSpPr>
          <p:nvPr/>
        </p:nvCxnSpPr>
        <p:spPr>
          <a:xfrm rot="10800000">
            <a:off x="7248600" y="3719875"/>
            <a:ext cx="263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30"/>
          <p:cNvSpPr txBox="1"/>
          <p:nvPr/>
        </p:nvSpPr>
        <p:spPr>
          <a:xfrm>
            <a:off x="171450" y="1510900"/>
            <a:ext cx="2260800" cy="785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Building classes most relevant from a commercial angle.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7511700" y="3127225"/>
            <a:ext cx="1510800" cy="1185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Analysis will be inaccurate or not in line with real situation.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(Less than 1,000)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0" name="Google Shape;350;p30"/>
          <p:cNvCxnSpPr>
            <a:endCxn id="347" idx="3"/>
          </p:cNvCxnSpPr>
          <p:nvPr/>
        </p:nvCxnSpPr>
        <p:spPr>
          <a:xfrm rot="10800000">
            <a:off x="2432250" y="1903450"/>
            <a:ext cx="1275300" cy="1968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30"/>
          <p:cNvCxnSpPr>
            <a:endCxn id="347" idx="3"/>
          </p:cNvCxnSpPr>
          <p:nvPr/>
        </p:nvCxnSpPr>
        <p:spPr>
          <a:xfrm rot="10800000">
            <a:off x="2432250" y="1903450"/>
            <a:ext cx="1251000" cy="4755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30"/>
          <p:cNvCxnSpPr>
            <a:endCxn id="347" idx="3"/>
          </p:cNvCxnSpPr>
          <p:nvPr/>
        </p:nvCxnSpPr>
        <p:spPr>
          <a:xfrm rot="10800000">
            <a:off x="2432250" y="1903450"/>
            <a:ext cx="1251000" cy="11637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1"/>
          <p:cNvSpPr txBox="1">
            <a:spLocks noGrp="1"/>
          </p:cNvSpPr>
          <p:nvPr>
            <p:ph type="title"/>
          </p:nvPr>
        </p:nvSpPr>
        <p:spPr>
          <a:xfrm>
            <a:off x="1191900" y="415075"/>
            <a:ext cx="1963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Part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Variation of Median Sale Price in Identified Building Classes across Boroughs </a:t>
            </a:r>
            <a:endParaRPr/>
          </a:p>
        </p:txBody>
      </p:sp>
      <p:pic>
        <p:nvPicPr>
          <p:cNvPr id="358" name="Google Shape;3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400" y="173900"/>
            <a:ext cx="5712325" cy="47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31"/>
          <p:cNvSpPr txBox="1"/>
          <p:nvPr/>
        </p:nvSpPr>
        <p:spPr>
          <a:xfrm>
            <a:off x="182175" y="1757375"/>
            <a:ext cx="2850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R: Residential, Condos, &amp; Commercial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A: 1 Family Homes, Townhouses, &amp; Mansions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B: 2 Family Homes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C: 3 or More Family Homes and Walk Ups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D: Elevator Apartments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Reinventing construction through productivity revolution</a:t>
            </a:r>
            <a:endParaRPr/>
          </a:p>
        </p:txBody>
      </p:sp>
      <p:grpSp>
        <p:nvGrpSpPr>
          <p:cNvPr id="141" name="Google Shape;141;p14"/>
          <p:cNvGrpSpPr/>
          <p:nvPr/>
        </p:nvGrpSpPr>
        <p:grpSpPr>
          <a:xfrm>
            <a:off x="5632317" y="1189775"/>
            <a:ext cx="3305700" cy="3707750"/>
            <a:chOff x="5632317" y="1189775"/>
            <a:chExt cx="3305700" cy="3707750"/>
          </a:xfrm>
        </p:grpSpPr>
        <p:sp>
          <p:nvSpPr>
            <p:cNvPr id="142" name="Google Shape;142;p14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Solution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6167075" y="2057125"/>
              <a:ext cx="2227200" cy="284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Increase in market transparency → Data-driven insights that helps firms offer more standardized products at lower price points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Firms can focus more on improving supply chain, engineering practices, onsite execution, automation, re-skilling the workforce, etc. which will address the productivity issue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4"/>
          <p:cNvGrpSpPr/>
          <p:nvPr/>
        </p:nvGrpSpPr>
        <p:grpSpPr>
          <a:xfrm>
            <a:off x="0" y="1189989"/>
            <a:ext cx="3546900" cy="3707536"/>
            <a:chOff x="0" y="1189989"/>
            <a:chExt cx="3546900" cy="3707536"/>
          </a:xfrm>
        </p:grpSpPr>
        <p:sp>
          <p:nvSpPr>
            <p:cNvPr id="145" name="Google Shape;145;p14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Productivity Problem - E&amp;C sector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>
              <a:off x="655350" y="2057125"/>
              <a:ext cx="2236200" cy="284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Productivity gap costs the global economy $1.63 trillion a year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Global Construction sector ($25/hr) versus Global economy (($37/hr)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Annual increase in Labor productivity: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Construction sector - 1%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Global economy  - 2.8%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Manufacturing - 3.6%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14"/>
          <p:cNvGrpSpPr/>
          <p:nvPr/>
        </p:nvGrpSpPr>
        <p:grpSpPr>
          <a:xfrm>
            <a:off x="2944204" y="1189775"/>
            <a:ext cx="3305700" cy="3707750"/>
            <a:chOff x="2944204" y="1189775"/>
            <a:chExt cx="3305700" cy="3707750"/>
          </a:xfrm>
        </p:grpSpPr>
        <p:sp>
          <p:nvSpPr>
            <p:cNvPr id="148" name="Google Shape;148;p14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  Core of the Problem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3478950" y="2057125"/>
              <a:ext cx="2236200" cy="284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Construction firms and contractors are more focused on optimizing up-front pricing to maintain margins than measuring and improving productivity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Inexperienced owners and buyers find it difficult to navigate an opaque marketplace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42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60"/>
              <a:t>EDA Part 5</a:t>
            </a:r>
            <a:endParaRPr sz="18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90"/>
              <a:t>Distribution of Identified Building Classes</a:t>
            </a:r>
            <a:endParaRPr sz="1990"/>
          </a:p>
        </p:txBody>
      </p:sp>
      <p:pic>
        <p:nvPicPr>
          <p:cNvPr id="365" name="Google Shape;3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00" y="1537500"/>
            <a:ext cx="5379975" cy="2350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32"/>
          <p:cNvCxnSpPr/>
          <p:nvPr/>
        </p:nvCxnSpPr>
        <p:spPr>
          <a:xfrm>
            <a:off x="5459625" y="1864500"/>
            <a:ext cx="10125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32"/>
          <p:cNvCxnSpPr/>
          <p:nvPr/>
        </p:nvCxnSpPr>
        <p:spPr>
          <a:xfrm>
            <a:off x="4878000" y="2116025"/>
            <a:ext cx="15942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32"/>
          <p:cNvCxnSpPr/>
          <p:nvPr/>
        </p:nvCxnSpPr>
        <p:spPr>
          <a:xfrm>
            <a:off x="5582275" y="2364850"/>
            <a:ext cx="825600" cy="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32"/>
          <p:cNvCxnSpPr/>
          <p:nvPr/>
        </p:nvCxnSpPr>
        <p:spPr>
          <a:xfrm>
            <a:off x="5356200" y="1987425"/>
            <a:ext cx="1244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32"/>
          <p:cNvCxnSpPr/>
          <p:nvPr/>
        </p:nvCxnSpPr>
        <p:spPr>
          <a:xfrm>
            <a:off x="4707900" y="2228225"/>
            <a:ext cx="173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32"/>
          <p:cNvCxnSpPr/>
          <p:nvPr/>
        </p:nvCxnSpPr>
        <p:spPr>
          <a:xfrm>
            <a:off x="1210875" y="3764750"/>
            <a:ext cx="1071600" cy="40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32"/>
          <p:cNvCxnSpPr/>
          <p:nvPr/>
        </p:nvCxnSpPr>
        <p:spPr>
          <a:xfrm flipH="1">
            <a:off x="2273375" y="3786200"/>
            <a:ext cx="1005600" cy="38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32"/>
          <p:cNvSpPr txBox="1"/>
          <p:nvPr/>
        </p:nvSpPr>
        <p:spPr>
          <a:xfrm>
            <a:off x="450050" y="4171850"/>
            <a:ext cx="5057700" cy="785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Considering the 3 Building Classes of interest; Staten Island barely has any properties of interest. Bronx has a few, a majority are concentrated in Manhattan, Queens, and Brooklyn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6193625" y="1537500"/>
            <a:ext cx="2260800" cy="2786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Building Classes that the firm would be interested in are: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Residential, Condos, &amp; Commercial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Elevator Apartments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3 or More Family Homes and Walk Ups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This is because 1 and 2 family  homes are usually not in the rental market and cannot be sold as individual condos for profit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Part 6</a:t>
            </a:r>
            <a:endParaRPr sz="1844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88"/>
              <a:t>Comparison of Sale Price for Identified Building Classes </a:t>
            </a:r>
            <a:endParaRPr sz="1988"/>
          </a:p>
        </p:txBody>
      </p:sp>
      <p:pic>
        <p:nvPicPr>
          <p:cNvPr id="380" name="Google Shape;3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89475"/>
            <a:ext cx="6876448" cy="31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Part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 Price versus Age of Building</a:t>
            </a:r>
            <a:endParaRPr/>
          </a:p>
        </p:txBody>
      </p:sp>
      <p:pic>
        <p:nvPicPr>
          <p:cNvPr id="386" name="Google Shape;3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700" y="1307850"/>
            <a:ext cx="58186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>
            <a:spLocks noGrp="1"/>
          </p:cNvSpPr>
          <p:nvPr>
            <p:ph type="title"/>
          </p:nvPr>
        </p:nvSpPr>
        <p:spPr>
          <a:xfrm>
            <a:off x="2722475" y="654713"/>
            <a:ext cx="3601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body" idx="1"/>
          </p:nvPr>
        </p:nvSpPr>
        <p:spPr>
          <a:xfrm>
            <a:off x="3409813" y="1741463"/>
            <a:ext cx="1946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502"/>
              <a:t>Log Transformation</a:t>
            </a:r>
            <a:endParaRPr sz="1502"/>
          </a:p>
        </p:txBody>
      </p:sp>
      <p:pic>
        <p:nvPicPr>
          <p:cNvPr id="393" name="Google Shape;3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0" y="1292251"/>
            <a:ext cx="2873699" cy="20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5"/>
          <p:cNvSpPr/>
          <p:nvPr/>
        </p:nvSpPr>
        <p:spPr>
          <a:xfrm>
            <a:off x="3386975" y="1967500"/>
            <a:ext cx="2272500" cy="7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550" y="1263938"/>
            <a:ext cx="3054101" cy="2058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5"/>
          <p:cNvSpPr/>
          <p:nvPr/>
        </p:nvSpPr>
        <p:spPr>
          <a:xfrm>
            <a:off x="2671750" y="214275"/>
            <a:ext cx="3816300" cy="4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REGRESSION MODEL </a:t>
            </a:r>
            <a:endParaRPr sz="1900" b="1"/>
          </a:p>
        </p:txBody>
      </p:sp>
      <p:pic>
        <p:nvPicPr>
          <p:cNvPr id="397" name="Google Shape;3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8875" y="3429675"/>
            <a:ext cx="5201298" cy="14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title"/>
          </p:nvPr>
        </p:nvSpPr>
        <p:spPr>
          <a:xfrm>
            <a:off x="2572475" y="169325"/>
            <a:ext cx="45369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COMPARISON</a:t>
            </a:r>
            <a:endParaRPr sz="2800"/>
          </a:p>
        </p:txBody>
      </p:sp>
      <p:pic>
        <p:nvPicPr>
          <p:cNvPr id="403" name="Google Shape;4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25" y="1795925"/>
            <a:ext cx="3188861" cy="21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425" y="1795931"/>
            <a:ext cx="3048100" cy="2140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00" y="4227650"/>
            <a:ext cx="3657099" cy="41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6"/>
          <p:cNvSpPr/>
          <p:nvPr/>
        </p:nvSpPr>
        <p:spPr>
          <a:xfrm>
            <a:off x="1199025" y="1046963"/>
            <a:ext cx="2330700" cy="470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LOG SALE PRICE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5894075" y="1046963"/>
            <a:ext cx="2330700" cy="470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         SALE PRICE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408" name="Google Shape;408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9493" y="4214550"/>
            <a:ext cx="3363970" cy="4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>
            <a:spLocks noGrp="1"/>
          </p:cNvSpPr>
          <p:nvPr>
            <p:ph type="body" idx="1"/>
          </p:nvPr>
        </p:nvSpPr>
        <p:spPr>
          <a:xfrm>
            <a:off x="1297500" y="1130900"/>
            <a:ext cx="703890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Borough and Building class types are playing key role in determining the sale-price of a property</a:t>
            </a:r>
            <a:endParaRPr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Though we have area as a variable, since it  varies a lot across Boroughs, land area or gross area do not come to be significant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14" name="Google Shape;414;p37"/>
          <p:cNvSpPr txBox="1">
            <a:spLocks noGrp="1"/>
          </p:cNvSpPr>
          <p:nvPr>
            <p:ph type="title"/>
          </p:nvPr>
        </p:nvSpPr>
        <p:spPr>
          <a:xfrm>
            <a:off x="1297500" y="3372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Features based on Regression Analysis</a:t>
            </a:r>
            <a:endParaRPr/>
          </a:p>
        </p:txBody>
      </p:sp>
      <p:pic>
        <p:nvPicPr>
          <p:cNvPr id="415" name="Google Shape;4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5" y="2658450"/>
            <a:ext cx="3476092" cy="195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00" y="2658450"/>
            <a:ext cx="3378198" cy="19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7"/>
          <p:cNvSpPr txBox="1"/>
          <p:nvPr/>
        </p:nvSpPr>
        <p:spPr>
          <a:xfrm>
            <a:off x="513725" y="1964950"/>
            <a:ext cx="3476100" cy="61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unit with high gross area but low sale price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37"/>
          <p:cNvSpPr txBox="1"/>
          <p:nvPr/>
        </p:nvSpPr>
        <p:spPr>
          <a:xfrm>
            <a:off x="4636200" y="1964950"/>
            <a:ext cx="3378300" cy="615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 unit properties with low gross area and high sale price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"/>
          <p:cNvSpPr txBox="1">
            <a:spLocks noGrp="1"/>
          </p:cNvSpPr>
          <p:nvPr>
            <p:ph type="title"/>
          </p:nvPr>
        </p:nvSpPr>
        <p:spPr>
          <a:xfrm>
            <a:off x="1105475" y="232325"/>
            <a:ext cx="703890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Analytics can drive smarter engineering and construction decisions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 txBox="1"/>
          <p:nvPr/>
        </p:nvSpPr>
        <p:spPr>
          <a:xfrm>
            <a:off x="1105475" y="2059463"/>
            <a:ext cx="7846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is able to predict the price of the property within one standard deviation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38"/>
          <p:cNvSpPr txBox="1"/>
          <p:nvPr/>
        </p:nvSpPr>
        <p:spPr>
          <a:xfrm>
            <a:off x="1105475" y="2620425"/>
            <a:ext cx="7846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prediction helps our clients in feasibility analysis and increase their productivity as a by-product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38"/>
          <p:cNvSpPr txBox="1"/>
          <p:nvPr/>
        </p:nvSpPr>
        <p:spPr>
          <a:xfrm>
            <a:off x="1105475" y="3742325"/>
            <a:ext cx="7846500" cy="6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scope for the project is high as any seller or buyer of property in New York can get a fair estimate of sale price for the property they are interested in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38"/>
          <p:cNvSpPr txBox="1"/>
          <p:nvPr/>
        </p:nvSpPr>
        <p:spPr>
          <a:xfrm>
            <a:off x="1105475" y="1498500"/>
            <a:ext cx="7846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Analysis gives us fair understanding of new york real estate market and the important price predictors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38"/>
          <p:cNvSpPr txBox="1"/>
          <p:nvPr/>
        </p:nvSpPr>
        <p:spPr>
          <a:xfrm>
            <a:off x="1105475" y="3181363"/>
            <a:ext cx="78465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Firms can focus on productivity issues than optimizing prices; it gets resolved as a by-product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Overview of Dataset</a:t>
            </a:r>
            <a:endParaRPr sz="3100"/>
          </a:p>
        </p:txBody>
      </p:sp>
      <p:sp>
        <p:nvSpPr>
          <p:cNvPr id="155" name="Google Shape;155;p15"/>
          <p:cNvSpPr txBox="1">
            <a:spLocks noGrp="1"/>
          </p:cNvSpPr>
          <p:nvPr>
            <p:ph type="body" idx="1"/>
          </p:nvPr>
        </p:nvSpPr>
        <p:spPr>
          <a:xfrm>
            <a:off x="1190350" y="1454450"/>
            <a:ext cx="2646000" cy="5862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993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84548 Records</a:t>
            </a:r>
            <a:endParaRPr sz="1993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993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993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endParaRPr sz="1993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endParaRPr sz="2112">
              <a:solidFill>
                <a:schemeClr val="dk1"/>
              </a:solidFill>
            </a:endParaRPr>
          </a:p>
        </p:txBody>
      </p:sp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3939425" y="1454450"/>
            <a:ext cx="4625700" cy="27723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Data Includes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Location Information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Building Class as defined for NYC                                    (Residential / Industrial / etc)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Tax Class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Number of Residential and Commercial Units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The total number of units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The Gross Sq Feet and Land Sq Feet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The Year it was Built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The Year it was Sold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457200" lvl="0" indent="-315118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3"/>
              <a:buFont typeface="Comfortaa Medium"/>
              <a:buChar char="●"/>
            </a:pPr>
            <a:r>
              <a:rPr lang="en" sz="1362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The Sale Price of the Property</a:t>
            </a:r>
            <a:endParaRPr sz="1362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362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62">
                <a:solidFill>
                  <a:srgbClr val="000000"/>
                </a:solidFill>
                <a:highlight>
                  <a:srgbClr val="FFFFFF"/>
                </a:highlight>
                <a:latin typeface="Comfortaa Medium"/>
                <a:ea typeface="Comfortaa Medium"/>
                <a:cs typeface="Comfortaa Medium"/>
                <a:sym typeface="Comfortaa Medium"/>
              </a:rPr>
              <a:t> </a:t>
            </a:r>
            <a:endParaRPr sz="1362">
              <a:solidFill>
                <a:srgbClr val="000000"/>
              </a:solidFill>
              <a:highlight>
                <a:srgbClr val="FFFFFF"/>
              </a:highlight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endParaRPr sz="13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6"/>
          <p:cNvGrpSpPr/>
          <p:nvPr/>
        </p:nvGrpSpPr>
        <p:grpSpPr>
          <a:xfrm>
            <a:off x="387175" y="3633638"/>
            <a:ext cx="8528609" cy="1156058"/>
            <a:chOff x="0" y="3505200"/>
            <a:chExt cx="9144001" cy="1651275"/>
          </a:xfrm>
        </p:grpSpPr>
        <p:pic>
          <p:nvPicPr>
            <p:cNvPr id="162" name="Google Shape;16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3505200"/>
              <a:ext cx="6494649" cy="165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91075" y="3505200"/>
              <a:ext cx="2652926" cy="1651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174" y="1571025"/>
            <a:ext cx="3406150" cy="16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9029" y="1571024"/>
            <a:ext cx="4006371" cy="164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1223975" y="353804"/>
            <a:ext cx="8347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Problems in UnClean Data: Part 1</a:t>
            </a:r>
            <a:endParaRPr sz="24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3847475" y="1893775"/>
            <a:ext cx="1006800" cy="4530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93" b="1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Wrong Data Types</a:t>
            </a:r>
            <a:endParaRPr sz="1093" b="1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493" b="1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93" b="1">
                <a:solidFill>
                  <a:srgbClr val="000000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93" b="1">
              <a:solidFill>
                <a:srgbClr val="000000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endParaRPr sz="1612" b="1">
              <a:solidFill>
                <a:schemeClr val="dk1"/>
              </a:solidFill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426075" y="3770575"/>
            <a:ext cx="678900" cy="17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186575" y="3746150"/>
            <a:ext cx="507900" cy="23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3113200" y="3770575"/>
            <a:ext cx="323400" cy="17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36600" y="3770575"/>
            <a:ext cx="219600" cy="17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656200" y="3770575"/>
            <a:ext cx="302700" cy="17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3958900" y="3713575"/>
            <a:ext cx="431400" cy="2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4398325" y="3787450"/>
            <a:ext cx="431400" cy="131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3513175" y="3334663"/>
            <a:ext cx="224100" cy="17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 txBox="1"/>
          <p:nvPr/>
        </p:nvSpPr>
        <p:spPr>
          <a:xfrm>
            <a:off x="3865875" y="3239875"/>
            <a:ext cx="1629000" cy="369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Lato"/>
                <a:ea typeface="Lato"/>
                <a:cs typeface="Lato"/>
                <a:sym typeface="Lato"/>
              </a:rPr>
              <a:t>Data to be Dropped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19"/>
          <p:cNvCxnSpPr/>
          <p:nvPr/>
        </p:nvCxnSpPr>
        <p:spPr>
          <a:xfrm>
            <a:off x="5235175" y="4109150"/>
            <a:ext cx="2216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84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Cleaning the Data Part 1: Data Types</a:t>
            </a:r>
            <a:endParaRPr sz="2200" dirty="0"/>
          </a:p>
        </p:txBody>
      </p:sp>
      <p:cxnSp>
        <p:nvCxnSpPr>
          <p:cNvPr id="214" name="Google Shape;214;p19"/>
          <p:cNvCxnSpPr/>
          <p:nvPr/>
        </p:nvCxnSpPr>
        <p:spPr>
          <a:xfrm>
            <a:off x="5014925" y="2013350"/>
            <a:ext cx="2216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19"/>
          <p:cNvSpPr txBox="1"/>
          <p:nvPr/>
        </p:nvSpPr>
        <p:spPr>
          <a:xfrm>
            <a:off x="6728225" y="1616875"/>
            <a:ext cx="2154000" cy="6156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Assign appropriate data types to the columns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19"/>
          <p:cNvCxnSpPr/>
          <p:nvPr/>
        </p:nvCxnSpPr>
        <p:spPr>
          <a:xfrm>
            <a:off x="5765000" y="3035625"/>
            <a:ext cx="14667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19"/>
          <p:cNvSpPr txBox="1"/>
          <p:nvPr/>
        </p:nvSpPr>
        <p:spPr>
          <a:xfrm>
            <a:off x="6781800" y="2639150"/>
            <a:ext cx="2100300" cy="831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Replacing 0 values for Area (which are impossible) with 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781800" y="3737625"/>
            <a:ext cx="2100300" cy="831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Replacing Numerical Values with descriptions for better understanding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25" y="1557575"/>
            <a:ext cx="5915024" cy="10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0" y="2697575"/>
            <a:ext cx="5915026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50" y="3877125"/>
            <a:ext cx="6493676" cy="3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584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Cleaning the Data Part 2: Dropping Data We </a:t>
            </a:r>
            <a:endParaRPr dirty="0"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Don’t Need</a:t>
            </a:r>
            <a:endParaRPr dirty="0"/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38" y="1616500"/>
            <a:ext cx="8117313" cy="816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8"/>
          <p:cNvCxnSpPr/>
          <p:nvPr/>
        </p:nvCxnSpPr>
        <p:spPr>
          <a:xfrm>
            <a:off x="8067500" y="1884375"/>
            <a:ext cx="0" cy="101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8"/>
          <p:cNvCxnSpPr/>
          <p:nvPr/>
        </p:nvCxnSpPr>
        <p:spPr>
          <a:xfrm>
            <a:off x="6373225" y="2046675"/>
            <a:ext cx="0" cy="2100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18"/>
          <p:cNvSpPr txBox="1"/>
          <p:nvPr/>
        </p:nvSpPr>
        <p:spPr>
          <a:xfrm>
            <a:off x="6787225" y="2649875"/>
            <a:ext cx="23223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Very Specific Address Information is not necessary for our Analysis. We only need the general area of the property.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>
            <a:off x="5808625" y="2093850"/>
            <a:ext cx="0" cy="95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p18"/>
          <p:cNvSpPr txBox="1"/>
          <p:nvPr/>
        </p:nvSpPr>
        <p:spPr>
          <a:xfrm>
            <a:off x="2365441" y="2919375"/>
            <a:ext cx="3650400" cy="3693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Removing Empty or Irrelevant Data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010125" y="4023050"/>
            <a:ext cx="3650400" cy="554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Since we are analyzing sale prices, we only need these classes at time of sale.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18"/>
          <p:cNvCxnSpPr/>
          <p:nvPr/>
        </p:nvCxnSpPr>
        <p:spPr>
          <a:xfrm>
            <a:off x="5507825" y="2093850"/>
            <a:ext cx="300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8"/>
          <p:cNvCxnSpPr/>
          <p:nvPr/>
        </p:nvCxnSpPr>
        <p:spPr>
          <a:xfrm>
            <a:off x="963025" y="2351475"/>
            <a:ext cx="0" cy="153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8"/>
          <p:cNvSpPr txBox="1"/>
          <p:nvPr/>
        </p:nvSpPr>
        <p:spPr>
          <a:xfrm>
            <a:off x="133325" y="3642050"/>
            <a:ext cx="36504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Instead of Building Class Category, we defined a broader building class which  we will be using for our analysis. (e.g. A1, A2, A3 → A)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200" y="1116150"/>
            <a:ext cx="3626475" cy="3534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7"/>
          <p:cNvCxnSpPr/>
          <p:nvPr/>
        </p:nvCxnSpPr>
        <p:spPr>
          <a:xfrm rot="10800000" flipH="1">
            <a:off x="7018725" y="2196800"/>
            <a:ext cx="717900" cy="1395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Problems in UnClean Data: Part 2</a:t>
            </a:r>
            <a:endParaRPr sz="2400"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4294967295"/>
          </p:nvPr>
        </p:nvSpPr>
        <p:spPr>
          <a:xfrm>
            <a:off x="154500" y="1420950"/>
            <a:ext cx="298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columns need to be assigned to the correct data type: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Numerical Values ⇒ int64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Dates ⇒ datetime64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4294967295"/>
          </p:nvPr>
        </p:nvSpPr>
        <p:spPr>
          <a:xfrm>
            <a:off x="154500" y="2731200"/>
            <a:ext cx="3174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extra columns that we will not need for analysis: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Easement (Has no Data)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Unnamed (Do not know what it is)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Block, Lot, Address, Apt. Number (The specific address is not needed just the general area)</a:t>
            </a:r>
            <a:endParaRPr/>
          </a:p>
        </p:txBody>
      </p:sp>
      <p:cxnSp>
        <p:nvCxnSpPr>
          <p:cNvPr id="186" name="Google Shape;186;p17"/>
          <p:cNvCxnSpPr/>
          <p:nvPr/>
        </p:nvCxnSpPr>
        <p:spPr>
          <a:xfrm rot="10800000" flipH="1">
            <a:off x="7018725" y="2164600"/>
            <a:ext cx="739500" cy="1210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7"/>
          <p:cNvSpPr txBox="1"/>
          <p:nvPr/>
        </p:nvSpPr>
        <p:spPr>
          <a:xfrm>
            <a:off x="7379475" y="1420950"/>
            <a:ext cx="1221600" cy="7389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These Null Values had to be imputed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17"/>
          <p:cNvCxnSpPr/>
          <p:nvPr/>
        </p:nvCxnSpPr>
        <p:spPr>
          <a:xfrm>
            <a:off x="7018713" y="4361325"/>
            <a:ext cx="846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17"/>
          <p:cNvSpPr/>
          <p:nvPr/>
        </p:nvSpPr>
        <p:spPr>
          <a:xfrm>
            <a:off x="3501625" y="3300425"/>
            <a:ext cx="3504000" cy="17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514725" y="3482575"/>
            <a:ext cx="3504000" cy="17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3487988" y="4275525"/>
            <a:ext cx="3546900" cy="171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7369975" y="3225675"/>
            <a:ext cx="1543200" cy="1477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These Null Values had to be dropped because Sale Price is the Dependent Variable and the most important feature for Analysis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0"/>
          <p:cNvCxnSpPr/>
          <p:nvPr/>
        </p:nvCxnSpPr>
        <p:spPr>
          <a:xfrm>
            <a:off x="3139925" y="4036063"/>
            <a:ext cx="825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0"/>
          <p:cNvCxnSpPr/>
          <p:nvPr/>
        </p:nvCxnSpPr>
        <p:spPr>
          <a:xfrm>
            <a:off x="3699250" y="1757500"/>
            <a:ext cx="2365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660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Part 3: Dealing with Null Values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Outliers in Sales Price 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5990025" y="1413825"/>
            <a:ext cx="2829000" cy="785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Removing the Null Values because it is the dependent variable we are trying to analyze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3882000" y="3210075"/>
            <a:ext cx="5076300" cy="1585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Removing The Outliers: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 The Lower Limit (18%) is sales price that is 0 or close to 0  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                                      which usually results from inheritance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 The Upper Limit (99%) is sales price that is way above the  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                                      Normal. While these exist in Super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                                      Luxury Properties, they will 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                                                        negatively affect our analysis.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5" y="1520975"/>
            <a:ext cx="3598075" cy="47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20"/>
          <p:cNvCxnSpPr/>
          <p:nvPr/>
        </p:nvCxnSpPr>
        <p:spPr>
          <a:xfrm>
            <a:off x="3139925" y="2826550"/>
            <a:ext cx="0" cy="1209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3" name="Google Shape;2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75" y="2413450"/>
            <a:ext cx="7611565" cy="6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21"/>
          <p:cNvCxnSpPr/>
          <p:nvPr/>
        </p:nvCxnSpPr>
        <p:spPr>
          <a:xfrm>
            <a:off x="5278100" y="3096825"/>
            <a:ext cx="0" cy="1446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1"/>
          <p:cNvCxnSpPr/>
          <p:nvPr/>
        </p:nvCxnSpPr>
        <p:spPr>
          <a:xfrm>
            <a:off x="6749900" y="2430513"/>
            <a:ext cx="1500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1"/>
          <p:cNvCxnSpPr/>
          <p:nvPr/>
        </p:nvCxnSpPr>
        <p:spPr>
          <a:xfrm>
            <a:off x="8249900" y="2427800"/>
            <a:ext cx="0" cy="2158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172900" y="1818188"/>
            <a:ext cx="1500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6608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 Part 4: Dealing with Null Values in</a:t>
            </a:r>
            <a:endParaRPr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Land &amp; Gross Square Feet </a:t>
            </a:r>
            <a:endParaRPr/>
          </a:p>
        </p:txBody>
      </p:sp>
      <p:cxnSp>
        <p:nvCxnSpPr>
          <p:cNvPr id="243" name="Google Shape;243;p21"/>
          <p:cNvCxnSpPr/>
          <p:nvPr/>
        </p:nvCxnSpPr>
        <p:spPr>
          <a:xfrm>
            <a:off x="172700" y="1818200"/>
            <a:ext cx="0" cy="2478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500" y="1524425"/>
            <a:ext cx="6933861" cy="58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499" y="2186900"/>
            <a:ext cx="6913910" cy="4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500" y="2718353"/>
            <a:ext cx="6913901" cy="62496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/>
        </p:nvSpPr>
        <p:spPr>
          <a:xfrm>
            <a:off x="101200" y="3536925"/>
            <a:ext cx="2652600" cy="11082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Properties in the same building class (same type of building) &amp; in the same Borough are likely to have similar Area. So we fill na values with mean area of their groups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6622250" y="3562900"/>
            <a:ext cx="2401500" cy="1293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Due to lack of combinations of Building class and Boroughs, some means do not compute. So NA values still exist. We derive a general building class from the more specific ones 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3112500" y="3637875"/>
            <a:ext cx="3189000" cy="12930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Group by just General Class and Borough and fill in mean areas.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There are still null values after this which we fill with grouping by just General Building Class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1407</Words>
  <Application>Microsoft Office PowerPoint</Application>
  <PresentationFormat>On-screen Show (16:9)</PresentationFormat>
  <Paragraphs>158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Comfortaa</vt:lpstr>
      <vt:lpstr>Roboto</vt:lpstr>
      <vt:lpstr>Lato</vt:lpstr>
      <vt:lpstr>Comfortaa Medium</vt:lpstr>
      <vt:lpstr>Montserrat</vt:lpstr>
      <vt:lpstr>Focus</vt:lpstr>
      <vt:lpstr>Project: Understanding New York Real Estate</vt:lpstr>
      <vt:lpstr>Reinventing construction through productivity revolution</vt:lpstr>
      <vt:lpstr>Overview of Dataset</vt:lpstr>
      <vt:lpstr>PowerPoint Presentation</vt:lpstr>
      <vt:lpstr>Cleaning the Data Part 1: Data Types</vt:lpstr>
      <vt:lpstr>Cleaning the Data Part 2: Dropping Data We      Don’t Need</vt:lpstr>
      <vt:lpstr>Problems in UnClean Data: Part 2</vt:lpstr>
      <vt:lpstr>Cleaning the Data Part 3: Dealing with Null Values and                                                   Outliers in Sales Price </vt:lpstr>
      <vt:lpstr>Cleaning the Data Part 4: Dealing with Null Values in      Land &amp; Gross Square Feet </vt:lpstr>
      <vt:lpstr>Deriving More Data for Analysis Part 1:  Keys for Building Class Codes</vt:lpstr>
      <vt:lpstr>Deriving More Data for Analysis Part 2:  Age of Properties</vt:lpstr>
      <vt:lpstr>Deriving More Data for Analysis Part 3:  Standardizing Sale Price</vt:lpstr>
      <vt:lpstr>Organized and Cleaned Data</vt:lpstr>
      <vt:lpstr>Organized and Cleaned Data</vt:lpstr>
      <vt:lpstr>Exploratory Data Analysis</vt:lpstr>
      <vt:lpstr>EDA Part 1 A Broad Idea of New York Real Estate</vt:lpstr>
      <vt:lpstr>EDA Part 2 Density and Distribution of prices for each Borough</vt:lpstr>
      <vt:lpstr>EDA Part 3 Important Building Classes with sufficient records for further analysis</vt:lpstr>
      <vt:lpstr>EDA Part 4 Variation of Median Sale Price in Identified Building Classes across Boroughs </vt:lpstr>
      <vt:lpstr>EDA Part 5 Distribution of Identified Building Classes</vt:lpstr>
      <vt:lpstr>EDA Part 6 Comparison of Sale Price for Identified Building Classes </vt:lpstr>
      <vt:lpstr>EDA Part 7 Sale Price versus Age of Building</vt:lpstr>
      <vt:lpstr>Feature Importance</vt:lpstr>
      <vt:lpstr>MODEL COMPARISON</vt:lpstr>
      <vt:lpstr>Importance of Features based on Regression Analysis</vt:lpstr>
      <vt:lpstr>Predictive Analytics can drive smarter engineering and construction decisions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Understanding New York Real Estate</dc:title>
  <cp:lastModifiedBy>Gupta, Neha</cp:lastModifiedBy>
  <cp:revision>2</cp:revision>
  <dcterms:modified xsi:type="dcterms:W3CDTF">2021-10-04T14:05:50Z</dcterms:modified>
</cp:coreProperties>
</file>