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167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6" r:id="rId9"/>
    <p:sldId id="267" r:id="rId10"/>
    <p:sldId id="269" r:id="rId11"/>
    <p:sldId id="264" r:id="rId12"/>
    <p:sldId id="263" r:id="rId13"/>
    <p:sldId id="265" r:id="rId14"/>
  </p:sldIdLst>
  <p:sldSz cx="14630400" cy="8229600"/>
  <p:notesSz cx="8229600" cy="14630400"/>
  <p:embeddedFontLst>
    <p:embeddedFont>
      <p:font typeface="Inter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7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4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1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4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3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620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9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72280" y="396240"/>
            <a:ext cx="5265421" cy="8425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951" y="396240"/>
            <a:ext cx="15557499" cy="8425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56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767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61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519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43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1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246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3299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5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4"/>
            <a:ext cx="12435840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291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58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87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1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45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74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33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671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941" y="2305050"/>
            <a:ext cx="10411459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250" y="2305050"/>
            <a:ext cx="10411461" cy="651700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739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13" indent="0">
              <a:buNone/>
              <a:defRPr sz="2900" b="1"/>
            </a:lvl2pPr>
            <a:lvl3pPr marL="1305830" indent="0">
              <a:buNone/>
              <a:defRPr sz="2600" b="1"/>
            </a:lvl3pPr>
            <a:lvl4pPr marL="1958745" indent="0">
              <a:buNone/>
              <a:defRPr sz="2300" b="1"/>
            </a:lvl4pPr>
            <a:lvl5pPr marL="2611661" indent="0">
              <a:buNone/>
              <a:defRPr sz="2300" b="1"/>
            </a:lvl5pPr>
            <a:lvl6pPr marL="3264572" indent="0">
              <a:buNone/>
              <a:defRPr sz="2300" b="1"/>
            </a:lvl6pPr>
            <a:lvl7pPr marL="3917487" indent="0">
              <a:buNone/>
              <a:defRPr sz="2300" b="1"/>
            </a:lvl7pPr>
            <a:lvl8pPr marL="4570400" indent="0">
              <a:buNone/>
              <a:defRPr sz="2300" b="1"/>
            </a:lvl8pPr>
            <a:lvl9pPr marL="5223315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1842136"/>
            <a:ext cx="6466840" cy="76771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913" indent="0">
              <a:buNone/>
              <a:defRPr sz="2900" b="1"/>
            </a:lvl2pPr>
            <a:lvl3pPr marL="1305830" indent="0">
              <a:buNone/>
              <a:defRPr sz="2600" b="1"/>
            </a:lvl3pPr>
            <a:lvl4pPr marL="1958745" indent="0">
              <a:buNone/>
              <a:defRPr sz="2300" b="1"/>
            </a:lvl4pPr>
            <a:lvl5pPr marL="2611661" indent="0">
              <a:buNone/>
              <a:defRPr sz="2300" b="1"/>
            </a:lvl5pPr>
            <a:lvl6pPr marL="3264572" indent="0">
              <a:buNone/>
              <a:defRPr sz="2300" b="1"/>
            </a:lvl6pPr>
            <a:lvl7pPr marL="3917487" indent="0">
              <a:buNone/>
              <a:defRPr sz="2300" b="1"/>
            </a:lvl7pPr>
            <a:lvl8pPr marL="4570400" indent="0">
              <a:buNone/>
              <a:defRPr sz="2300" b="1"/>
            </a:lvl8pPr>
            <a:lvl9pPr marL="5223315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098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429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97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30" y="327660"/>
            <a:ext cx="4813301" cy="139446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30" y="1722120"/>
            <a:ext cx="4813301" cy="5629276"/>
          </a:xfrm>
        </p:spPr>
        <p:txBody>
          <a:bodyPr/>
          <a:lstStyle>
            <a:lvl1pPr marL="0" indent="0">
              <a:buNone/>
              <a:defRPr sz="2000"/>
            </a:lvl1pPr>
            <a:lvl2pPr marL="652913" indent="0">
              <a:buNone/>
              <a:defRPr sz="1700"/>
            </a:lvl2pPr>
            <a:lvl3pPr marL="1305830" indent="0">
              <a:buNone/>
              <a:defRPr sz="1400"/>
            </a:lvl3pPr>
            <a:lvl4pPr marL="1958745" indent="0">
              <a:buNone/>
              <a:defRPr sz="1300"/>
            </a:lvl4pPr>
            <a:lvl5pPr marL="2611661" indent="0">
              <a:buNone/>
              <a:defRPr sz="1300"/>
            </a:lvl5pPr>
            <a:lvl6pPr marL="3264572" indent="0">
              <a:buNone/>
              <a:defRPr sz="1300"/>
            </a:lvl6pPr>
            <a:lvl7pPr marL="3917487" indent="0">
              <a:buNone/>
              <a:defRPr sz="1300"/>
            </a:lvl7pPr>
            <a:lvl8pPr marL="4570400" indent="0">
              <a:buNone/>
              <a:defRPr sz="1300"/>
            </a:lvl8pPr>
            <a:lvl9pPr marL="522331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296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2913" indent="0">
              <a:buNone/>
              <a:defRPr sz="4000"/>
            </a:lvl2pPr>
            <a:lvl3pPr marL="1305830" indent="0">
              <a:buNone/>
              <a:defRPr sz="3400"/>
            </a:lvl3pPr>
            <a:lvl4pPr marL="1958745" indent="0">
              <a:buNone/>
              <a:defRPr sz="2900"/>
            </a:lvl4pPr>
            <a:lvl5pPr marL="2611661" indent="0">
              <a:buNone/>
              <a:defRPr sz="2900"/>
            </a:lvl5pPr>
            <a:lvl6pPr marL="3264572" indent="0">
              <a:buNone/>
              <a:defRPr sz="2900"/>
            </a:lvl6pPr>
            <a:lvl7pPr marL="3917487" indent="0">
              <a:buNone/>
              <a:defRPr sz="2900"/>
            </a:lvl7pPr>
            <a:lvl8pPr marL="4570400" indent="0">
              <a:buNone/>
              <a:defRPr sz="2900"/>
            </a:lvl8pPr>
            <a:lvl9pPr marL="5223315" indent="0">
              <a:buNone/>
              <a:defRPr sz="29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2000"/>
            </a:lvl1pPr>
            <a:lvl2pPr marL="652913" indent="0">
              <a:buNone/>
              <a:defRPr sz="1700"/>
            </a:lvl2pPr>
            <a:lvl3pPr marL="1305830" indent="0">
              <a:buNone/>
              <a:defRPr sz="1400"/>
            </a:lvl3pPr>
            <a:lvl4pPr marL="1958745" indent="0">
              <a:buNone/>
              <a:defRPr sz="1300"/>
            </a:lvl4pPr>
            <a:lvl5pPr marL="2611661" indent="0">
              <a:buNone/>
              <a:defRPr sz="1300"/>
            </a:lvl5pPr>
            <a:lvl6pPr marL="3264572" indent="0">
              <a:buNone/>
              <a:defRPr sz="1300"/>
            </a:lvl6pPr>
            <a:lvl7pPr marL="3917487" indent="0">
              <a:buNone/>
              <a:defRPr sz="1300"/>
            </a:lvl7pPr>
            <a:lvl8pPr marL="4570400" indent="0">
              <a:buNone/>
              <a:defRPr sz="1300"/>
            </a:lvl8pPr>
            <a:lvl9pPr marL="5223315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020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582" tIns="65292" rIns="130582" bIns="6529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582" tIns="65292" rIns="130582" bIns="652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4"/>
            <a:ext cx="3413760" cy="438150"/>
          </a:xfrm>
          <a:prstGeom prst="rect">
            <a:avLst/>
          </a:prstGeom>
        </p:spPr>
        <p:txBody>
          <a:bodyPr vert="horz" lIns="130582" tIns="65292" rIns="130582" bIns="6529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4"/>
            <a:ext cx="4632960" cy="438150"/>
          </a:xfrm>
          <a:prstGeom prst="rect">
            <a:avLst/>
          </a:prstGeom>
        </p:spPr>
        <p:txBody>
          <a:bodyPr vert="horz" lIns="130582" tIns="65292" rIns="130582" bIns="6529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4"/>
            <a:ext cx="3413760" cy="438150"/>
          </a:xfrm>
          <a:prstGeom prst="rect">
            <a:avLst/>
          </a:prstGeom>
        </p:spPr>
        <p:txBody>
          <a:bodyPr vert="horz" lIns="130582" tIns="65292" rIns="130582" bIns="6529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  <p:sldLayoutId id="2147484180" r:id="rId13"/>
    <p:sldLayoutId id="2147484181" r:id="rId14"/>
    <p:sldLayoutId id="2147484183" r:id="rId15"/>
    <p:sldLayoutId id="2147484184" r:id="rId16"/>
    <p:sldLayoutId id="2147484185" r:id="rId17"/>
    <p:sldLayoutId id="2147484186" r:id="rId18"/>
    <p:sldLayoutId id="2147484187" r:id="rId19"/>
    <p:sldLayoutId id="2147484188" r:id="rId20"/>
  </p:sldLayoutIdLst>
  <p:hf sldNum="0" hdr="0" ftr="0" dt="0"/>
  <p:txStyles>
    <p:titleStyle>
      <a:lvl1pPr algn="ctr" defTabSz="130583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687" indent="-489687" algn="l" defTabSz="130583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0987" indent="-408074" algn="l" defTabSz="130583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287" indent="-326455" algn="l" defTabSz="130583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200" indent="-326455" algn="l" defTabSz="130583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113" indent="-326455" algn="l" defTabSz="130583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026" indent="-326455" algn="l" defTabSz="130583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3941" indent="-326455" algn="l" defTabSz="130583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6857" indent="-326455" algn="l" defTabSz="130583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49772" indent="-326455" algn="l" defTabSz="130583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913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830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745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661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4572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487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400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3315" algn="l" defTabSz="13058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1" y="1869998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850"/>
              </a:lnSpc>
            </a:pPr>
            <a:r>
              <a:rPr lang="en-US" sz="47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PollPulse: A Real-Time Interactive Polling Platform</a:t>
            </a:r>
            <a:endParaRPr lang="en-US" sz="4700" dirty="0">
              <a:solidFill>
                <a:srgbClr val="00B05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676676" y="4442937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650"/>
              </a:lnSpc>
            </a:pPr>
            <a:r>
              <a:rPr lang="en-US" sz="3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Review 1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6280191" y="4951141"/>
            <a:ext cx="7556421" cy="1045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850"/>
              </a:lnSpc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Prepared By </a:t>
            </a:r>
          </a:p>
          <a:p>
            <a:pPr algn="ctr">
              <a:lnSpc>
                <a:spcPts val="2850"/>
              </a:lnSpc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-Samir </a:t>
            </a:r>
            <a:r>
              <a:rPr lang="en-US" sz="1700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Dhakal</a:t>
            </a: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 (RA2411003012590)</a:t>
            </a:r>
          </a:p>
          <a:p>
            <a:pPr algn="ctr">
              <a:lnSpc>
                <a:spcPts val="2850"/>
              </a:lnSpc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    -</a:t>
            </a:r>
            <a:r>
              <a:rPr lang="en-US" sz="1700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Aayusha</a:t>
            </a: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00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Kuikel</a:t>
            </a: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 (RA2411003012589)</a:t>
            </a:r>
          </a:p>
          <a:p>
            <a:pPr algn="ctr">
              <a:lnSpc>
                <a:spcPts val="2850"/>
              </a:lnSpc>
            </a:pP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SRM University - Semester 3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80130" y="648899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850"/>
              </a:lnSpc>
            </a:pPr>
            <a:r>
              <a:rPr lang="en-US" sz="1700">
                <a:latin typeface="Inter" pitchFamily="34" charset="0"/>
                <a:ea typeface="Inter" pitchFamily="34" charset="-122"/>
                <a:cs typeface="Inter" pitchFamily="34" charset="-120"/>
              </a:rPr>
              <a:t>August 7, </a:t>
            </a:r>
            <a:r>
              <a:rPr lang="en-US" sz="1700" dirty="0">
                <a:latin typeface="Inter" pitchFamily="34" charset="0"/>
                <a:ea typeface="Inter" pitchFamily="34" charset="-122"/>
                <a:cs typeface="Inter" pitchFamily="34" charset="-120"/>
              </a:rPr>
              <a:t>2025</a:t>
            </a:r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06260-415B-4CE5-6E52-31A20F8D7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6172198" cy="741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A18AF-0160-A474-C4BF-7D0055BF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19" y="2762061"/>
            <a:ext cx="9935962" cy="4107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A195D7-9BB2-221F-AC2D-2FF8EFFD43E7}"/>
              </a:ext>
            </a:extLst>
          </p:cNvPr>
          <p:cNvSpPr txBox="1"/>
          <p:nvPr/>
        </p:nvSpPr>
        <p:spPr>
          <a:xfrm>
            <a:off x="2347219" y="367990"/>
            <a:ext cx="98187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Breakdown </a:t>
            </a:r>
          </a:p>
        </p:txBody>
      </p:sp>
    </p:spTree>
    <p:extLst>
      <p:ext uri="{BB962C8B-B14F-4D97-AF65-F5344CB8AC3E}">
        <p14:creationId xmlns:p14="http://schemas.microsoft.com/office/powerpoint/2010/main" val="70516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651635"/>
            <a:ext cx="745867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7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Tools and Technologies</a:t>
            </a:r>
            <a:endParaRPr lang="en-US" sz="4700" dirty="0"/>
          </a:p>
        </p:txBody>
      </p:sp>
      <p:sp>
        <p:nvSpPr>
          <p:cNvPr id="3" name="Text 1"/>
          <p:cNvSpPr/>
          <p:nvPr/>
        </p:nvSpPr>
        <p:spPr>
          <a:xfrm>
            <a:off x="793791" y="2962871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 Stack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1" y="35617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Core programming language.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93791" y="4003953"/>
            <a:ext cx="6244709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 Boot: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Framework for robust application development.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93791" y="48090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Maven: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Project build automation tool.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93791" y="5251253"/>
            <a:ext cx="6244709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PostgreSQL (or H2):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Relational database management system.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99522" y="2962871"/>
            <a:ext cx="342435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 &amp; Development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599522" y="35617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JavaScript library for building user interfaces.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99522" y="40039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Frontend scripting language.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99522" y="4446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npm: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Package manager for JavaScript.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99522" y="4888349"/>
            <a:ext cx="6244709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IntelliJ IDEA / VS Code: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Integrated Development Environments.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99522" y="56934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  <a:buSzPct val="100000"/>
            </a:pP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99522" y="56054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&amp; GitHub: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Version control and collaboration.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30779" y="614006"/>
            <a:ext cx="9154954" cy="732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750"/>
              </a:lnSpc>
            </a:pPr>
            <a:r>
              <a:rPr lang="en-US" sz="46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Plan: Phased Development</a:t>
            </a:r>
            <a:endParaRPr lang="en-US" sz="4600" dirty="0"/>
          </a:p>
        </p:txBody>
      </p:sp>
      <p:sp>
        <p:nvSpPr>
          <p:cNvPr id="3" name="Text 1"/>
          <p:cNvSpPr/>
          <p:nvPr/>
        </p:nvSpPr>
        <p:spPr>
          <a:xfrm>
            <a:off x="781527" y="1664671"/>
            <a:ext cx="13067349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development strategy is structured into distinct phases, ensuring a systematic and efficient build process.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28543" y="2467630"/>
            <a:ext cx="6449973" cy="2052042"/>
          </a:xfrm>
          <a:prstGeom prst="roundRect">
            <a:avLst>
              <a:gd name="adj" fmla="val 4201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804870" y="2848213"/>
            <a:ext cx="4028123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Phase 1: Backend Foundations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1004768" y="3388639"/>
            <a:ext cx="600348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of core APIs and initial database setup to establish the system's backbone.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263766" y="2467630"/>
            <a:ext cx="6449973" cy="2163724"/>
          </a:xfrm>
          <a:prstGeom prst="roundRect">
            <a:avLst>
              <a:gd name="adj" fmla="val 4201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8321217" y="2848213"/>
            <a:ext cx="3681770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Phase 2: Frontend Interface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622142" y="3348516"/>
            <a:ext cx="600348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and implementing the user interface and core functionalities for seamless interaction.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67241" y="4779168"/>
            <a:ext cx="6449973" cy="1912620"/>
          </a:xfrm>
          <a:prstGeom prst="roundRect">
            <a:avLst>
              <a:gd name="adj" fmla="val 4201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226939" y="5203746"/>
            <a:ext cx="4132064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Phase 3: Real-Time Integration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990482" y="5762269"/>
            <a:ext cx="600348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WebSockets to enable dynamic, real-time updates for poll results.</a:t>
            </a:r>
            <a:endParaRPr lang="en-US" sz="1700" dirty="0"/>
          </a:p>
        </p:txBody>
      </p:sp>
      <p:sp>
        <p:nvSpPr>
          <p:cNvPr id="13" name="Shape 11"/>
          <p:cNvSpPr/>
          <p:nvPr/>
        </p:nvSpPr>
        <p:spPr>
          <a:xfrm>
            <a:off x="7263766" y="4779169"/>
            <a:ext cx="6449973" cy="1968461"/>
          </a:xfrm>
          <a:prstGeom prst="roundRect">
            <a:avLst>
              <a:gd name="adj" fmla="val 4201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8136495" y="5052000"/>
            <a:ext cx="4051221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Phase 4: Testing &amp; Refinement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7600235" y="5633443"/>
            <a:ext cx="600348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testing, bug fixing, and performance optimization to ensure a polished product.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757119" y="6902172"/>
            <a:ext cx="13067349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			</a:t>
            </a: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3427" y="1088112"/>
            <a:ext cx="13155454" cy="687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 "Wow" Factors: Enhancing User Experience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33427" y="2194798"/>
            <a:ext cx="1316355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PollPulse is designed with several features that aim to significantly enhance user engagement and utility.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6" y="2765823"/>
            <a:ext cx="523875" cy="5238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3426" y="3551635"/>
            <a:ext cx="3322915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 Updates &amp; Dashboard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33425" y="4021098"/>
            <a:ext cx="421314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poll results and intuitive visual charts via WebSockets.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509" y="2765823"/>
            <a:ext cx="523875" cy="5238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08510" y="3551635"/>
            <a:ext cx="2750344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 Participation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5208509" y="4021098"/>
            <a:ext cx="421326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Options for anonymous or ID-based voting to suit various contexts.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711" y="2765823"/>
            <a:ext cx="523875" cy="5238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83711" y="3551635"/>
            <a:ext cx="296501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Automated Poll Closing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9683710" y="4021098"/>
            <a:ext cx="421314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Polls auto-close based on a set timer, streamlining event management.</a:t>
            </a:r>
            <a:endParaRPr lang="en-US" sz="17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6" y="5215534"/>
            <a:ext cx="523875" cy="5238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33426" y="6001345"/>
            <a:ext cx="2750344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Secure Data Storage</a:t>
            </a:r>
            <a:endParaRPr lang="en-US" sz="2100" dirty="0"/>
          </a:p>
        </p:txBody>
      </p:sp>
      <p:sp>
        <p:nvSpPr>
          <p:cNvPr id="15" name="Text 9"/>
          <p:cNvSpPr/>
          <p:nvPr/>
        </p:nvSpPr>
        <p:spPr>
          <a:xfrm>
            <a:off x="733425" y="6470809"/>
            <a:ext cx="421314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all results are securely stored and accessible for future analysis.</a:t>
            </a:r>
            <a:endParaRPr lang="en-US" sz="17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8509" y="5215534"/>
            <a:ext cx="523875" cy="523876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208510" y="6001345"/>
            <a:ext cx="2750344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Intuitive UX Design</a:t>
            </a:r>
            <a:endParaRPr lang="en-US" sz="2100" dirty="0"/>
          </a:p>
        </p:txBody>
      </p:sp>
      <p:sp>
        <p:nvSpPr>
          <p:cNvPr id="18" name="Text 11"/>
          <p:cNvSpPr/>
          <p:nvPr/>
        </p:nvSpPr>
        <p:spPr>
          <a:xfrm>
            <a:off x="5208509" y="6470809"/>
            <a:ext cx="4213266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clean, user-friendly interface for effortless poll creation and participation.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713191"/>
            <a:ext cx="13042821" cy="1488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7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Introduction: Redefining Real-Time Engagement</a:t>
            </a:r>
            <a:endParaRPr lang="en-US" sz="4700" dirty="0"/>
          </a:p>
        </p:txBody>
      </p:sp>
      <p:sp>
        <p:nvSpPr>
          <p:cNvPr id="3" name="Text 1"/>
          <p:cNvSpPr/>
          <p:nvPr/>
        </p:nvSpPr>
        <p:spPr>
          <a:xfrm>
            <a:off x="793791" y="3014664"/>
            <a:ext cx="13042821" cy="1366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polling systems are crucial for instant feedback, but traditional methods often fall short in real-time capabilities and efficiency.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793791" y="4057651"/>
            <a:ext cx="13042821" cy="2458760"/>
          </a:xfrm>
          <a:prstGeom prst="roundRect">
            <a:avLst>
              <a:gd name="adj" fmla="val 5067"/>
            </a:avLst>
          </a:prstGeom>
          <a:solidFill>
            <a:srgbClr val="B6D6FC"/>
          </a:solidFill>
          <a:ln/>
        </p:spPr>
        <p:txBody>
          <a:bodyPr lIns="91435" tIns="45718" rIns="91435" bIns="45718"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3" y="4925973"/>
            <a:ext cx="372070" cy="29765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19491" y="4919783"/>
            <a:ext cx="467582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PollPulse: Our Innovative Solution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619489" y="5518667"/>
            <a:ext cx="119903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modern, web-based platform designed for real-time interaction.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1619489" y="5960865"/>
            <a:ext cx="119903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83" indent="-342883">
              <a:lnSpc>
                <a:spcPts val="2850"/>
              </a:lnSpc>
              <a:buSzPct val="100000"/>
              <a:buChar char="•"/>
            </a:pPr>
            <a:r>
              <a:rPr lang="en-US" sz="1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with a robust tech stack: </a:t>
            </a:r>
            <a:r>
              <a:rPr lang="en-US" sz="17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&amp; Spring Boot</a:t>
            </a:r>
            <a:r>
              <a:rPr lang="en-US" sz="1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the backend and </a:t>
            </a:r>
            <a:r>
              <a:rPr lang="en-US" sz="17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</a:t>
            </a:r>
            <a:r>
              <a:rPr lang="en-US" sz="17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a dynamic frontend.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2151103"/>
            <a:ext cx="1057453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7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Addressing Current Polling Challenges</a:t>
            </a:r>
            <a:endParaRPr lang="en-US" sz="4700" dirty="0"/>
          </a:p>
        </p:txBody>
      </p:sp>
      <p:sp>
        <p:nvSpPr>
          <p:cNvPr id="3" name="Text 1"/>
          <p:cNvSpPr/>
          <p:nvPr/>
        </p:nvSpPr>
        <p:spPr>
          <a:xfrm>
            <a:off x="793791" y="3348990"/>
            <a:ext cx="13042821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Existing polling tools often struggle with cost, user-friendliness, and the lack of immediate updates. Many are proprietary, limiting adaptability for academic or event-specific needs.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93791" y="4329946"/>
            <a:ext cx="6407944" cy="1748552"/>
          </a:xfrm>
          <a:prstGeom prst="roundRect">
            <a:avLst>
              <a:gd name="adj" fmla="val 8367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63310" y="4329946"/>
            <a:ext cx="121920" cy="1748552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142526" y="4587240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Core Problem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1142523" y="5095399"/>
            <a:ext cx="58019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significant gap exists for a lightweight, real-time, and easily customizable feedback platform.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428550" y="4329946"/>
            <a:ext cx="6408062" cy="1748552"/>
          </a:xfrm>
          <a:prstGeom prst="roundRect">
            <a:avLst>
              <a:gd name="adj" fmla="val 8367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7398067" y="4329946"/>
            <a:ext cx="121920" cy="1748552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777284" y="4587240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PollPulse's Mission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7777283" y="5095399"/>
            <a:ext cx="5802035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deliver an intuitive, open-source, and real-time polling solution that overcomes these limitations.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B6C8D-CD1A-05D5-B6AD-8D589723DBA2}"/>
              </a:ext>
            </a:extLst>
          </p:cNvPr>
          <p:cNvSpPr txBox="1"/>
          <p:nvPr/>
        </p:nvSpPr>
        <p:spPr>
          <a:xfrm>
            <a:off x="335280" y="2592139"/>
            <a:ext cx="13959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err="1"/>
              <a:t>PollPulse</a:t>
            </a:r>
            <a:r>
              <a:rPr lang="en-US" sz="3200" dirty="0"/>
              <a:t> is a real-time web-based polling system designed to simplify live feedback collection in classrooms, events, and meetings. Built with </a:t>
            </a:r>
            <a:r>
              <a:rPr lang="en-US" sz="3200" b="1" dirty="0"/>
              <a:t>React</a:t>
            </a:r>
            <a:r>
              <a:rPr lang="en-US" sz="3200" dirty="0"/>
              <a:t> and </a:t>
            </a:r>
            <a:r>
              <a:rPr lang="en-US" sz="3200" b="1" dirty="0"/>
              <a:t>Spring Boot</a:t>
            </a:r>
            <a:r>
              <a:rPr lang="en-US" sz="3200" dirty="0"/>
              <a:t>, it offers instant voting, live result updates using </a:t>
            </a:r>
            <a:r>
              <a:rPr lang="en-US" sz="3200" b="1" dirty="0" err="1"/>
              <a:t>WebSockets</a:t>
            </a:r>
            <a:r>
              <a:rPr lang="en-US" sz="3200" dirty="0"/>
              <a:t>, and features like anonymous voting, auto-closing polls, and secure data storage. </a:t>
            </a:r>
            <a:r>
              <a:rPr lang="en-US" sz="3200" dirty="0" err="1"/>
              <a:t>PollPulse</a:t>
            </a:r>
            <a:r>
              <a:rPr lang="en-US" sz="3200" dirty="0"/>
              <a:t> is intuitive, scalable, and ideal for academic and organizational use.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2E39E-6513-0965-1706-14078DF4D29D}"/>
              </a:ext>
            </a:extLst>
          </p:cNvPr>
          <p:cNvSpPr txBox="1"/>
          <p:nvPr/>
        </p:nvSpPr>
        <p:spPr>
          <a:xfrm>
            <a:off x="0" y="267629"/>
            <a:ext cx="1463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5802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190" y="448032"/>
            <a:ext cx="5654397" cy="534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Objectives: Our Vision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570190" y="1308378"/>
            <a:ext cx="651629" cy="977503"/>
          </a:xfrm>
          <a:prstGeom prst="roundRect">
            <a:avLst>
              <a:gd name="adj" fmla="val 36004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773787" y="1644372"/>
            <a:ext cx="24431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384696" y="1471255"/>
            <a:ext cx="2262189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7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Intuitive Web Interface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1384697" y="1836302"/>
            <a:ext cx="12675514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a user-friendly frontend for seamless poll creation and participation.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570190" y="2408040"/>
            <a:ext cx="651629" cy="977503"/>
          </a:xfrm>
          <a:prstGeom prst="roundRect">
            <a:avLst>
              <a:gd name="adj" fmla="val 36004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73787" y="2744034"/>
            <a:ext cx="24431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384698" y="2570917"/>
            <a:ext cx="2923222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7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 Backend Development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1384697" y="2935963"/>
            <a:ext cx="12675514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 scalable Spring Boot backend for API management and data logic.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570190" y="3507701"/>
            <a:ext cx="651629" cy="977503"/>
          </a:xfrm>
          <a:prstGeom prst="roundRect">
            <a:avLst>
              <a:gd name="adj" fmla="val 36004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773787" y="3843696"/>
            <a:ext cx="24431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1384697" y="3670578"/>
            <a:ext cx="3569733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7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Real-Time Updates with WebSockets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384697" y="4035625"/>
            <a:ext cx="12675514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live poll result updates for immediate feedback.</a:t>
            </a:r>
            <a:endParaRPr lang="en-US" sz="1300" dirty="0"/>
          </a:p>
        </p:txBody>
      </p:sp>
      <p:sp>
        <p:nvSpPr>
          <p:cNvPr id="15" name="Shape 13"/>
          <p:cNvSpPr/>
          <p:nvPr/>
        </p:nvSpPr>
        <p:spPr>
          <a:xfrm>
            <a:off x="570190" y="4607363"/>
            <a:ext cx="651629" cy="977503"/>
          </a:xfrm>
          <a:prstGeom prst="roundRect">
            <a:avLst>
              <a:gd name="adj" fmla="val 36004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73787" y="4943357"/>
            <a:ext cx="24431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384699" y="4770239"/>
            <a:ext cx="2138363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7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 Participation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384697" y="5135287"/>
            <a:ext cx="12675514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both anonymous and identified voting options.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570190" y="5707024"/>
            <a:ext cx="651629" cy="977503"/>
          </a:xfrm>
          <a:prstGeom prst="roundRect">
            <a:avLst>
              <a:gd name="adj" fmla="val 36004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773787" y="6043018"/>
            <a:ext cx="24431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1384699" y="5869901"/>
            <a:ext cx="2841902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7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Automated Poll Management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384697" y="6234948"/>
            <a:ext cx="12675514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 features like auto-closing polls based on a set timer.</a:t>
            </a:r>
            <a:endParaRPr lang="en-US" sz="1300" dirty="0"/>
          </a:p>
        </p:txBody>
      </p:sp>
      <p:sp>
        <p:nvSpPr>
          <p:cNvPr id="23" name="Shape 21"/>
          <p:cNvSpPr/>
          <p:nvPr/>
        </p:nvSpPr>
        <p:spPr>
          <a:xfrm>
            <a:off x="570190" y="6806685"/>
            <a:ext cx="651629" cy="977503"/>
          </a:xfrm>
          <a:prstGeom prst="roundRect">
            <a:avLst>
              <a:gd name="adj" fmla="val 36004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24" name="Text 22"/>
          <p:cNvSpPr/>
          <p:nvPr/>
        </p:nvSpPr>
        <p:spPr>
          <a:xfrm>
            <a:off x="773787" y="7142679"/>
            <a:ext cx="24431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1384699" y="6969563"/>
            <a:ext cx="2138363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700" b="1" dirty="0">
                <a:solidFill>
                  <a:srgbClr val="27252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Secure Data Storage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1384697" y="7334608"/>
            <a:ext cx="12675514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all poll data is securely stored for future analysis and reference.</a:t>
            </a:r>
            <a:endParaRPr lang="en-US" sz="13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8613"/>
            <a:ext cx="14630400" cy="811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6" y="311825"/>
            <a:ext cx="535328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PollPulse System Architecture Diagram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396835" y="910711"/>
            <a:ext cx="13836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00"/>
              </a:lnSpc>
            </a:pPr>
            <a:endParaRPr lang="en-US" sz="900" dirty="0"/>
          </a:p>
        </p:txBody>
      </p:sp>
      <p:sp>
        <p:nvSpPr>
          <p:cNvPr id="4" name="Shape 2"/>
          <p:cNvSpPr/>
          <p:nvPr/>
        </p:nvSpPr>
        <p:spPr>
          <a:xfrm>
            <a:off x="396835" y="1070411"/>
            <a:ext cx="13836730" cy="6979048"/>
          </a:xfrm>
          <a:prstGeom prst="roundRect">
            <a:avLst>
              <a:gd name="adj" fmla="val 730"/>
            </a:avLst>
          </a:prstGeom>
          <a:solidFill>
            <a:srgbClr val="F2F2F2"/>
          </a:solidFill>
          <a:ln/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396835" y="7868008"/>
            <a:ext cx="13836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00"/>
              </a:lnSpc>
            </a:pP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396835" y="8176974"/>
            <a:ext cx="1383673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400"/>
              </a:lnSpc>
            </a:pPr>
            <a:r>
              <a:rPr lang="en-US" sz="9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PollPulse System Architecture Diagram</a:t>
            </a:r>
            <a:endParaRPr lang="en-US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371F9E-63E8-58EE-0A31-F9D235D09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18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1788"/>
            <a:ext cx="1180385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7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 Breakdown: Core Components</a:t>
            </a:r>
            <a:endParaRPr lang="en-US" sz="4700" dirty="0"/>
          </a:p>
        </p:txBody>
      </p:sp>
      <p:sp>
        <p:nvSpPr>
          <p:cNvPr id="3" name="Text 1"/>
          <p:cNvSpPr/>
          <p:nvPr/>
        </p:nvSpPr>
        <p:spPr>
          <a:xfrm>
            <a:off x="793791" y="2273022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Frontend (React)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1" y="28719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Powers the user interface for creating polls and submitting votes, ensuring a smooth and responsive experience.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93791" y="4187429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Database</a:t>
            </a:r>
            <a:endParaRPr lang="en-US" sz="2300" dirty="0">
              <a:latin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1" y="4786313"/>
            <a:ext cx="6244709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persistent storage layer, securely holding all poll questions, options, and individual vote records.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93791" y="5738933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WebSocket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93791" y="6337817"/>
            <a:ext cx="6244709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real-time, bidirectional communication between the server and clients for live poll result updates.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99523" y="2273022"/>
            <a:ext cx="304716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Backend (Spring Boot)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599522" y="2871907"/>
            <a:ext cx="6244709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core logic engine, managing APIs, business logic, and interactions with the database.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99523" y="3824526"/>
            <a:ext cx="297703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REST API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7599522" y="442341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communication bridge, connecting the React frontend to the Spring Boot backend for data exchange and actions.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1861CA-6C6B-E47B-FB1F-E7845A428350}"/>
              </a:ext>
            </a:extLst>
          </p:cNvPr>
          <p:cNvSpPr txBox="1"/>
          <p:nvPr/>
        </p:nvSpPr>
        <p:spPr>
          <a:xfrm>
            <a:off x="1527717" y="446049"/>
            <a:ext cx="10604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Case Diagram</a:t>
            </a:r>
          </a:p>
        </p:txBody>
      </p:sp>
      <p:pic>
        <p:nvPicPr>
          <p:cNvPr id="5" name="Picture 4" descr="A diagram of a poll">
            <a:extLst>
              <a:ext uri="{FF2B5EF4-FFF2-40B4-BE49-F238E27FC236}">
                <a16:creationId xmlns:a16="http://schemas.microsoft.com/office/drawing/2014/main" id="{24958B84-B685-A853-4411-79E25C4E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980" y="1554045"/>
            <a:ext cx="7716644" cy="64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D6E5F-7EE2-71C6-9E1E-59143239E825}"/>
              </a:ext>
            </a:extLst>
          </p:cNvPr>
          <p:cNvSpPr txBox="1"/>
          <p:nvPr/>
        </p:nvSpPr>
        <p:spPr>
          <a:xfrm>
            <a:off x="2012794" y="-11152"/>
            <a:ext cx="10136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Diagram </a:t>
            </a:r>
          </a:p>
        </p:txBody>
      </p:sp>
      <p:pic>
        <p:nvPicPr>
          <p:cNvPr id="3" name="Picture 2" descr="PlantUML diagram">
            <a:extLst>
              <a:ext uri="{FF2B5EF4-FFF2-40B4-BE49-F238E27FC236}">
                <a16:creationId xmlns:a16="http://schemas.microsoft.com/office/drawing/2014/main" id="{C73626CE-E953-2E99-2258-E73DBD69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2" y="1004511"/>
            <a:ext cx="13740384" cy="62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737</Words>
  <Application>Microsoft Office PowerPoint</Application>
  <PresentationFormat>Custom</PresentationFormat>
  <Paragraphs>99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</vt:lpstr>
      <vt:lpstr>Inter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Samir Dhakal</cp:lastModifiedBy>
  <cp:revision>19</cp:revision>
  <dcterms:created xsi:type="dcterms:W3CDTF">2025-08-01T05:24:34Z</dcterms:created>
  <dcterms:modified xsi:type="dcterms:W3CDTF">2025-08-07T04:06:38Z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2025-08-01T05:28:46Z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940b830c-b32f-4cf0-85b2-3a25201b0fcd</vt:lpwstr>
  </property>
  <property fmtid="{D5CDD505-2E9C-101B-9397-08002B2CF9AE}" pid="7" name="MSIP_Label_defa4170-0d19-0005-0004-bc88714345d2_ActionId">
    <vt:lpwstr>9769d194-9c4f-448c-8aa4-bd90aeec76c5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