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6" r:id="rId4"/>
  </p:sldMasterIdLst>
  <p:notesMasterIdLst>
    <p:notesMasterId r:id="rId19"/>
  </p:notesMasterIdLst>
  <p:handoutMasterIdLst>
    <p:handoutMasterId r:id="rId20"/>
  </p:handoutMasterIdLst>
  <p:sldIdLst>
    <p:sldId id="256" r:id="rId5"/>
    <p:sldId id="370" r:id="rId6"/>
    <p:sldId id="371" r:id="rId7"/>
    <p:sldId id="381" r:id="rId8"/>
    <p:sldId id="382" r:id="rId9"/>
    <p:sldId id="383" r:id="rId10"/>
    <p:sldId id="384" r:id="rId11"/>
    <p:sldId id="385" r:id="rId12"/>
    <p:sldId id="387" r:id="rId13"/>
    <p:sldId id="386" r:id="rId14"/>
    <p:sldId id="388" r:id="rId15"/>
    <p:sldId id="377" r:id="rId16"/>
    <p:sldId id="378" r:id="rId17"/>
    <p:sldId id="321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5" autoAdjust="0"/>
    <p:restoredTop sz="94660"/>
  </p:normalViewPr>
  <p:slideViewPr>
    <p:cSldViewPr>
      <p:cViewPr varScale="1">
        <p:scale>
          <a:sx n="68" d="100"/>
          <a:sy n="68" d="100"/>
        </p:scale>
        <p:origin x="78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8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050530-F9BE-1A19-E56A-3872585B8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896005-766D-4F12-15AA-B1A1C23A0F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CA5B0-9169-457E-A8A3-F957B052F64C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576424-AEF7-F2CE-3363-458D072FAA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8E0B7-07F9-8242-B7F3-883503F0EC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A847D-4292-4B84-875C-3F40CBB30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E6CF0CF-587A-44CD-A415-AB8639DB45E3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9C8AA22-85CF-4186-B3EE-8651ADF7C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82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7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07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376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24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8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0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35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38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76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733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9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C8AA22-85CF-4186-B3EE-8651ADF7C9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6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750820" y="630938"/>
            <a:ext cx="6973824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9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6" y="5979198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3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8FF9AD0-3F5F-4965-9BB0-A4AAF204849C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Samir Alsabbagh / Dr. Wassim El Falou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9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04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DF649-6F07-4C34-9747-0EEE4013D858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3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5882" y="382386"/>
            <a:ext cx="2362573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299" y="382386"/>
            <a:ext cx="7746023" cy="560040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AD633-A45A-46B4-9FD8-9FA3AD7B4745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E92756-FF31-A7EE-45B7-92F7A61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A49A-9927-4279-992D-82ECFC1663E3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703F4C-FE01-2F36-2B33-6357DAF79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F7203-367A-9264-C988-6CAF12B0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1" y="0"/>
            <a:ext cx="281463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30" y="1073890"/>
            <a:ext cx="8187071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1" y="5159783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7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9B41BCB-F6B4-4465-96F1-4920E064D3E7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Samir Alsabbagh / Dr. Wassim El Falou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7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874382" y="0"/>
            <a:ext cx="164623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1" y="0"/>
            <a:ext cx="281463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064164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5" y="2286000"/>
            <a:ext cx="4791456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61FC8-B7BA-491B-A733-391608159ACF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747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1" y="381002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5776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5776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5"/>
            <a:ext cx="481584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1584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79AC-16D4-4795-BF55-288054B62147}" type="datetime1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87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C68D1-43AE-47E4-8B2A-759F210BE721}" type="datetime1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7460-714B-4E2D-AA9B-4B78DAD4CAB5}" type="datetime1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5" y="457201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9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2" y="6375679"/>
            <a:ext cx="1233355" cy="348462"/>
          </a:xfrm>
        </p:spPr>
        <p:txBody>
          <a:bodyPr/>
          <a:lstStyle/>
          <a:p>
            <a:fld id="{73F32A78-86CA-4BF0-8521-68F0760964E5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r>
              <a:rPr lang="en-US"/>
              <a:t>Samir Alsabbagh / Dr. Wassim El Falou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5" y="6375679"/>
            <a:ext cx="1232456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7245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5" y="2"/>
            <a:ext cx="7355585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3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4" y="1741336"/>
            <a:ext cx="3092117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1" y="6375679"/>
            <a:ext cx="1232456" cy="348462"/>
          </a:xfrm>
        </p:spPr>
        <p:txBody>
          <a:bodyPr/>
          <a:lstStyle/>
          <a:p>
            <a:fld id="{757E44B6-01C5-4FC6-AA4A-4787B0D1AB20}" type="datetime1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9" cy="345796"/>
          </a:xfrm>
        </p:spPr>
        <p:txBody>
          <a:bodyPr/>
          <a:lstStyle/>
          <a:p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74871" y="6375679"/>
            <a:ext cx="1263280" cy="34579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9053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7" y="382385"/>
            <a:ext cx="10178323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7" y="2286003"/>
            <a:ext cx="10178323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7" y="6375679"/>
            <a:ext cx="2329723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3AB33F-4612-4290-AB8A-B33FF3ACC58E}" type="datetime1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Samir Alsabbagh / Dr. Wassim El Falou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2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2" y="0"/>
            <a:ext cx="905453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362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38" r:id="rId2"/>
    <p:sldLayoutId id="2147484039" r:id="rId3"/>
    <p:sldLayoutId id="2147484040" r:id="rId4"/>
    <p:sldLayoutId id="2147484041" r:id="rId5"/>
    <p:sldLayoutId id="2147484042" r:id="rId6"/>
    <p:sldLayoutId id="2147484043" r:id="rId7"/>
    <p:sldLayoutId id="2147484044" r:id="rId8"/>
    <p:sldLayoutId id="2147484045" r:id="rId9"/>
    <p:sldLayoutId id="2147484046" r:id="rId10"/>
    <p:sldLayoutId id="214748404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792" userDrawn="1">
          <p15:clr>
            <a:srgbClr val="F26B43"/>
          </p15:clr>
        </p15:guide>
        <p15:guide id="1" pos="1056" userDrawn="1">
          <p15:clr>
            <a:srgbClr val="F26B43"/>
          </p15:clr>
        </p15:guide>
        <p15:guide id="2" pos="9600" userDrawn="1">
          <p15:clr>
            <a:srgbClr val="F26B43"/>
          </p15:clr>
        </p15:guide>
        <p15:guide id="3" pos="7200" userDrawn="1">
          <p15:clr>
            <a:srgbClr val="F26B43"/>
          </p15:clr>
        </p15:guide>
        <p15:guide id="4" orient="horz" pos="4008" userDrawn="1">
          <p15:clr>
            <a:srgbClr val="F26B43"/>
          </p15:clr>
        </p15:guide>
        <p15:guide id="5" orient="horz" pos="1440" userDrawn="1">
          <p15:clr>
            <a:srgbClr val="F26B43"/>
          </p15:clr>
        </p15:guide>
        <p15:guide id="6" orient="horz" pos="3720" userDrawn="1">
          <p15:clr>
            <a:srgbClr val="F26B43"/>
          </p15:clr>
        </p15:guide>
        <p15:guide id="7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AECD97-688D-4AE7-9838-616620200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52400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47FB3A-C0F9-4DD9-A4E0-B203F96AA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524000" y="0"/>
            <a:ext cx="3204588" cy="6858000"/>
          </a:xfrm>
          <a:custGeom>
            <a:avLst/>
            <a:gdLst>
              <a:gd name="connsiteX0" fmla="*/ 0 w 4272784"/>
              <a:gd name="connsiteY0" fmla="*/ 0 h 6858000"/>
              <a:gd name="connsiteX1" fmla="*/ 4082989 w 4272784"/>
              <a:gd name="connsiteY1" fmla="*/ 0 h 6858000"/>
              <a:gd name="connsiteX2" fmla="*/ 4088029 w 4272784"/>
              <a:gd name="connsiteY2" fmla="*/ 66675 h 6858000"/>
              <a:gd name="connsiteX3" fmla="*/ 4096426 w 4272784"/>
              <a:gd name="connsiteY3" fmla="*/ 122237 h 6858000"/>
              <a:gd name="connsiteX4" fmla="*/ 4106504 w 4272784"/>
              <a:gd name="connsiteY4" fmla="*/ 174625 h 6858000"/>
              <a:gd name="connsiteX5" fmla="*/ 4123300 w 4272784"/>
              <a:gd name="connsiteY5" fmla="*/ 217487 h 6858000"/>
              <a:gd name="connsiteX6" fmla="*/ 4140096 w 4272784"/>
              <a:gd name="connsiteY6" fmla="*/ 260350 h 6858000"/>
              <a:gd name="connsiteX7" fmla="*/ 4160251 w 4272784"/>
              <a:gd name="connsiteY7" fmla="*/ 296862 h 6858000"/>
              <a:gd name="connsiteX8" fmla="*/ 4180406 w 4272784"/>
              <a:gd name="connsiteY8" fmla="*/ 334962 h 6858000"/>
              <a:gd name="connsiteX9" fmla="*/ 4198882 w 4272784"/>
              <a:gd name="connsiteY9" fmla="*/ 369887 h 6858000"/>
              <a:gd name="connsiteX10" fmla="*/ 4217357 w 4272784"/>
              <a:gd name="connsiteY10" fmla="*/ 409575 h 6858000"/>
              <a:gd name="connsiteX11" fmla="*/ 4234153 w 4272784"/>
              <a:gd name="connsiteY11" fmla="*/ 450850 h 6858000"/>
              <a:gd name="connsiteX12" fmla="*/ 4249270 w 4272784"/>
              <a:gd name="connsiteY12" fmla="*/ 496887 h 6858000"/>
              <a:gd name="connsiteX13" fmla="*/ 4261027 w 4272784"/>
              <a:gd name="connsiteY13" fmla="*/ 546100 h 6858000"/>
              <a:gd name="connsiteX14" fmla="*/ 4269425 w 4272784"/>
              <a:gd name="connsiteY14" fmla="*/ 606425 h 6858000"/>
              <a:gd name="connsiteX15" fmla="*/ 4272784 w 4272784"/>
              <a:gd name="connsiteY15" fmla="*/ 673100 h 6858000"/>
              <a:gd name="connsiteX16" fmla="*/ 4269425 w 4272784"/>
              <a:gd name="connsiteY16" fmla="*/ 744537 h 6858000"/>
              <a:gd name="connsiteX17" fmla="*/ 4261027 w 4272784"/>
              <a:gd name="connsiteY17" fmla="*/ 801687 h 6858000"/>
              <a:gd name="connsiteX18" fmla="*/ 4249270 w 4272784"/>
              <a:gd name="connsiteY18" fmla="*/ 854075 h 6858000"/>
              <a:gd name="connsiteX19" fmla="*/ 4234153 w 4272784"/>
              <a:gd name="connsiteY19" fmla="*/ 901700 h 6858000"/>
              <a:gd name="connsiteX20" fmla="*/ 4217357 w 4272784"/>
              <a:gd name="connsiteY20" fmla="*/ 942975 h 6858000"/>
              <a:gd name="connsiteX21" fmla="*/ 4197202 w 4272784"/>
              <a:gd name="connsiteY21" fmla="*/ 981075 h 6858000"/>
              <a:gd name="connsiteX22" fmla="*/ 4177047 w 4272784"/>
              <a:gd name="connsiteY22" fmla="*/ 1017587 h 6858000"/>
              <a:gd name="connsiteX23" fmla="*/ 4156892 w 4272784"/>
              <a:gd name="connsiteY23" fmla="*/ 1055687 h 6858000"/>
              <a:gd name="connsiteX24" fmla="*/ 4138416 w 4272784"/>
              <a:gd name="connsiteY24" fmla="*/ 1095375 h 6858000"/>
              <a:gd name="connsiteX25" fmla="*/ 4119940 w 4272784"/>
              <a:gd name="connsiteY25" fmla="*/ 1136650 h 6858000"/>
              <a:gd name="connsiteX26" fmla="*/ 4104825 w 4272784"/>
              <a:gd name="connsiteY26" fmla="*/ 1182687 h 6858000"/>
              <a:gd name="connsiteX27" fmla="*/ 4094747 w 4272784"/>
              <a:gd name="connsiteY27" fmla="*/ 1235075 h 6858000"/>
              <a:gd name="connsiteX28" fmla="*/ 4084669 w 4272784"/>
              <a:gd name="connsiteY28" fmla="*/ 1295400 h 6858000"/>
              <a:gd name="connsiteX29" fmla="*/ 4082989 w 4272784"/>
              <a:gd name="connsiteY29" fmla="*/ 1363662 h 6858000"/>
              <a:gd name="connsiteX30" fmla="*/ 4084669 w 4272784"/>
              <a:gd name="connsiteY30" fmla="*/ 1431925 h 6858000"/>
              <a:gd name="connsiteX31" fmla="*/ 4094747 w 4272784"/>
              <a:gd name="connsiteY31" fmla="*/ 1492250 h 6858000"/>
              <a:gd name="connsiteX32" fmla="*/ 4104825 w 4272784"/>
              <a:gd name="connsiteY32" fmla="*/ 1544637 h 6858000"/>
              <a:gd name="connsiteX33" fmla="*/ 4119940 w 4272784"/>
              <a:gd name="connsiteY33" fmla="*/ 1589087 h 6858000"/>
              <a:gd name="connsiteX34" fmla="*/ 4138416 w 4272784"/>
              <a:gd name="connsiteY34" fmla="*/ 1631950 h 6858000"/>
              <a:gd name="connsiteX35" fmla="*/ 4156892 w 4272784"/>
              <a:gd name="connsiteY35" fmla="*/ 1671637 h 6858000"/>
              <a:gd name="connsiteX36" fmla="*/ 4177047 w 4272784"/>
              <a:gd name="connsiteY36" fmla="*/ 1708150 h 6858000"/>
              <a:gd name="connsiteX37" fmla="*/ 4197202 w 4272784"/>
              <a:gd name="connsiteY37" fmla="*/ 1743075 h 6858000"/>
              <a:gd name="connsiteX38" fmla="*/ 4217357 w 4272784"/>
              <a:gd name="connsiteY38" fmla="*/ 1782762 h 6858000"/>
              <a:gd name="connsiteX39" fmla="*/ 4234153 w 4272784"/>
              <a:gd name="connsiteY39" fmla="*/ 1824037 h 6858000"/>
              <a:gd name="connsiteX40" fmla="*/ 4249270 w 4272784"/>
              <a:gd name="connsiteY40" fmla="*/ 1870075 h 6858000"/>
              <a:gd name="connsiteX41" fmla="*/ 4261027 w 4272784"/>
              <a:gd name="connsiteY41" fmla="*/ 1922462 h 6858000"/>
              <a:gd name="connsiteX42" fmla="*/ 4269425 w 4272784"/>
              <a:gd name="connsiteY42" fmla="*/ 1982787 h 6858000"/>
              <a:gd name="connsiteX43" fmla="*/ 4272784 w 4272784"/>
              <a:gd name="connsiteY43" fmla="*/ 2051050 h 6858000"/>
              <a:gd name="connsiteX44" fmla="*/ 4269425 w 4272784"/>
              <a:gd name="connsiteY44" fmla="*/ 2119312 h 6858000"/>
              <a:gd name="connsiteX45" fmla="*/ 4261027 w 4272784"/>
              <a:gd name="connsiteY45" fmla="*/ 2179637 h 6858000"/>
              <a:gd name="connsiteX46" fmla="*/ 4249270 w 4272784"/>
              <a:gd name="connsiteY46" fmla="*/ 2232025 h 6858000"/>
              <a:gd name="connsiteX47" fmla="*/ 4234153 w 4272784"/>
              <a:gd name="connsiteY47" fmla="*/ 2278062 h 6858000"/>
              <a:gd name="connsiteX48" fmla="*/ 4217357 w 4272784"/>
              <a:gd name="connsiteY48" fmla="*/ 2319337 h 6858000"/>
              <a:gd name="connsiteX49" fmla="*/ 4197202 w 4272784"/>
              <a:gd name="connsiteY49" fmla="*/ 2359025 h 6858000"/>
              <a:gd name="connsiteX50" fmla="*/ 4177047 w 4272784"/>
              <a:gd name="connsiteY50" fmla="*/ 2395537 h 6858000"/>
              <a:gd name="connsiteX51" fmla="*/ 4156892 w 4272784"/>
              <a:gd name="connsiteY51" fmla="*/ 2433637 h 6858000"/>
              <a:gd name="connsiteX52" fmla="*/ 4138416 w 4272784"/>
              <a:gd name="connsiteY52" fmla="*/ 2471737 h 6858000"/>
              <a:gd name="connsiteX53" fmla="*/ 4119940 w 4272784"/>
              <a:gd name="connsiteY53" fmla="*/ 2513012 h 6858000"/>
              <a:gd name="connsiteX54" fmla="*/ 4104825 w 4272784"/>
              <a:gd name="connsiteY54" fmla="*/ 2560637 h 6858000"/>
              <a:gd name="connsiteX55" fmla="*/ 4094747 w 4272784"/>
              <a:gd name="connsiteY55" fmla="*/ 2613025 h 6858000"/>
              <a:gd name="connsiteX56" fmla="*/ 4084669 w 4272784"/>
              <a:gd name="connsiteY56" fmla="*/ 2671762 h 6858000"/>
              <a:gd name="connsiteX57" fmla="*/ 4082989 w 4272784"/>
              <a:gd name="connsiteY57" fmla="*/ 2741612 h 6858000"/>
              <a:gd name="connsiteX58" fmla="*/ 4084669 w 4272784"/>
              <a:gd name="connsiteY58" fmla="*/ 2809875 h 6858000"/>
              <a:gd name="connsiteX59" fmla="*/ 4094747 w 4272784"/>
              <a:gd name="connsiteY59" fmla="*/ 2868612 h 6858000"/>
              <a:gd name="connsiteX60" fmla="*/ 4104825 w 4272784"/>
              <a:gd name="connsiteY60" fmla="*/ 2922587 h 6858000"/>
              <a:gd name="connsiteX61" fmla="*/ 4119940 w 4272784"/>
              <a:gd name="connsiteY61" fmla="*/ 2967037 h 6858000"/>
              <a:gd name="connsiteX62" fmla="*/ 4138416 w 4272784"/>
              <a:gd name="connsiteY62" fmla="*/ 3009900 h 6858000"/>
              <a:gd name="connsiteX63" fmla="*/ 4156892 w 4272784"/>
              <a:gd name="connsiteY63" fmla="*/ 3046412 h 6858000"/>
              <a:gd name="connsiteX64" fmla="*/ 4177047 w 4272784"/>
              <a:gd name="connsiteY64" fmla="*/ 3084512 h 6858000"/>
              <a:gd name="connsiteX65" fmla="*/ 4197202 w 4272784"/>
              <a:gd name="connsiteY65" fmla="*/ 3121025 h 6858000"/>
              <a:gd name="connsiteX66" fmla="*/ 4217357 w 4272784"/>
              <a:gd name="connsiteY66" fmla="*/ 3160712 h 6858000"/>
              <a:gd name="connsiteX67" fmla="*/ 4234153 w 4272784"/>
              <a:gd name="connsiteY67" fmla="*/ 3201987 h 6858000"/>
              <a:gd name="connsiteX68" fmla="*/ 4249270 w 4272784"/>
              <a:gd name="connsiteY68" fmla="*/ 3248025 h 6858000"/>
              <a:gd name="connsiteX69" fmla="*/ 4261027 w 4272784"/>
              <a:gd name="connsiteY69" fmla="*/ 3300412 h 6858000"/>
              <a:gd name="connsiteX70" fmla="*/ 4269425 w 4272784"/>
              <a:gd name="connsiteY70" fmla="*/ 3360737 h 6858000"/>
              <a:gd name="connsiteX71" fmla="*/ 4272784 w 4272784"/>
              <a:gd name="connsiteY71" fmla="*/ 3427412 h 6858000"/>
              <a:gd name="connsiteX72" fmla="*/ 4269425 w 4272784"/>
              <a:gd name="connsiteY72" fmla="*/ 3497262 h 6858000"/>
              <a:gd name="connsiteX73" fmla="*/ 4261027 w 4272784"/>
              <a:gd name="connsiteY73" fmla="*/ 3557587 h 6858000"/>
              <a:gd name="connsiteX74" fmla="*/ 4249270 w 4272784"/>
              <a:gd name="connsiteY74" fmla="*/ 3609975 h 6858000"/>
              <a:gd name="connsiteX75" fmla="*/ 4234153 w 4272784"/>
              <a:gd name="connsiteY75" fmla="*/ 3656012 h 6858000"/>
              <a:gd name="connsiteX76" fmla="*/ 4217357 w 4272784"/>
              <a:gd name="connsiteY76" fmla="*/ 3697287 h 6858000"/>
              <a:gd name="connsiteX77" fmla="*/ 4197202 w 4272784"/>
              <a:gd name="connsiteY77" fmla="*/ 3736975 h 6858000"/>
              <a:gd name="connsiteX78" fmla="*/ 4156892 w 4272784"/>
              <a:gd name="connsiteY78" fmla="*/ 3811587 h 6858000"/>
              <a:gd name="connsiteX79" fmla="*/ 4138416 w 4272784"/>
              <a:gd name="connsiteY79" fmla="*/ 3848100 h 6858000"/>
              <a:gd name="connsiteX80" fmla="*/ 4119940 w 4272784"/>
              <a:gd name="connsiteY80" fmla="*/ 3890962 h 6858000"/>
              <a:gd name="connsiteX81" fmla="*/ 4104825 w 4272784"/>
              <a:gd name="connsiteY81" fmla="*/ 3935412 h 6858000"/>
              <a:gd name="connsiteX82" fmla="*/ 4094747 w 4272784"/>
              <a:gd name="connsiteY82" fmla="*/ 3987800 h 6858000"/>
              <a:gd name="connsiteX83" fmla="*/ 4084669 w 4272784"/>
              <a:gd name="connsiteY83" fmla="*/ 4048125 h 6858000"/>
              <a:gd name="connsiteX84" fmla="*/ 4082989 w 4272784"/>
              <a:gd name="connsiteY84" fmla="*/ 4116387 h 6858000"/>
              <a:gd name="connsiteX85" fmla="*/ 4084669 w 4272784"/>
              <a:gd name="connsiteY85" fmla="*/ 4186237 h 6858000"/>
              <a:gd name="connsiteX86" fmla="*/ 4094747 w 4272784"/>
              <a:gd name="connsiteY86" fmla="*/ 4244975 h 6858000"/>
              <a:gd name="connsiteX87" fmla="*/ 4104825 w 4272784"/>
              <a:gd name="connsiteY87" fmla="*/ 4297362 h 6858000"/>
              <a:gd name="connsiteX88" fmla="*/ 4119940 w 4272784"/>
              <a:gd name="connsiteY88" fmla="*/ 4343400 h 6858000"/>
              <a:gd name="connsiteX89" fmla="*/ 4138416 w 4272784"/>
              <a:gd name="connsiteY89" fmla="*/ 4386262 h 6858000"/>
              <a:gd name="connsiteX90" fmla="*/ 4156892 w 4272784"/>
              <a:gd name="connsiteY90" fmla="*/ 4424362 h 6858000"/>
              <a:gd name="connsiteX91" fmla="*/ 4197202 w 4272784"/>
              <a:gd name="connsiteY91" fmla="*/ 4498975 h 6858000"/>
              <a:gd name="connsiteX92" fmla="*/ 4217357 w 4272784"/>
              <a:gd name="connsiteY92" fmla="*/ 4537075 h 6858000"/>
              <a:gd name="connsiteX93" fmla="*/ 4234153 w 4272784"/>
              <a:gd name="connsiteY93" fmla="*/ 4579937 h 6858000"/>
              <a:gd name="connsiteX94" fmla="*/ 4249270 w 4272784"/>
              <a:gd name="connsiteY94" fmla="*/ 4625975 h 6858000"/>
              <a:gd name="connsiteX95" fmla="*/ 4261027 w 4272784"/>
              <a:gd name="connsiteY95" fmla="*/ 4678362 h 6858000"/>
              <a:gd name="connsiteX96" fmla="*/ 4269425 w 4272784"/>
              <a:gd name="connsiteY96" fmla="*/ 4738687 h 6858000"/>
              <a:gd name="connsiteX97" fmla="*/ 4272784 w 4272784"/>
              <a:gd name="connsiteY97" fmla="*/ 4806950 h 6858000"/>
              <a:gd name="connsiteX98" fmla="*/ 4269425 w 4272784"/>
              <a:gd name="connsiteY98" fmla="*/ 4875212 h 6858000"/>
              <a:gd name="connsiteX99" fmla="*/ 4261027 w 4272784"/>
              <a:gd name="connsiteY99" fmla="*/ 4935537 h 6858000"/>
              <a:gd name="connsiteX100" fmla="*/ 4249270 w 4272784"/>
              <a:gd name="connsiteY100" fmla="*/ 4987925 h 6858000"/>
              <a:gd name="connsiteX101" fmla="*/ 4234153 w 4272784"/>
              <a:gd name="connsiteY101" fmla="*/ 5033962 h 6858000"/>
              <a:gd name="connsiteX102" fmla="*/ 4217357 w 4272784"/>
              <a:gd name="connsiteY102" fmla="*/ 5075237 h 6858000"/>
              <a:gd name="connsiteX103" fmla="*/ 4197202 w 4272784"/>
              <a:gd name="connsiteY103" fmla="*/ 5114925 h 6858000"/>
              <a:gd name="connsiteX104" fmla="*/ 4177047 w 4272784"/>
              <a:gd name="connsiteY104" fmla="*/ 5149850 h 6858000"/>
              <a:gd name="connsiteX105" fmla="*/ 4156892 w 4272784"/>
              <a:gd name="connsiteY105" fmla="*/ 5186362 h 6858000"/>
              <a:gd name="connsiteX106" fmla="*/ 4138416 w 4272784"/>
              <a:gd name="connsiteY106" fmla="*/ 5226050 h 6858000"/>
              <a:gd name="connsiteX107" fmla="*/ 4119940 w 4272784"/>
              <a:gd name="connsiteY107" fmla="*/ 5268912 h 6858000"/>
              <a:gd name="connsiteX108" fmla="*/ 4104825 w 4272784"/>
              <a:gd name="connsiteY108" fmla="*/ 5313362 h 6858000"/>
              <a:gd name="connsiteX109" fmla="*/ 4094747 w 4272784"/>
              <a:gd name="connsiteY109" fmla="*/ 5365750 h 6858000"/>
              <a:gd name="connsiteX110" fmla="*/ 4084669 w 4272784"/>
              <a:gd name="connsiteY110" fmla="*/ 5426075 h 6858000"/>
              <a:gd name="connsiteX111" fmla="*/ 4082989 w 4272784"/>
              <a:gd name="connsiteY111" fmla="*/ 5494337 h 6858000"/>
              <a:gd name="connsiteX112" fmla="*/ 4084669 w 4272784"/>
              <a:gd name="connsiteY112" fmla="*/ 5562600 h 6858000"/>
              <a:gd name="connsiteX113" fmla="*/ 4094747 w 4272784"/>
              <a:gd name="connsiteY113" fmla="*/ 5622925 h 6858000"/>
              <a:gd name="connsiteX114" fmla="*/ 4104825 w 4272784"/>
              <a:gd name="connsiteY114" fmla="*/ 5675312 h 6858000"/>
              <a:gd name="connsiteX115" fmla="*/ 4119940 w 4272784"/>
              <a:gd name="connsiteY115" fmla="*/ 5721350 h 6858000"/>
              <a:gd name="connsiteX116" fmla="*/ 4138416 w 4272784"/>
              <a:gd name="connsiteY116" fmla="*/ 5762625 h 6858000"/>
              <a:gd name="connsiteX117" fmla="*/ 4156892 w 4272784"/>
              <a:gd name="connsiteY117" fmla="*/ 5802312 h 6858000"/>
              <a:gd name="connsiteX118" fmla="*/ 4177047 w 4272784"/>
              <a:gd name="connsiteY118" fmla="*/ 5840412 h 6858000"/>
              <a:gd name="connsiteX119" fmla="*/ 4197202 w 4272784"/>
              <a:gd name="connsiteY119" fmla="*/ 5876925 h 6858000"/>
              <a:gd name="connsiteX120" fmla="*/ 4217357 w 4272784"/>
              <a:gd name="connsiteY120" fmla="*/ 5915025 h 6858000"/>
              <a:gd name="connsiteX121" fmla="*/ 4234153 w 4272784"/>
              <a:gd name="connsiteY121" fmla="*/ 5956300 h 6858000"/>
              <a:gd name="connsiteX122" fmla="*/ 4249270 w 4272784"/>
              <a:gd name="connsiteY122" fmla="*/ 6003925 h 6858000"/>
              <a:gd name="connsiteX123" fmla="*/ 4261027 w 4272784"/>
              <a:gd name="connsiteY123" fmla="*/ 6056312 h 6858000"/>
              <a:gd name="connsiteX124" fmla="*/ 4269425 w 4272784"/>
              <a:gd name="connsiteY124" fmla="*/ 6113462 h 6858000"/>
              <a:gd name="connsiteX125" fmla="*/ 4272784 w 4272784"/>
              <a:gd name="connsiteY125" fmla="*/ 6183312 h 6858000"/>
              <a:gd name="connsiteX126" fmla="*/ 4269425 w 4272784"/>
              <a:gd name="connsiteY126" fmla="*/ 6251575 h 6858000"/>
              <a:gd name="connsiteX127" fmla="*/ 4261027 w 4272784"/>
              <a:gd name="connsiteY127" fmla="*/ 6311900 h 6858000"/>
              <a:gd name="connsiteX128" fmla="*/ 4249270 w 4272784"/>
              <a:gd name="connsiteY128" fmla="*/ 6361112 h 6858000"/>
              <a:gd name="connsiteX129" fmla="*/ 4234153 w 4272784"/>
              <a:gd name="connsiteY129" fmla="*/ 6407150 h 6858000"/>
              <a:gd name="connsiteX130" fmla="*/ 4217357 w 4272784"/>
              <a:gd name="connsiteY130" fmla="*/ 6448425 h 6858000"/>
              <a:gd name="connsiteX131" fmla="*/ 4198882 w 4272784"/>
              <a:gd name="connsiteY131" fmla="*/ 6488112 h 6858000"/>
              <a:gd name="connsiteX132" fmla="*/ 4180406 w 4272784"/>
              <a:gd name="connsiteY132" fmla="*/ 6523037 h 6858000"/>
              <a:gd name="connsiteX133" fmla="*/ 4160251 w 4272784"/>
              <a:gd name="connsiteY133" fmla="*/ 6561137 h 6858000"/>
              <a:gd name="connsiteX134" fmla="*/ 4140096 w 4272784"/>
              <a:gd name="connsiteY134" fmla="*/ 6597650 h 6858000"/>
              <a:gd name="connsiteX135" fmla="*/ 4123300 w 4272784"/>
              <a:gd name="connsiteY135" fmla="*/ 6640512 h 6858000"/>
              <a:gd name="connsiteX136" fmla="*/ 4106504 w 4272784"/>
              <a:gd name="connsiteY136" fmla="*/ 6683375 h 6858000"/>
              <a:gd name="connsiteX137" fmla="*/ 4096426 w 4272784"/>
              <a:gd name="connsiteY137" fmla="*/ 6735762 h 6858000"/>
              <a:gd name="connsiteX138" fmla="*/ 4088029 w 4272784"/>
              <a:gd name="connsiteY138" fmla="*/ 6791325 h 6858000"/>
              <a:gd name="connsiteX139" fmla="*/ 4082989 w 4272784"/>
              <a:gd name="connsiteY139" fmla="*/ 6858000 h 6858000"/>
              <a:gd name="connsiteX140" fmla="*/ 0 w 427278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272784" h="6858000">
                <a:moveTo>
                  <a:pt x="0" y="0"/>
                </a:moveTo>
                <a:lnTo>
                  <a:pt x="4082989" y="0"/>
                </a:lnTo>
                <a:lnTo>
                  <a:pt x="4088029" y="66675"/>
                </a:lnTo>
                <a:lnTo>
                  <a:pt x="4096426" y="122237"/>
                </a:lnTo>
                <a:lnTo>
                  <a:pt x="4106504" y="174625"/>
                </a:lnTo>
                <a:lnTo>
                  <a:pt x="4123300" y="217487"/>
                </a:lnTo>
                <a:lnTo>
                  <a:pt x="4140096" y="260350"/>
                </a:lnTo>
                <a:lnTo>
                  <a:pt x="4160251" y="296862"/>
                </a:lnTo>
                <a:lnTo>
                  <a:pt x="4180406" y="334962"/>
                </a:lnTo>
                <a:lnTo>
                  <a:pt x="4198882" y="369887"/>
                </a:lnTo>
                <a:lnTo>
                  <a:pt x="4217357" y="409575"/>
                </a:lnTo>
                <a:lnTo>
                  <a:pt x="4234153" y="450850"/>
                </a:lnTo>
                <a:lnTo>
                  <a:pt x="4249270" y="496887"/>
                </a:lnTo>
                <a:lnTo>
                  <a:pt x="4261027" y="546100"/>
                </a:lnTo>
                <a:lnTo>
                  <a:pt x="4269425" y="606425"/>
                </a:lnTo>
                <a:lnTo>
                  <a:pt x="4272784" y="673100"/>
                </a:lnTo>
                <a:lnTo>
                  <a:pt x="4269425" y="744537"/>
                </a:lnTo>
                <a:lnTo>
                  <a:pt x="4261027" y="801687"/>
                </a:lnTo>
                <a:lnTo>
                  <a:pt x="4249270" y="854075"/>
                </a:lnTo>
                <a:lnTo>
                  <a:pt x="4234153" y="901700"/>
                </a:lnTo>
                <a:lnTo>
                  <a:pt x="4217357" y="942975"/>
                </a:lnTo>
                <a:lnTo>
                  <a:pt x="4197202" y="981075"/>
                </a:lnTo>
                <a:lnTo>
                  <a:pt x="4177047" y="1017587"/>
                </a:lnTo>
                <a:lnTo>
                  <a:pt x="4156892" y="1055687"/>
                </a:lnTo>
                <a:lnTo>
                  <a:pt x="4138416" y="1095375"/>
                </a:lnTo>
                <a:lnTo>
                  <a:pt x="4119940" y="1136650"/>
                </a:lnTo>
                <a:lnTo>
                  <a:pt x="4104825" y="1182687"/>
                </a:lnTo>
                <a:lnTo>
                  <a:pt x="4094747" y="1235075"/>
                </a:lnTo>
                <a:lnTo>
                  <a:pt x="4084669" y="1295400"/>
                </a:lnTo>
                <a:lnTo>
                  <a:pt x="4082989" y="1363662"/>
                </a:lnTo>
                <a:lnTo>
                  <a:pt x="4084669" y="1431925"/>
                </a:lnTo>
                <a:lnTo>
                  <a:pt x="4094747" y="1492250"/>
                </a:lnTo>
                <a:lnTo>
                  <a:pt x="4104825" y="1544637"/>
                </a:lnTo>
                <a:lnTo>
                  <a:pt x="4119940" y="1589087"/>
                </a:lnTo>
                <a:lnTo>
                  <a:pt x="4138416" y="1631950"/>
                </a:lnTo>
                <a:lnTo>
                  <a:pt x="4156892" y="1671637"/>
                </a:lnTo>
                <a:lnTo>
                  <a:pt x="4177047" y="1708150"/>
                </a:lnTo>
                <a:lnTo>
                  <a:pt x="4197202" y="1743075"/>
                </a:lnTo>
                <a:lnTo>
                  <a:pt x="4217357" y="1782762"/>
                </a:lnTo>
                <a:lnTo>
                  <a:pt x="4234153" y="1824037"/>
                </a:lnTo>
                <a:lnTo>
                  <a:pt x="4249270" y="1870075"/>
                </a:lnTo>
                <a:lnTo>
                  <a:pt x="4261027" y="1922462"/>
                </a:lnTo>
                <a:lnTo>
                  <a:pt x="4269425" y="1982787"/>
                </a:lnTo>
                <a:lnTo>
                  <a:pt x="4272784" y="2051050"/>
                </a:lnTo>
                <a:lnTo>
                  <a:pt x="4269425" y="2119312"/>
                </a:lnTo>
                <a:lnTo>
                  <a:pt x="4261027" y="2179637"/>
                </a:lnTo>
                <a:lnTo>
                  <a:pt x="4249270" y="2232025"/>
                </a:lnTo>
                <a:lnTo>
                  <a:pt x="4234153" y="2278062"/>
                </a:lnTo>
                <a:lnTo>
                  <a:pt x="4217357" y="2319337"/>
                </a:lnTo>
                <a:lnTo>
                  <a:pt x="4197202" y="2359025"/>
                </a:lnTo>
                <a:lnTo>
                  <a:pt x="4177047" y="2395537"/>
                </a:lnTo>
                <a:lnTo>
                  <a:pt x="4156892" y="2433637"/>
                </a:lnTo>
                <a:lnTo>
                  <a:pt x="4138416" y="2471737"/>
                </a:lnTo>
                <a:lnTo>
                  <a:pt x="4119940" y="2513012"/>
                </a:lnTo>
                <a:lnTo>
                  <a:pt x="4104825" y="2560637"/>
                </a:lnTo>
                <a:lnTo>
                  <a:pt x="4094747" y="2613025"/>
                </a:lnTo>
                <a:lnTo>
                  <a:pt x="4084669" y="2671762"/>
                </a:lnTo>
                <a:lnTo>
                  <a:pt x="4082989" y="2741612"/>
                </a:lnTo>
                <a:lnTo>
                  <a:pt x="4084669" y="2809875"/>
                </a:lnTo>
                <a:lnTo>
                  <a:pt x="4094747" y="2868612"/>
                </a:lnTo>
                <a:lnTo>
                  <a:pt x="4104825" y="2922587"/>
                </a:lnTo>
                <a:lnTo>
                  <a:pt x="4119940" y="2967037"/>
                </a:lnTo>
                <a:lnTo>
                  <a:pt x="4138416" y="3009900"/>
                </a:lnTo>
                <a:lnTo>
                  <a:pt x="4156892" y="3046412"/>
                </a:lnTo>
                <a:lnTo>
                  <a:pt x="4177047" y="3084512"/>
                </a:lnTo>
                <a:lnTo>
                  <a:pt x="4197202" y="3121025"/>
                </a:lnTo>
                <a:lnTo>
                  <a:pt x="4217357" y="3160712"/>
                </a:lnTo>
                <a:lnTo>
                  <a:pt x="4234153" y="3201987"/>
                </a:lnTo>
                <a:lnTo>
                  <a:pt x="4249270" y="3248025"/>
                </a:lnTo>
                <a:lnTo>
                  <a:pt x="4261027" y="3300412"/>
                </a:lnTo>
                <a:lnTo>
                  <a:pt x="4269425" y="3360737"/>
                </a:lnTo>
                <a:lnTo>
                  <a:pt x="4272784" y="3427412"/>
                </a:lnTo>
                <a:lnTo>
                  <a:pt x="4269425" y="3497262"/>
                </a:lnTo>
                <a:lnTo>
                  <a:pt x="4261027" y="3557587"/>
                </a:lnTo>
                <a:lnTo>
                  <a:pt x="4249270" y="3609975"/>
                </a:lnTo>
                <a:lnTo>
                  <a:pt x="4234153" y="3656012"/>
                </a:lnTo>
                <a:lnTo>
                  <a:pt x="4217357" y="3697287"/>
                </a:lnTo>
                <a:lnTo>
                  <a:pt x="4197202" y="3736975"/>
                </a:lnTo>
                <a:lnTo>
                  <a:pt x="4156892" y="3811587"/>
                </a:lnTo>
                <a:lnTo>
                  <a:pt x="4138416" y="3848100"/>
                </a:lnTo>
                <a:lnTo>
                  <a:pt x="4119940" y="3890962"/>
                </a:lnTo>
                <a:lnTo>
                  <a:pt x="4104825" y="3935412"/>
                </a:lnTo>
                <a:lnTo>
                  <a:pt x="4094747" y="3987800"/>
                </a:lnTo>
                <a:lnTo>
                  <a:pt x="4084669" y="4048125"/>
                </a:lnTo>
                <a:lnTo>
                  <a:pt x="4082989" y="4116387"/>
                </a:lnTo>
                <a:lnTo>
                  <a:pt x="4084669" y="4186237"/>
                </a:lnTo>
                <a:lnTo>
                  <a:pt x="4094747" y="4244975"/>
                </a:lnTo>
                <a:lnTo>
                  <a:pt x="4104825" y="4297362"/>
                </a:lnTo>
                <a:lnTo>
                  <a:pt x="4119940" y="4343400"/>
                </a:lnTo>
                <a:lnTo>
                  <a:pt x="4138416" y="4386262"/>
                </a:lnTo>
                <a:lnTo>
                  <a:pt x="4156892" y="4424362"/>
                </a:lnTo>
                <a:lnTo>
                  <a:pt x="4197202" y="4498975"/>
                </a:lnTo>
                <a:lnTo>
                  <a:pt x="4217357" y="4537075"/>
                </a:lnTo>
                <a:lnTo>
                  <a:pt x="4234153" y="4579937"/>
                </a:lnTo>
                <a:lnTo>
                  <a:pt x="4249270" y="4625975"/>
                </a:lnTo>
                <a:lnTo>
                  <a:pt x="4261027" y="4678362"/>
                </a:lnTo>
                <a:lnTo>
                  <a:pt x="4269425" y="4738687"/>
                </a:lnTo>
                <a:lnTo>
                  <a:pt x="4272784" y="4806950"/>
                </a:lnTo>
                <a:lnTo>
                  <a:pt x="4269425" y="4875212"/>
                </a:lnTo>
                <a:lnTo>
                  <a:pt x="4261027" y="4935537"/>
                </a:lnTo>
                <a:lnTo>
                  <a:pt x="4249270" y="4987925"/>
                </a:lnTo>
                <a:lnTo>
                  <a:pt x="4234153" y="5033962"/>
                </a:lnTo>
                <a:lnTo>
                  <a:pt x="4217357" y="5075237"/>
                </a:lnTo>
                <a:lnTo>
                  <a:pt x="4197202" y="5114925"/>
                </a:lnTo>
                <a:lnTo>
                  <a:pt x="4177047" y="5149850"/>
                </a:lnTo>
                <a:lnTo>
                  <a:pt x="4156892" y="5186362"/>
                </a:lnTo>
                <a:lnTo>
                  <a:pt x="4138416" y="5226050"/>
                </a:lnTo>
                <a:lnTo>
                  <a:pt x="4119940" y="5268912"/>
                </a:lnTo>
                <a:lnTo>
                  <a:pt x="4104825" y="5313362"/>
                </a:lnTo>
                <a:lnTo>
                  <a:pt x="4094747" y="5365750"/>
                </a:lnTo>
                <a:lnTo>
                  <a:pt x="4084669" y="5426075"/>
                </a:lnTo>
                <a:lnTo>
                  <a:pt x="4082989" y="5494337"/>
                </a:lnTo>
                <a:lnTo>
                  <a:pt x="4084669" y="5562600"/>
                </a:lnTo>
                <a:lnTo>
                  <a:pt x="4094747" y="5622925"/>
                </a:lnTo>
                <a:lnTo>
                  <a:pt x="4104825" y="5675312"/>
                </a:lnTo>
                <a:lnTo>
                  <a:pt x="4119940" y="5721350"/>
                </a:lnTo>
                <a:lnTo>
                  <a:pt x="4138416" y="5762625"/>
                </a:lnTo>
                <a:lnTo>
                  <a:pt x="4156892" y="5802312"/>
                </a:lnTo>
                <a:lnTo>
                  <a:pt x="4177047" y="5840412"/>
                </a:lnTo>
                <a:lnTo>
                  <a:pt x="4197202" y="5876925"/>
                </a:lnTo>
                <a:lnTo>
                  <a:pt x="4217357" y="5915025"/>
                </a:lnTo>
                <a:lnTo>
                  <a:pt x="4234153" y="5956300"/>
                </a:lnTo>
                <a:lnTo>
                  <a:pt x="4249270" y="6003925"/>
                </a:lnTo>
                <a:lnTo>
                  <a:pt x="4261027" y="6056312"/>
                </a:lnTo>
                <a:lnTo>
                  <a:pt x="4269425" y="6113462"/>
                </a:lnTo>
                <a:lnTo>
                  <a:pt x="4272784" y="6183312"/>
                </a:lnTo>
                <a:lnTo>
                  <a:pt x="4269425" y="6251575"/>
                </a:lnTo>
                <a:lnTo>
                  <a:pt x="4261027" y="6311900"/>
                </a:lnTo>
                <a:lnTo>
                  <a:pt x="4249270" y="6361112"/>
                </a:lnTo>
                <a:lnTo>
                  <a:pt x="4234153" y="6407150"/>
                </a:lnTo>
                <a:lnTo>
                  <a:pt x="4217357" y="6448425"/>
                </a:lnTo>
                <a:lnTo>
                  <a:pt x="4198882" y="6488112"/>
                </a:lnTo>
                <a:lnTo>
                  <a:pt x="4180406" y="6523037"/>
                </a:lnTo>
                <a:lnTo>
                  <a:pt x="4160251" y="6561137"/>
                </a:lnTo>
                <a:lnTo>
                  <a:pt x="4140096" y="6597650"/>
                </a:lnTo>
                <a:lnTo>
                  <a:pt x="4123300" y="6640512"/>
                </a:lnTo>
                <a:lnTo>
                  <a:pt x="4106504" y="6683375"/>
                </a:lnTo>
                <a:lnTo>
                  <a:pt x="4096426" y="6735762"/>
                </a:lnTo>
                <a:lnTo>
                  <a:pt x="4088029" y="6791325"/>
                </a:lnTo>
                <a:lnTo>
                  <a:pt x="408298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FCFD1D-1E9C-4E30-A7D3-F7C247FD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AC97A9-C0A3-F1A1-0AFF-D224AC24E17B}"/>
              </a:ext>
            </a:extLst>
          </p:cNvPr>
          <p:cNvSpPr txBox="1">
            <a:spLocks/>
          </p:cNvSpPr>
          <p:nvPr/>
        </p:nvSpPr>
        <p:spPr>
          <a:xfrm>
            <a:off x="4876800" y="305031"/>
            <a:ext cx="6705600" cy="4478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500" kern="1200" cap="all" spc="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dirty="0"/>
              <a:t>Satellite </a:t>
            </a:r>
          </a:p>
          <a:p>
            <a:r>
              <a:rPr lang="en-US" sz="6600" b="1" dirty="0"/>
              <a:t>in orbit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7D75E0C-7BC4-B8C1-5B3C-036CC2E1CC08}"/>
              </a:ext>
            </a:extLst>
          </p:cNvPr>
          <p:cNvSpPr txBox="1">
            <a:spLocks/>
          </p:cNvSpPr>
          <p:nvPr/>
        </p:nvSpPr>
        <p:spPr>
          <a:xfrm>
            <a:off x="6283959" y="5950798"/>
            <a:ext cx="3637281" cy="3457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000" kern="1200" baseline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2178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E1F44D-40C8-B045-EAE6-272B7C26BD81}"/>
              </a:ext>
            </a:extLst>
          </p:cNvPr>
          <p:cNvSpPr txBox="1">
            <a:spLocks/>
          </p:cNvSpPr>
          <p:nvPr/>
        </p:nvSpPr>
        <p:spPr>
          <a:xfrm>
            <a:off x="6858000" y="5088991"/>
            <a:ext cx="2489200" cy="3457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30"/>
              </a:lnSpc>
            </a:pPr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/>
              </a:rPr>
              <a:t>ULFG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A421714-1076-D167-29A6-B743A9C26707}"/>
              </a:ext>
            </a:extLst>
          </p:cNvPr>
          <p:cNvSpPr txBox="1">
            <a:spLocks/>
          </p:cNvSpPr>
          <p:nvPr/>
        </p:nvSpPr>
        <p:spPr>
          <a:xfrm>
            <a:off x="4653681" y="5472869"/>
            <a:ext cx="6897838" cy="73650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Samir Al Sabbagh / Dr. Wassim El Falou</a:t>
            </a:r>
          </a:p>
        </p:txBody>
      </p:sp>
    </p:spTree>
    <p:extLst>
      <p:ext uri="{BB962C8B-B14F-4D97-AF65-F5344CB8AC3E}">
        <p14:creationId xmlns:p14="http://schemas.microsoft.com/office/powerpoint/2010/main" val="382496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10467975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Changing the velocity (or orbital radius) by a lot results in two catastrophes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026D2F-F45F-ED1D-2C9A-4299BBD0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829145"/>
            <a:ext cx="4762500" cy="473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2E18E1-7130-116F-5F67-81DD6FF7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950" y="829145"/>
            <a:ext cx="4772025" cy="47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Custom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5086349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Further from earth and lower satellite mass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9A026-B0B0-93CD-4935-255047155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33" y="2168475"/>
            <a:ext cx="4808368" cy="3371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F33633-0D51-C9C9-A2E1-3C6529EB4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632" y="479475"/>
            <a:ext cx="3055768" cy="16764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15DC3AD6-F2F7-348A-3E07-756C332608DC}"/>
              </a:ext>
            </a:extLst>
          </p:cNvPr>
          <p:cNvSpPr txBox="1">
            <a:spLocks/>
          </p:cNvSpPr>
          <p:nvPr/>
        </p:nvSpPr>
        <p:spPr>
          <a:xfrm>
            <a:off x="6524626" y="5730834"/>
            <a:ext cx="5086349" cy="69224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Closer to earth and higher satellite mass (that’s why there is a slight lack of precision)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88A2C-56B4-8972-4CFE-ABD314409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5600" y="2168474"/>
            <a:ext cx="4724400" cy="337185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F444FB-275F-641F-7E4D-930F584045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22" y="469429"/>
            <a:ext cx="3055767" cy="16859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C0710E-BD1C-6D5F-B24D-5BB9B7BC1EF9}"/>
              </a:ext>
            </a:extLst>
          </p:cNvPr>
          <p:cNvSpPr/>
          <p:nvPr/>
        </p:nvSpPr>
        <p:spPr>
          <a:xfrm>
            <a:off x="1371600" y="1371600"/>
            <a:ext cx="2971800" cy="783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4E0E88-AE48-E63D-106F-CED82DAA8AFD}"/>
              </a:ext>
            </a:extLst>
          </p:cNvPr>
          <p:cNvSpPr/>
          <p:nvPr/>
        </p:nvSpPr>
        <p:spPr>
          <a:xfrm>
            <a:off x="8373060" y="1371600"/>
            <a:ext cx="2971800" cy="7837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188FC5-679B-607B-68EF-42FB4F768D64}"/>
              </a:ext>
            </a:extLst>
          </p:cNvPr>
          <p:cNvCxnSpPr>
            <a:cxnSpLocks/>
          </p:cNvCxnSpPr>
          <p:nvPr/>
        </p:nvCxnSpPr>
        <p:spPr>
          <a:xfrm flipV="1">
            <a:off x="4327649" y="1619326"/>
            <a:ext cx="930151" cy="238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F8DCD94-82D7-9932-FC45-9D34771DC93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543800" y="1524000"/>
            <a:ext cx="829260" cy="239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btitle 2">
            <a:extLst>
              <a:ext uri="{FF2B5EF4-FFF2-40B4-BE49-F238E27FC236}">
                <a16:creationId xmlns:a16="http://schemas.microsoft.com/office/drawing/2014/main" id="{DD570B28-C4E5-5D2F-4025-C6CFE40D8305}"/>
              </a:ext>
            </a:extLst>
          </p:cNvPr>
          <p:cNvSpPr txBox="1">
            <a:spLocks/>
          </p:cNvSpPr>
          <p:nvPr/>
        </p:nvSpPr>
        <p:spPr>
          <a:xfrm>
            <a:off x="4471987" y="1260615"/>
            <a:ext cx="3514724" cy="3028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/>
              <a:t>User-defined parameters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2AA068-84C8-41E7-FD25-94EEFDD33507}"/>
              </a:ext>
            </a:extLst>
          </p:cNvPr>
          <p:cNvSpPr/>
          <p:nvPr/>
        </p:nvSpPr>
        <p:spPr>
          <a:xfrm>
            <a:off x="8915400" y="5029200"/>
            <a:ext cx="1085850" cy="4572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B3B06C9-3778-4512-E394-CE777FD24D4F}"/>
              </a:ext>
            </a:extLst>
          </p:cNvPr>
          <p:cNvSpPr/>
          <p:nvPr/>
        </p:nvSpPr>
        <p:spPr>
          <a:xfrm>
            <a:off x="8378922" y="2240608"/>
            <a:ext cx="1085850" cy="609600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26F815-6E85-7403-D9FD-5DF3D91886B2}"/>
              </a:ext>
            </a:extLst>
          </p:cNvPr>
          <p:cNvCxnSpPr>
            <a:cxnSpLocks/>
          </p:cNvCxnSpPr>
          <p:nvPr/>
        </p:nvCxnSpPr>
        <p:spPr>
          <a:xfrm flipH="1" flipV="1">
            <a:off x="9296400" y="2850208"/>
            <a:ext cx="1447800" cy="3384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FC1B92-EC0C-998A-C38A-C5C44B3EE021}"/>
              </a:ext>
            </a:extLst>
          </p:cNvPr>
          <p:cNvCxnSpPr>
            <a:cxnSpLocks/>
          </p:cNvCxnSpPr>
          <p:nvPr/>
        </p:nvCxnSpPr>
        <p:spPr>
          <a:xfrm flipH="1" flipV="1">
            <a:off x="9677400" y="5486400"/>
            <a:ext cx="229405" cy="73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5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825" y="111021"/>
            <a:ext cx="8001000" cy="10542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Numerical analysis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171F9C-2FC8-5247-8F71-135D5740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011" y="1562784"/>
            <a:ext cx="2085975" cy="1809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9C12D2-38FB-2896-1E8F-2EC04EC9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12" y="990600"/>
            <a:ext cx="10186988" cy="541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Using the newton law of gravitation: F= (G*m1*m2)/r^2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Find velocity of x and y-axis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I assumed that satellite mass is negligeable to earth mass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Now, having initial parameters, I find Ki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Do a step by step calculation of position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Do a step by step calculation of velocity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Step over time using NumPy library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200" dirty="0">
                <a:solidFill>
                  <a:schemeClr val="tx1"/>
                </a:solidFill>
              </a:rPr>
              <a:t>Finish the process </a:t>
            </a: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fr-CA" sz="22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2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200" dirty="0">
              <a:solidFill>
                <a:schemeClr val="tx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2A53A0-6804-E465-B422-136AAE35E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875" y="2806568"/>
            <a:ext cx="3105150" cy="190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10558B-92E0-4FAF-3DFA-948A4FA29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73" y="3254069"/>
            <a:ext cx="4124325" cy="142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FC38A3-C16A-C161-75A6-694445DBF6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8773" y="3670594"/>
            <a:ext cx="4133850" cy="161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EDA8B7B-3551-1039-C839-56650BA1A8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8" y="3992952"/>
            <a:ext cx="4905375" cy="3524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E14280-DD1D-5B26-AD3B-786C9289C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6687" y="4671366"/>
            <a:ext cx="7377113" cy="205781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6FFFFDD-1A2F-E416-4C41-9FE8E325C6CA}"/>
              </a:ext>
            </a:extLst>
          </p:cNvPr>
          <p:cNvSpPr/>
          <p:nvPr/>
        </p:nvSpPr>
        <p:spPr>
          <a:xfrm>
            <a:off x="4191000" y="6553200"/>
            <a:ext cx="2209800" cy="1735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6882C9-3332-5B4B-2096-6ADCDD0AD96F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3429000" y="5867400"/>
            <a:ext cx="762000" cy="772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97101369-31B2-877F-259A-2FDEF6C7C350}"/>
              </a:ext>
            </a:extLst>
          </p:cNvPr>
          <p:cNvSpPr txBox="1">
            <a:spLocks/>
          </p:cNvSpPr>
          <p:nvPr/>
        </p:nvSpPr>
        <p:spPr>
          <a:xfrm>
            <a:off x="1297378" y="5449567"/>
            <a:ext cx="2438400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000" dirty="0"/>
              <a:t>Output will be used to draw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68853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93512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Tkinter GUi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31712"/>
            <a:ext cx="8915400" cy="51690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“animation” function focuses on the external appearance and animations </a:t>
            </a:r>
          </a:p>
          <a:p>
            <a:pPr>
              <a:lnSpc>
                <a:spcPct val="100000"/>
              </a:lnSpc>
            </a:pPr>
            <a:endParaRPr lang="en-GB" sz="2200" kern="100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“run_simulation” function runs the </a:t>
            </a:r>
            <a:r>
              <a:rPr lang="en-GB" sz="2200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desired</a:t>
            </a: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kern="1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simulation</a:t>
            </a: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based on the user’s defined </a:t>
            </a:r>
            <a:r>
              <a:rPr lang="en-GB" sz="2200" kern="1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</a:p>
          <a:p>
            <a:pPr>
              <a:lnSpc>
                <a:spcPct val="100000"/>
              </a:lnSpc>
            </a:pPr>
            <a:endParaRPr lang="en-GB" sz="2200" kern="100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“run_parameters” function runs the </a:t>
            </a:r>
            <a:r>
              <a:rPr lang="en-GB" sz="2200" kern="100" dirty="0">
                <a:solidFill>
                  <a:srgbClr val="FF000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desired</a:t>
            </a: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2200" kern="1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parameters</a:t>
            </a: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based on the user’s </a:t>
            </a:r>
            <a:r>
              <a:rPr lang="en-GB" sz="2200" kern="1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choice</a:t>
            </a:r>
          </a:p>
          <a:p>
            <a:pPr>
              <a:lnSpc>
                <a:spcPct val="100000"/>
              </a:lnSpc>
            </a:pPr>
            <a:endParaRPr lang="en-GB" sz="2200" kern="100" dirty="0">
              <a:solidFill>
                <a:schemeClr val="tx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“choose_parameters” function runs the </a:t>
            </a:r>
            <a:r>
              <a:rPr lang="en-GB" sz="2200" kern="100" dirty="0">
                <a:solidFill>
                  <a:srgbClr val="00B050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choice</a:t>
            </a:r>
            <a:r>
              <a:rPr lang="en-GB" sz="2200" kern="100" dirty="0">
                <a:solidFill>
                  <a:schemeClr val="tx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 Tkinter window</a:t>
            </a:r>
            <a:endParaRPr lang="en-US" sz="2200" kern="1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GB" sz="2200" dirty="0">
                <a:solidFill>
                  <a:schemeClr val="tx1"/>
                </a:solidFill>
              </a:rPr>
              <a:t>At the end of my code, I created to first (choice) Tkinter window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2330A-BECB-7790-C37A-C95D1F63F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362" y="1676400"/>
            <a:ext cx="2352675" cy="219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112C7D-3151-7E50-C5E0-74251BC8E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1587" y="2842476"/>
            <a:ext cx="1495425" cy="2190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69E74-0E1A-B992-EF3B-E9F21CB53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74" y="2838535"/>
            <a:ext cx="1371600" cy="22695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C96D8E-49B1-7FDB-2F90-B010A079B05C}"/>
              </a:ext>
            </a:extLst>
          </p:cNvPr>
          <p:cNvCxnSpPr>
            <a:cxnSpLocks/>
          </p:cNvCxnSpPr>
          <p:nvPr/>
        </p:nvCxnSpPr>
        <p:spPr>
          <a:xfrm flipV="1">
            <a:off x="5888831" y="2700155"/>
            <a:ext cx="223837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092C15-DD40-1645-A9B9-177227389F14}"/>
              </a:ext>
            </a:extLst>
          </p:cNvPr>
          <p:cNvCxnSpPr>
            <a:cxnSpLocks/>
          </p:cNvCxnSpPr>
          <p:nvPr/>
        </p:nvCxnSpPr>
        <p:spPr>
          <a:xfrm flipH="1" flipV="1">
            <a:off x="6772274" y="2700155"/>
            <a:ext cx="228599" cy="13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16B7B673-AE0D-EA37-E18F-7894E5A81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324" y="4038600"/>
            <a:ext cx="1495425" cy="2190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2FC6BF-FE6D-CAE2-3A81-C301805B3F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589" y="4038599"/>
            <a:ext cx="1524000" cy="219075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EBCA0F-D838-09B5-A47A-1D2A8ACB8156}"/>
              </a:ext>
            </a:extLst>
          </p:cNvPr>
          <p:cNvCxnSpPr>
            <a:cxnSpLocks/>
          </p:cNvCxnSpPr>
          <p:nvPr/>
        </p:nvCxnSpPr>
        <p:spPr>
          <a:xfrm flipV="1">
            <a:off x="6096000" y="3870073"/>
            <a:ext cx="223837" cy="16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F432B7-CD37-0D62-2D37-D8BF6050CD64}"/>
              </a:ext>
            </a:extLst>
          </p:cNvPr>
          <p:cNvCxnSpPr>
            <a:cxnSpLocks/>
          </p:cNvCxnSpPr>
          <p:nvPr/>
        </p:nvCxnSpPr>
        <p:spPr>
          <a:xfrm flipH="1" flipV="1">
            <a:off x="6723073" y="3900219"/>
            <a:ext cx="228599" cy="138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AB78AE11-2EA8-D34C-009A-4680979440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4525" y="4876800"/>
            <a:ext cx="15049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97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9129" y="710922"/>
            <a:ext cx="7633742" cy="149213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75679"/>
            <a:ext cx="4114800" cy="34579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pic>
        <p:nvPicPr>
          <p:cNvPr id="1026" name="Picture 2" descr="Personal Branding for Recruiters: How to… | Talentor Internatio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783" y="1676401"/>
            <a:ext cx="4900435" cy="2987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2279129" y="4883547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15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Q/A</a:t>
            </a:r>
          </a:p>
        </p:txBody>
      </p:sp>
    </p:spTree>
    <p:extLst>
      <p:ext uri="{BB962C8B-B14F-4D97-AF65-F5344CB8AC3E}">
        <p14:creationId xmlns:p14="http://schemas.microsoft.com/office/powerpoint/2010/main" val="24278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93513"/>
            <a:ext cx="6705600" cy="82568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219200"/>
            <a:ext cx="9220200" cy="51054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Geostationary satellite</a:t>
            </a:r>
            <a:endParaRPr lang="fr-CA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fr-CA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ISS (International Satellite Station)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GPS (Global Positioning System)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Simulation of two satellites (Custom Option)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Newton Law of gravitation and Rk4 (Numerical analysis)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Tkinter code description (GUI)</a:t>
            </a:r>
            <a:endParaRPr lang="fr-CA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Geostationary (Circular)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D59739-C052-49A8-F30C-1BEBAD9C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952500"/>
            <a:ext cx="5967413" cy="54483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608A579-0E75-7D45-F171-85EA45B9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219200"/>
            <a:ext cx="36195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It takes a full day (24 h) for a geostationary satellite to make one cycle around the earth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Earth mass is approximately constant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“Step” is the divider of a complete orbit in “linspace” function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fr-CA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296B17-A639-62E8-79E8-A5320D308F59}"/>
              </a:ext>
            </a:extLst>
          </p:cNvPr>
          <p:cNvCxnSpPr>
            <a:cxnSpLocks/>
          </p:cNvCxnSpPr>
          <p:nvPr/>
        </p:nvCxnSpPr>
        <p:spPr>
          <a:xfrm flipH="1" flipV="1">
            <a:off x="7162800" y="5791200"/>
            <a:ext cx="228600" cy="219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ubtitle 2">
            <a:extLst>
              <a:ext uri="{FF2B5EF4-FFF2-40B4-BE49-F238E27FC236}">
                <a16:creationId xmlns:a16="http://schemas.microsoft.com/office/drawing/2014/main" id="{2374D353-DD81-ADBC-219D-AAAA4620C650}"/>
              </a:ext>
            </a:extLst>
          </p:cNvPr>
          <p:cNvSpPr txBox="1">
            <a:spLocks/>
          </p:cNvSpPr>
          <p:nvPr/>
        </p:nvSpPr>
        <p:spPr>
          <a:xfrm>
            <a:off x="5132363" y="5479635"/>
            <a:ext cx="2935438" cy="311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Live rk4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A754489-3515-F338-09C4-62D63B6EBE1A}"/>
              </a:ext>
            </a:extLst>
          </p:cNvPr>
          <p:cNvSpPr txBox="1">
            <a:spLocks/>
          </p:cNvSpPr>
          <p:nvPr/>
        </p:nvSpPr>
        <p:spPr>
          <a:xfrm>
            <a:off x="9256562" y="4495800"/>
            <a:ext cx="2935438" cy="3115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Orbit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16BA75-BB0B-0AEC-5081-2BA02AD2E1A2}"/>
              </a:ext>
            </a:extLst>
          </p:cNvPr>
          <p:cNvCxnSpPr>
            <a:cxnSpLocks/>
          </p:cNvCxnSpPr>
          <p:nvPr/>
        </p:nvCxnSpPr>
        <p:spPr>
          <a:xfrm>
            <a:off x="10134600" y="4286250"/>
            <a:ext cx="381000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18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Geostationary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6E97A6-A841-B883-8B2D-1D5561158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829147"/>
            <a:ext cx="4743450" cy="473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7CF5A4-04B5-D7D3-2E39-536AEC649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829145"/>
            <a:ext cx="4752975" cy="473345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10467975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Small change in orbital radius have a lesser impact on the orbit than changing the velocity</a:t>
            </a:r>
          </a:p>
        </p:txBody>
      </p:sp>
    </p:spTree>
    <p:extLst>
      <p:ext uri="{BB962C8B-B14F-4D97-AF65-F5344CB8AC3E}">
        <p14:creationId xmlns:p14="http://schemas.microsoft.com/office/powerpoint/2010/main" val="39154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Geostationary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10467975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Changing the velocity (or orbital radius) by a lot results in two catastrophes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27A00-46AF-A793-79AB-FF2F3FFC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379" y="829145"/>
            <a:ext cx="4781550" cy="4733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69BB5-E21C-D347-48BD-E1D59663D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0" y="829145"/>
            <a:ext cx="4762500" cy="47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ISS (Circular)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608A579-0E75-7D45-F171-85EA45B9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219200"/>
            <a:ext cx="36195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It takes a 93 minutes for ISS to make one cycle around the earth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Earth mass is approximately constant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“Step” is the divider of a complete orbit in “linspace” function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fr-CA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AE5EE-CC6E-D46F-DBB4-D06725CC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081323"/>
            <a:ext cx="5638799" cy="5067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56AF3F-9479-38B4-A939-60E28D2C2919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1447800"/>
            <a:ext cx="2438402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13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ISS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10467975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Small change in radius or velocity in ISs have a bigger impact than for geostationary because ISS is closer to earth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13114-E427-A77C-BC72-699ABC8A2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549" y="829146"/>
            <a:ext cx="4733925" cy="473345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AF98D77-0C90-0C0B-DE2B-FE4B9D9ECE3D}"/>
              </a:ext>
            </a:extLst>
          </p:cNvPr>
          <p:cNvSpPr txBox="1">
            <a:spLocks/>
          </p:cNvSpPr>
          <p:nvPr/>
        </p:nvSpPr>
        <p:spPr>
          <a:xfrm>
            <a:off x="1187549" y="4648200"/>
            <a:ext cx="4733925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200" dirty="0"/>
              <a:t>Immediate crash: ISS is too large and too close to earth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0E0C3F-8AA9-8612-04C8-CF2CE0BA2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829145"/>
            <a:ext cx="4733925" cy="473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9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GPS (Circular)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608A579-0E75-7D45-F171-85EA45B9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219200"/>
            <a:ext cx="3619500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It takes a 12 hours for GPS to make one cycle around the earth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Earth mass is approximately constant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/>
                </a:solidFill>
              </a:rPr>
              <a:t>“Step” is the divider of a complete orbit in “linspace” function</a:t>
            </a: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fr-CA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56AF3F-9479-38B4-A939-60E28D2C2919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1524000"/>
            <a:ext cx="21336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3473F35-F89D-FF92-FCDC-D834CAA9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1067386"/>
            <a:ext cx="4762500" cy="50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0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0" y="232058"/>
            <a:ext cx="8001000" cy="59708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GPS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57700" y="6400800"/>
            <a:ext cx="3086100" cy="3457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Samir Alsabbagh / Dr. Wassim El Falou</a:t>
            </a:r>
            <a:endParaRPr lang="en-US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3EA92B-61A6-C97E-BDDA-76085BC7BC8C}"/>
              </a:ext>
            </a:extLst>
          </p:cNvPr>
          <p:cNvSpPr txBox="1">
            <a:spLocks/>
          </p:cNvSpPr>
          <p:nvPr/>
        </p:nvSpPr>
        <p:spPr>
          <a:xfrm>
            <a:off x="1143000" y="5803710"/>
            <a:ext cx="10467975" cy="5970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6858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500" b="1" i="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5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35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400" dirty="0"/>
              <a:t>Small change in orbital radius have a Bigger impact on the orbit than changing the velocity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4CD91-6424-69E8-1D59-A171AE71A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829144"/>
            <a:ext cx="4791075" cy="4733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6F900-6DA9-990C-B644-974F8BA5F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8323" y="829144"/>
            <a:ext cx="4781550" cy="47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1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DC0C2CF73A18409ACDFCE43F5A2C97" ma:contentTypeVersion="0" ma:contentTypeDescription="Create a new document." ma:contentTypeScope="" ma:versionID="85e2d0b0de709b2ad679276c70ab5ac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B9F21E-5A16-485E-A599-C2F85615DA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9777396-F170-43E5-BFA8-1CC67E7CA8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D612F3-027A-4E1B-AD87-3886F4C3EDB4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7627</TotalTime>
  <Words>576</Words>
  <Application>Microsoft Office PowerPoint</Application>
  <PresentationFormat>Widescreen</PresentationFormat>
  <Paragraphs>117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 MT</vt:lpstr>
      <vt:lpstr>Times New Roman</vt:lpstr>
      <vt:lpstr>Badge</vt:lpstr>
      <vt:lpstr>PowerPoint Presentation</vt:lpstr>
      <vt:lpstr>Introduction</vt:lpstr>
      <vt:lpstr>Geostationary (Circular) </vt:lpstr>
      <vt:lpstr>Geostationary </vt:lpstr>
      <vt:lpstr>Geostationary </vt:lpstr>
      <vt:lpstr>ISS (Circular) </vt:lpstr>
      <vt:lpstr>ISS </vt:lpstr>
      <vt:lpstr>GPS (Circular) </vt:lpstr>
      <vt:lpstr>GPS </vt:lpstr>
      <vt:lpstr>GPS </vt:lpstr>
      <vt:lpstr>Custom </vt:lpstr>
      <vt:lpstr>Numerical analysis</vt:lpstr>
      <vt:lpstr>Tkinter GUi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Writing</dc:title>
  <dc:creator>diala farah</dc:creator>
  <cp:lastModifiedBy>Samir Sabbagh</cp:lastModifiedBy>
  <cp:revision>287</cp:revision>
  <cp:lastPrinted>2020-02-05T13:54:14Z</cp:lastPrinted>
  <dcterms:created xsi:type="dcterms:W3CDTF">2006-08-16T00:00:00Z</dcterms:created>
  <dcterms:modified xsi:type="dcterms:W3CDTF">2024-05-23T07:28:44Z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0x010100A0DC0C2CF73A18409ACDFCE43F5A2C97</vt:lpwstr>
  </property>
</Properties>
</file>