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sldIdLst>
    <p:sldId id="278" r:id="rId5"/>
    <p:sldId id="279" r:id="rId6"/>
    <p:sldId id="280" r:id="rId7"/>
    <p:sldId id="284" r:id="rId8"/>
    <p:sldId id="282" r:id="rId9"/>
    <p:sldId id="285" r:id="rId10"/>
    <p:sldId id="292" r:id="rId11"/>
    <p:sldId id="294" r:id="rId12"/>
    <p:sldId id="295"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9" d="100"/>
          <a:sy n="89" d="100"/>
        </p:scale>
        <p:origin x="46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595887" y="837106"/>
            <a:ext cx="9126746" cy="1957851"/>
          </a:xfrm>
        </p:spPr>
        <p:txBody>
          <a:bodyPr/>
          <a:lstStyle/>
          <a:p>
            <a:r>
              <a:rPr lang="en-IN" sz="4000" dirty="0"/>
              <a:t>Employee Attrition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Samir Atpadkar</a:t>
            </a:r>
          </a:p>
          <a:p>
            <a:endParaRPr lang="en-US" dirty="0"/>
          </a:p>
        </p:txBody>
      </p:sp>
      <p:pic>
        <p:nvPicPr>
          <p:cNvPr id="1028" name="Picture 4">
            <a:extLst>
              <a:ext uri="{FF2B5EF4-FFF2-40B4-BE49-F238E27FC236}">
                <a16:creationId xmlns:a16="http://schemas.microsoft.com/office/drawing/2014/main" id="{490263CE-42AF-E6D4-6F5D-163D40473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751" y="148199"/>
            <a:ext cx="1923691" cy="178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1000549"/>
          </a:xfrm>
        </p:spPr>
        <p:txBody>
          <a:bodyPr/>
          <a:lstStyle/>
          <a:p>
            <a:r>
              <a:rPr lang="en-US" dirty="0"/>
              <a:t>Samir Atpadkar</a:t>
            </a:r>
          </a:p>
          <a:p>
            <a:r>
              <a:rPr lang="en-US" dirty="0"/>
              <a:t>samatpadkar183@gmail.com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IN" sz="4400" b="1" dirty="0">
                <a:solidFill>
                  <a:schemeClr val="accent6"/>
                </a:solidFill>
                <a:latin typeface="Arial Black" panose="020B0604020202020204" pitchFamily="34" charset="0"/>
                <a:ea typeface="Arial Regular" pitchFamily="34" charset="-122"/>
                <a:cs typeface="Arial Black" panose="020B0604020202020204" pitchFamily="34" charset="0"/>
              </a:rPr>
              <a:t>Agenda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IN" dirty="0"/>
              <a:t>Significance </a:t>
            </a:r>
          </a:p>
          <a:p>
            <a:r>
              <a:rPr lang="en-IN" dirty="0"/>
              <a:t>KPI</a:t>
            </a:r>
            <a:endParaRPr lang="en-US" dirty="0"/>
          </a:p>
          <a:p>
            <a:r>
              <a:rPr lang="en-IN" dirty="0"/>
              <a:t>Dashboard</a:t>
            </a:r>
          </a:p>
          <a:p>
            <a:r>
              <a:rPr lang="en-IN" dirty="0"/>
              <a:t>Insight </a:t>
            </a:r>
            <a:r>
              <a:rPr lang="en-US" dirty="0"/>
              <a:t>​And Analysis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34414" y="154336"/>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94800" y="918905"/>
            <a:ext cx="8338120" cy="3609964"/>
          </a:xfrm>
        </p:spPr>
        <p:txBody>
          <a:bodyPr/>
          <a:lstStyle/>
          <a:p>
            <a:pPr algn="just"/>
            <a:r>
              <a:rPr lang="en-US" dirty="0"/>
              <a:t>The Human Resources (HR) Director has observed a concerning trend of employees leaving the company and is committed to identifying the underlying factors contributing to this attrition.</a:t>
            </a:r>
          </a:p>
          <a:p>
            <a:pPr algn="just"/>
            <a:endParaRPr lang="en-US" dirty="0"/>
          </a:p>
          <a:p>
            <a:pPr algn="just"/>
            <a:endParaRPr lang="en-US" dirty="0"/>
          </a:p>
          <a:p>
            <a:pPr marL="342900" indent="-342900" algn="just">
              <a:buFont typeface="+mj-lt"/>
              <a:buAutoNum type="arabicPeriod"/>
            </a:pPr>
            <a:r>
              <a:rPr lang="en-US" b="1" dirty="0"/>
              <a:t>Identify Trends and Patterns: </a:t>
            </a:r>
            <a:r>
              <a:rPr lang="en-US" dirty="0"/>
              <a:t>The primary objective of this project is to analyze the attrition rate within Green Destination over a specific period. </a:t>
            </a:r>
          </a:p>
          <a:p>
            <a:pPr marL="342900" indent="-342900" algn="just">
              <a:buFont typeface="+mj-lt"/>
              <a:buAutoNum type="arabicPeriod"/>
            </a:pPr>
            <a:endParaRPr lang="en-US" dirty="0"/>
          </a:p>
          <a:p>
            <a:pPr marL="342900" indent="-342900" algn="just">
              <a:buFont typeface="+mj-lt"/>
              <a:buAutoNum type="arabicPeriod"/>
            </a:pPr>
            <a:r>
              <a:rPr lang="en-US" b="1" dirty="0"/>
              <a:t>Determine Key Factors</a:t>
            </a:r>
            <a:r>
              <a:rPr lang="en-US" dirty="0"/>
              <a:t>: We will investigate the factors affecting attrition within the company. This includes but is not limited to factors such as age, years of service, income, job roles, and any other relevant variables. </a:t>
            </a:r>
          </a:p>
          <a:p>
            <a:pPr marL="342900" indent="-342900" algn="just">
              <a:buFont typeface="+mj-lt"/>
              <a:buAutoNum type="arabicPeriod"/>
            </a:pPr>
            <a:endParaRPr lang="en-US" dirty="0"/>
          </a:p>
          <a:p>
            <a:pPr marL="342900" indent="-342900" algn="just">
              <a:buFont typeface="+mj-lt"/>
              <a:buAutoNum type="arabicPeriod"/>
            </a:pPr>
            <a:r>
              <a:rPr lang="en-US" b="1" dirty="0"/>
              <a:t>Recommendation for Retention</a:t>
            </a:r>
            <a:r>
              <a:rPr lang="en-US" dirty="0"/>
              <a:t>: Based on our analysis, we will provide recommendations for employee retention strategies.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Significance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85A7F8F9-069E-1512-F0CE-72E495213D2E}"/>
              </a:ext>
            </a:extLst>
          </p:cNvPr>
          <p:cNvSpPr>
            <a:spLocks noGrp="1"/>
          </p:cNvSpPr>
          <p:nvPr>
            <p:ph sz="half" idx="1"/>
          </p:nvPr>
        </p:nvSpPr>
        <p:spPr>
          <a:xfrm>
            <a:off x="2432648" y="2864660"/>
            <a:ext cx="8089047" cy="1453206"/>
          </a:xfrm>
        </p:spPr>
        <p:txBody>
          <a:bodyPr/>
          <a:lstStyle/>
          <a:p>
            <a:pPr marL="0" indent="0" algn="just">
              <a:buNone/>
            </a:pPr>
            <a:r>
              <a:rPr lang="en-US" dirty="0"/>
              <a:t>The significance of this project lies in its potential to provide Green Destination with actionable insights. By understanding the reasons behind employee attrition, the company can make informed decisions to enhance employee satisfaction, loyalty, and overall performance. This project aligns with the company's goal of retaining valuable talent and maintaining its position as a top travel agency.</a:t>
            </a:r>
            <a:endParaRPr lang="en-IN"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607527" y="1617674"/>
            <a:ext cx="2408495" cy="588963"/>
          </a:xfrm>
        </p:spPr>
        <p:txBody>
          <a:bodyPr/>
          <a:lstStyle/>
          <a:p>
            <a:r>
              <a:rPr lang="en-US" dirty="0"/>
              <a:t>Main KPIs: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Text Placeholder 6">
            <a:extLst>
              <a:ext uri="{FF2B5EF4-FFF2-40B4-BE49-F238E27FC236}">
                <a16:creationId xmlns:a16="http://schemas.microsoft.com/office/drawing/2014/main" id="{D6688E82-1660-F056-3F39-E1F1C27AF396}"/>
              </a:ext>
            </a:extLst>
          </p:cNvPr>
          <p:cNvSpPr>
            <a:spLocks noGrp="1"/>
          </p:cNvSpPr>
          <p:nvPr>
            <p:ph type="body" sz="quarter" idx="13"/>
          </p:nvPr>
        </p:nvSpPr>
        <p:spPr>
          <a:xfrm>
            <a:off x="4607527" y="2525815"/>
            <a:ext cx="4432956" cy="2857069"/>
          </a:xfrm>
        </p:spPr>
        <p:txBody>
          <a:bodyPr/>
          <a:lstStyle/>
          <a:p>
            <a:pPr marL="457200" indent="-457200">
              <a:buFont typeface="+mj-lt"/>
              <a:buAutoNum type="arabicPeriod"/>
            </a:pPr>
            <a:r>
              <a:rPr lang="en-IN" dirty="0"/>
              <a:t>Count of Employee</a:t>
            </a:r>
          </a:p>
          <a:p>
            <a:pPr marL="457200" indent="-457200">
              <a:buFont typeface="+mj-lt"/>
              <a:buAutoNum type="arabicPeriod"/>
            </a:pPr>
            <a:r>
              <a:rPr lang="en-IN" dirty="0"/>
              <a:t>Attrition count</a:t>
            </a:r>
          </a:p>
          <a:p>
            <a:pPr marL="457200" indent="-457200">
              <a:buFont typeface="+mj-lt"/>
              <a:buAutoNum type="arabicPeriod"/>
            </a:pPr>
            <a:r>
              <a:rPr lang="en-IN" dirty="0"/>
              <a:t>Attrition Rate</a:t>
            </a:r>
          </a:p>
          <a:p>
            <a:pPr marL="457200" indent="-457200">
              <a:buFont typeface="+mj-lt"/>
              <a:buAutoNum type="arabicPeriod"/>
            </a:pPr>
            <a:r>
              <a:rPr lang="en-IN" dirty="0"/>
              <a:t>Average Age</a:t>
            </a:r>
          </a:p>
          <a:p>
            <a:pPr marL="457200" indent="-457200">
              <a:buFont typeface="+mj-lt"/>
              <a:buAutoNum type="arabicPeriod"/>
            </a:pPr>
            <a:r>
              <a:rPr lang="en-IN" dirty="0"/>
              <a:t>Average Salary</a:t>
            </a:r>
          </a:p>
          <a:p>
            <a:pPr marL="457200" indent="-457200">
              <a:buFont typeface="+mj-lt"/>
              <a:buAutoNum type="arabicPeriod"/>
            </a:pPr>
            <a:r>
              <a:rPr lang="en-IN" dirty="0"/>
              <a:t>Average years at company</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0" y="73152"/>
            <a:ext cx="7625751" cy="768096"/>
          </a:xfrm>
        </p:spPr>
        <p:txBody>
          <a:bodyPr/>
          <a:lstStyle/>
          <a:p>
            <a:r>
              <a:rPr lang="en-US" dirty="0"/>
              <a:t>KPI’s IN </a:t>
            </a:r>
            <a:r>
              <a:rPr lang="en-IN" dirty="0"/>
              <a:t>Dashboard </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40" name="Picture 39">
            <a:extLst>
              <a:ext uri="{FF2B5EF4-FFF2-40B4-BE49-F238E27FC236}">
                <a16:creationId xmlns:a16="http://schemas.microsoft.com/office/drawing/2014/main" id="{CB1C2C04-21A2-F0D8-FAAA-EAB3D4D065C1}"/>
              </a:ext>
            </a:extLst>
          </p:cNvPr>
          <p:cNvPicPr>
            <a:picLocks noChangeAspect="1"/>
          </p:cNvPicPr>
          <p:nvPr/>
        </p:nvPicPr>
        <p:blipFill>
          <a:blip r:embed="rId2"/>
          <a:stretch>
            <a:fillRect/>
          </a:stretch>
        </p:blipFill>
        <p:spPr>
          <a:xfrm>
            <a:off x="535546" y="1130060"/>
            <a:ext cx="10409822" cy="1975449"/>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 y="-14147"/>
            <a:ext cx="7703389" cy="626622"/>
          </a:xfrm>
        </p:spPr>
        <p:txBody>
          <a:bodyPr/>
          <a:lstStyle/>
          <a:p>
            <a:r>
              <a:rPr lang="en-IN" sz="3600" dirty="0"/>
              <a:t>Dashboard Overview </a:t>
            </a:r>
            <a:endParaRPr lang="en-US" sz="36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9" name="Picture 8">
            <a:extLst>
              <a:ext uri="{FF2B5EF4-FFF2-40B4-BE49-F238E27FC236}">
                <a16:creationId xmlns:a16="http://schemas.microsoft.com/office/drawing/2014/main" id="{1EE828B7-6C07-B3D8-62BA-63B31AAF5460}"/>
              </a:ext>
            </a:extLst>
          </p:cNvPr>
          <p:cNvPicPr>
            <a:picLocks noChangeAspect="1"/>
          </p:cNvPicPr>
          <p:nvPr/>
        </p:nvPicPr>
        <p:blipFill>
          <a:blip r:embed="rId2"/>
          <a:stretch>
            <a:fillRect/>
          </a:stretch>
        </p:blipFill>
        <p:spPr>
          <a:xfrm>
            <a:off x="-15529" y="753948"/>
            <a:ext cx="12207529" cy="6104051"/>
          </a:xfrm>
          <a:prstGeom prst="rect">
            <a:avLst/>
          </a:prstGeom>
        </p:spPr>
      </p:pic>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02654" y="73152"/>
            <a:ext cx="8083814" cy="768096"/>
          </a:xfrm>
        </p:spPr>
        <p:txBody>
          <a:bodyPr/>
          <a:lstStyle/>
          <a:p>
            <a:r>
              <a:rPr lang="en-IN" dirty="0"/>
              <a:t>Insight and analysis</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97103" y="1050697"/>
            <a:ext cx="8221837" cy="3762842"/>
          </a:xfrm>
        </p:spPr>
        <p:txBody>
          <a:bodyPr/>
          <a:lstStyle/>
          <a:p>
            <a:pPr marL="285750" indent="-285750">
              <a:buFont typeface="Wingdings" panose="05000000000000000000" pitchFamily="2" charset="2"/>
              <a:buChar char="v"/>
            </a:pPr>
            <a:r>
              <a:rPr lang="en-US" b="1" dirty="0"/>
              <a:t>Age Group </a:t>
            </a:r>
            <a:r>
              <a:rPr lang="en-US" dirty="0"/>
              <a:t>: The age group between 25 to 35 exhibits a higher attrition rate at Green Destination, indicating the need for targeted retention strategies and a deeper understanding of their specific concerns.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IN" b="1" dirty="0"/>
              <a:t>Education Impact : </a:t>
            </a:r>
            <a:r>
              <a:rPr lang="en-US" dirty="0"/>
              <a:t>In the fields of life science and medical education, employee attrition rates are higher compared to other industries. Understanding and addressing these trends is crucial for talent retention.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t>Years at company : </a:t>
            </a:r>
            <a:r>
              <a:rPr lang="en-US" dirty="0"/>
              <a:t>A significant number of employees tend to leave the company after completing their first year, indicating a potential need for improved onboarding, engagement, and retention strategies.</a:t>
            </a:r>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r>
              <a:rPr lang="en-US" b="1" dirty="0"/>
              <a:t>Salary : </a:t>
            </a:r>
            <a:r>
              <a:rPr lang="en-US" dirty="0"/>
              <a:t>Employees with salaries below 5K have a higher attrition rate, highlighting the impact of compensation on retention. Addressing salary disparities may be essential to reduce attrition.</a:t>
            </a:r>
          </a:p>
        </p:txBody>
      </p:sp>
    </p:spTree>
    <p:extLst>
      <p:ext uri="{BB962C8B-B14F-4D97-AF65-F5344CB8AC3E}">
        <p14:creationId xmlns:p14="http://schemas.microsoft.com/office/powerpoint/2010/main" val="262147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61446" y="744287"/>
            <a:ext cx="8083814" cy="768096"/>
          </a:xfrm>
        </p:spPr>
        <p:txBody>
          <a:bodyPr/>
          <a:lstStyle/>
          <a:p>
            <a:r>
              <a:rPr lang="en-IN" dirty="0"/>
              <a:t>Conclusion </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535126" y="1999603"/>
            <a:ext cx="5918872" cy="1519975"/>
          </a:xfrm>
        </p:spPr>
        <p:txBody>
          <a:bodyPr/>
          <a:lstStyle/>
          <a:p>
            <a:pPr algn="just"/>
            <a:r>
              <a:rPr lang="en-US" dirty="0"/>
              <a:t>In Green Destination, the age group of 25 to 35 experiences higher attrition rates. Targeted retention strategies for this group are essential. Additionally, many employees depart after their first year, suggesting a need for improved onboarding and engagement. Low salaries below 5k </a:t>
            </a:r>
            <a:r>
              <a:rPr lang="en-US" dirty="0" err="1"/>
              <a:t>rs</a:t>
            </a:r>
            <a:r>
              <a:rPr lang="en-US" dirty="0"/>
              <a:t> are associated with higher attrition, emphasizing the importance of fair compensation.</a:t>
            </a:r>
          </a:p>
        </p:txBody>
      </p:sp>
    </p:spTree>
    <p:extLst>
      <p:ext uri="{BB962C8B-B14F-4D97-AF65-F5344CB8AC3E}">
        <p14:creationId xmlns:p14="http://schemas.microsoft.com/office/powerpoint/2010/main" val="201208860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{1BB8716A-EC13-4E83-8B1C-78DBCF440441}tf78438558_win32</Template>
  <TotalTime>57</TotalTime>
  <Words>435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Sabon Next LT</vt:lpstr>
      <vt:lpstr>Wingdings</vt:lpstr>
      <vt:lpstr>Office Theme</vt:lpstr>
      <vt:lpstr>Employee Attrition Analysis </vt:lpstr>
      <vt:lpstr>Agenda </vt:lpstr>
      <vt:lpstr>Introduction</vt:lpstr>
      <vt:lpstr>Significance </vt:lpstr>
      <vt:lpstr>Main KPIs:</vt:lpstr>
      <vt:lpstr>KPI’s IN Dashboard </vt:lpstr>
      <vt:lpstr>Dashboard Overview </vt:lpstr>
      <vt:lpstr>Insight and analysis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 </dc:title>
  <dc:subject/>
  <dc:creator>Samir Bharat Atpadkar</dc:creator>
  <cp:lastModifiedBy>Samir Bharat Atpadkar</cp:lastModifiedBy>
  <cp:revision>1</cp:revision>
  <dcterms:created xsi:type="dcterms:W3CDTF">2023-11-05T13:17:22Z</dcterms:created>
  <dcterms:modified xsi:type="dcterms:W3CDTF">2023-11-05T14:15:09Z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