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sldIdLst>
    <p:sldId id="278" r:id="rId5"/>
    <p:sldId id="279" r:id="rId6"/>
    <p:sldId id="280" r:id="rId7"/>
    <p:sldId id="284" r:id="rId8"/>
    <p:sldId id="282" r:id="rId9"/>
    <p:sldId id="285" r:id="rId10"/>
    <p:sldId id="292" r:id="rId11"/>
    <p:sldId id="294" r:id="rId12"/>
    <p:sldId id="295"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9" d="100"/>
          <a:sy n="89" d="100"/>
        </p:scale>
        <p:origin x="46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595887" y="837106"/>
            <a:ext cx="9126746" cy="1957851"/>
          </a:xfrm>
        </p:spPr>
        <p:txBody>
          <a:bodyPr/>
          <a:lstStyle/>
          <a:p>
            <a:r>
              <a:rPr lang="en-IN" sz="4000" dirty="0"/>
              <a:t>Heart Disease </a:t>
            </a:r>
            <a:br>
              <a:rPr lang="en-IN" sz="4000" dirty="0"/>
            </a:br>
            <a:r>
              <a:rPr lang="en-IN" sz="4000" dirty="0"/>
              <a:t>Diagnosis </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Samir Atpadkar</a:t>
            </a:r>
          </a:p>
          <a:p>
            <a:r>
              <a:rPr lang="en-US" dirty="0"/>
              <a:t>(UNID: UM20230834)</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1000549"/>
          </a:xfrm>
        </p:spPr>
        <p:txBody>
          <a:bodyPr/>
          <a:lstStyle/>
          <a:p>
            <a:r>
              <a:rPr lang="en-US" dirty="0"/>
              <a:t>Samir Atpadkar</a:t>
            </a:r>
          </a:p>
          <a:p>
            <a:r>
              <a:rPr lang="en-US" dirty="0"/>
              <a:t>samatpadkar183@gmail.com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IN" sz="4400" b="1" dirty="0">
                <a:solidFill>
                  <a:schemeClr val="accent6"/>
                </a:solidFill>
                <a:latin typeface="Arial Black" panose="020B0604020202020204" pitchFamily="34" charset="0"/>
                <a:ea typeface="Arial Regular" pitchFamily="34" charset="-122"/>
                <a:cs typeface="Arial Black" panose="020B0604020202020204" pitchFamily="34" charset="0"/>
              </a:rPr>
              <a:t>Agenda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IN" dirty="0"/>
              <a:t>Significance </a:t>
            </a:r>
          </a:p>
          <a:p>
            <a:r>
              <a:rPr lang="en-IN" dirty="0"/>
              <a:t>KPI</a:t>
            </a:r>
            <a:endParaRPr lang="en-US" dirty="0"/>
          </a:p>
          <a:p>
            <a:r>
              <a:rPr lang="en-IN" dirty="0"/>
              <a:t>Dashboard</a:t>
            </a:r>
          </a:p>
          <a:p>
            <a:r>
              <a:rPr lang="en-IN" dirty="0"/>
              <a:t>Insight </a:t>
            </a:r>
            <a:r>
              <a:rPr lang="en-US" dirty="0"/>
              <a:t>​And Analysis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34414" y="154336"/>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94800" y="918904"/>
            <a:ext cx="8338120" cy="4067163"/>
          </a:xfrm>
        </p:spPr>
        <p:txBody>
          <a:bodyPr/>
          <a:lstStyle/>
          <a:p>
            <a:pPr algn="just"/>
            <a:r>
              <a:rPr lang="en-US" dirty="0"/>
              <a:t>"The Heart Disease Diagnosis Project is a comprehensive analysis aiming to uncover insights and patterns in cardiovascular health. Utilizing a dataset comprising various clinical parameters, including age, gender, cholesterol levels, exercise-induced heart rate, and other health metrics, this project aims to predict the presence or absence of heart disease. By employing machine learning algorithms and statistical analysis, the project endeavors to understand the correlations between different health indicators and heart disease.</a:t>
            </a:r>
          </a:p>
          <a:p>
            <a:pPr algn="just"/>
            <a:endParaRPr lang="en-US" dirty="0"/>
          </a:p>
          <a:p>
            <a:pPr algn="just"/>
            <a:endParaRPr lang="en-US" dirty="0"/>
          </a:p>
          <a:p>
            <a:pPr marL="342900" indent="-342900" algn="just">
              <a:buFont typeface="+mj-lt"/>
              <a:buAutoNum type="arabicPeriod"/>
            </a:pPr>
            <a:r>
              <a:rPr lang="en-US" b="1" dirty="0"/>
              <a:t>Overview of the dataset and its attributes.</a:t>
            </a:r>
          </a:p>
          <a:p>
            <a:pPr marL="342900" indent="-342900" algn="just">
              <a:buFont typeface="+mj-lt"/>
              <a:buAutoNum type="arabicPeriod"/>
            </a:pPr>
            <a:r>
              <a:rPr lang="en-US" b="1" dirty="0"/>
              <a:t>Exploratory Data Analysis (EDA) findings highlighting trends and correlations.</a:t>
            </a:r>
          </a:p>
          <a:p>
            <a:pPr marL="342900" indent="-342900" algn="just">
              <a:buFont typeface="+mj-lt"/>
              <a:buAutoNum type="arabicPeriod"/>
            </a:pPr>
            <a:r>
              <a:rPr lang="en-US" b="1" dirty="0"/>
              <a:t>Feature engineering or selection strategies employed.</a:t>
            </a:r>
          </a:p>
          <a:p>
            <a:pPr marL="342900" indent="-342900" algn="just">
              <a:buFont typeface="+mj-lt"/>
              <a:buAutoNum type="arabicPeriod"/>
            </a:pPr>
            <a:r>
              <a:rPr lang="en-US" b="1" dirty="0"/>
              <a:t>Description of machine learning models used for prediction.</a:t>
            </a:r>
          </a:p>
          <a:p>
            <a:pPr marL="342900" indent="-342900" algn="just">
              <a:buFont typeface="+mj-lt"/>
              <a:buAutoNum type="arabicPeriod"/>
            </a:pPr>
            <a:r>
              <a:rPr lang="en-US" b="1" dirty="0"/>
              <a:t>Performance metrics of the predictive models.</a:t>
            </a:r>
          </a:p>
          <a:p>
            <a:pPr marL="342900" indent="-342900" algn="just">
              <a:buFont typeface="+mj-lt"/>
              <a:buAutoNum type="arabicPeriod"/>
            </a:pPr>
            <a:r>
              <a:rPr lang="en-US" b="1" dirty="0"/>
              <a:t>Insights derived and recommendations for heart disease risk assessment.</a:t>
            </a:r>
            <a:r>
              <a:rPr lang="en-US" dirty="0"/>
              <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Significance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85A7F8F9-069E-1512-F0CE-72E495213D2E}"/>
              </a:ext>
            </a:extLst>
          </p:cNvPr>
          <p:cNvSpPr>
            <a:spLocks noGrp="1"/>
          </p:cNvSpPr>
          <p:nvPr>
            <p:ph sz="half" idx="1"/>
          </p:nvPr>
        </p:nvSpPr>
        <p:spPr>
          <a:xfrm>
            <a:off x="2432648" y="2468880"/>
            <a:ext cx="8089047" cy="1654546"/>
          </a:xfrm>
        </p:spPr>
        <p:txBody>
          <a:bodyPr/>
          <a:lstStyle/>
          <a:p>
            <a:pPr marL="0" indent="0" algn="just">
              <a:buNone/>
            </a:pPr>
            <a:r>
              <a:rPr lang="en-US" dirty="0"/>
              <a:t>The heart disease dataset comprises vital health metrics like blood pressure, cholesterol, and heart rate, enabling predictive modeling and insights into cardiovascular health. Its significance lies in aiding diagnosis, predictive analysis, informing healthcare decisions, and driving research to enhance heart disease prevention and treatment strategies.</a:t>
            </a:r>
            <a:endParaRPr lang="en-IN" dirty="0"/>
          </a:p>
        </p:txBody>
      </p:sp>
    </p:spTree>
    <p:extLst>
      <p:ext uri="{BB962C8B-B14F-4D97-AF65-F5344CB8AC3E}">
        <p14:creationId xmlns:p14="http://schemas.microsoft.com/office/powerpoint/2010/main"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53179" y="296110"/>
            <a:ext cx="2408495" cy="588963"/>
          </a:xfrm>
        </p:spPr>
        <p:txBody>
          <a:bodyPr/>
          <a:lstStyle/>
          <a:p>
            <a:r>
              <a:rPr lang="en-US" dirty="0"/>
              <a:t>Main KPIs: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Text Placeholder 6">
            <a:extLst>
              <a:ext uri="{FF2B5EF4-FFF2-40B4-BE49-F238E27FC236}">
                <a16:creationId xmlns:a16="http://schemas.microsoft.com/office/drawing/2014/main" id="{D6688E82-1660-F056-3F39-E1F1C27AF396}"/>
              </a:ext>
            </a:extLst>
          </p:cNvPr>
          <p:cNvSpPr>
            <a:spLocks noGrp="1"/>
          </p:cNvSpPr>
          <p:nvPr>
            <p:ph type="body" sz="quarter" idx="13"/>
          </p:nvPr>
        </p:nvSpPr>
        <p:spPr>
          <a:xfrm>
            <a:off x="3184169" y="954083"/>
            <a:ext cx="4432956" cy="1727008"/>
          </a:xfrm>
        </p:spPr>
        <p:txBody>
          <a:bodyPr/>
          <a:lstStyle/>
          <a:p>
            <a:pPr marL="457200" indent="-457200">
              <a:buFont typeface="+mj-lt"/>
              <a:buAutoNum type="arabicPeriod"/>
            </a:pPr>
            <a:r>
              <a:rPr lang="en-IN" dirty="0"/>
              <a:t>Average age of Patients</a:t>
            </a:r>
          </a:p>
          <a:p>
            <a:pPr marL="457200" indent="-457200">
              <a:buFont typeface="+mj-lt"/>
              <a:buAutoNum type="arabicPeriod"/>
            </a:pPr>
            <a:r>
              <a:rPr lang="en-IN" dirty="0"/>
              <a:t>Total Number of Patients </a:t>
            </a:r>
          </a:p>
          <a:p>
            <a:pPr marL="457200" indent="-457200">
              <a:buFont typeface="+mj-lt"/>
              <a:buAutoNum type="arabicPeriod"/>
            </a:pPr>
            <a:r>
              <a:rPr lang="en-IN" dirty="0"/>
              <a:t>Positive Patients</a:t>
            </a:r>
          </a:p>
          <a:p>
            <a:pPr marL="457200" indent="-457200">
              <a:buFont typeface="+mj-lt"/>
              <a:buAutoNum type="arabicPeriod"/>
            </a:pPr>
            <a:r>
              <a:rPr lang="en-IN" dirty="0"/>
              <a:t>Average BP</a:t>
            </a:r>
          </a:p>
        </p:txBody>
      </p:sp>
      <p:sp>
        <p:nvSpPr>
          <p:cNvPr id="3" name="Text Placeholder 6">
            <a:extLst>
              <a:ext uri="{FF2B5EF4-FFF2-40B4-BE49-F238E27FC236}">
                <a16:creationId xmlns:a16="http://schemas.microsoft.com/office/drawing/2014/main" id="{AE53FD5A-8A67-D763-C9BE-ADBB79F1CAFD}"/>
              </a:ext>
            </a:extLst>
          </p:cNvPr>
          <p:cNvSpPr txBox="1">
            <a:spLocks/>
          </p:cNvSpPr>
          <p:nvPr/>
        </p:nvSpPr>
        <p:spPr>
          <a:xfrm>
            <a:off x="2931126" y="2596552"/>
            <a:ext cx="6040346" cy="2286000"/>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b="1" dirty="0"/>
          </a:p>
          <a:p>
            <a:r>
              <a:rPr lang="en-IN" sz="3200" b="1" dirty="0"/>
              <a:t>Filters:</a:t>
            </a:r>
          </a:p>
          <a:p>
            <a:pPr marL="285750" indent="-285750">
              <a:buFont typeface="Wingdings" panose="05000000000000000000" pitchFamily="2" charset="2"/>
              <a:buChar char="Ø"/>
            </a:pPr>
            <a:r>
              <a:rPr lang="en-IN" dirty="0"/>
              <a:t>Gender Filter </a:t>
            </a:r>
          </a:p>
          <a:p>
            <a:pPr marL="285750" indent="-285750">
              <a:buFont typeface="Wingdings" panose="05000000000000000000" pitchFamily="2" charset="2"/>
              <a:buChar char="Ø"/>
            </a:pPr>
            <a:r>
              <a:rPr lang="en-IN" dirty="0"/>
              <a:t>Absence Disease Absent or Present Filter</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0" y="73152"/>
            <a:ext cx="7625751" cy="768096"/>
          </a:xfrm>
        </p:spPr>
        <p:txBody>
          <a:bodyPr/>
          <a:lstStyle/>
          <a:p>
            <a:r>
              <a:rPr lang="en-IN" dirty="0"/>
              <a:t>KPI’s And Filters </a:t>
            </a: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3" name="Picture 2">
            <a:extLst>
              <a:ext uri="{FF2B5EF4-FFF2-40B4-BE49-F238E27FC236}">
                <a16:creationId xmlns:a16="http://schemas.microsoft.com/office/drawing/2014/main" id="{3F6D7579-1273-B8D5-6C8B-91D4A11D39A0}"/>
              </a:ext>
            </a:extLst>
          </p:cNvPr>
          <p:cNvPicPr>
            <a:picLocks noChangeAspect="1"/>
          </p:cNvPicPr>
          <p:nvPr/>
        </p:nvPicPr>
        <p:blipFill>
          <a:blip r:embed="rId2"/>
          <a:stretch>
            <a:fillRect/>
          </a:stretch>
        </p:blipFill>
        <p:spPr>
          <a:xfrm>
            <a:off x="129396" y="1079878"/>
            <a:ext cx="11913079" cy="1920540"/>
          </a:xfrm>
          <a:prstGeom prst="rect">
            <a:avLst/>
          </a:prstGeom>
        </p:spPr>
      </p:pic>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 y="-14147"/>
            <a:ext cx="7703389" cy="626622"/>
          </a:xfrm>
        </p:spPr>
        <p:txBody>
          <a:bodyPr/>
          <a:lstStyle/>
          <a:p>
            <a:r>
              <a:rPr lang="en-IN" sz="3600" dirty="0"/>
              <a:t>Dashboard Overview </a:t>
            </a:r>
            <a:endParaRPr lang="en-US" sz="36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4" name="Picture 3">
            <a:extLst>
              <a:ext uri="{FF2B5EF4-FFF2-40B4-BE49-F238E27FC236}">
                <a16:creationId xmlns:a16="http://schemas.microsoft.com/office/drawing/2014/main" id="{E887E94B-88CC-BD65-DE34-5F93AF9C114E}"/>
              </a:ext>
            </a:extLst>
          </p:cNvPr>
          <p:cNvPicPr>
            <a:picLocks noChangeAspect="1"/>
          </p:cNvPicPr>
          <p:nvPr/>
        </p:nvPicPr>
        <p:blipFill>
          <a:blip r:embed="rId2"/>
          <a:stretch>
            <a:fillRect/>
          </a:stretch>
        </p:blipFill>
        <p:spPr>
          <a:xfrm>
            <a:off x="48883" y="879893"/>
            <a:ext cx="12094234" cy="5915233"/>
          </a:xfrm>
          <a:prstGeom prst="rect">
            <a:avLst/>
          </a:prstGeom>
        </p:spPr>
      </p:pic>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02654" y="73152"/>
            <a:ext cx="8083814" cy="768096"/>
          </a:xfrm>
        </p:spPr>
        <p:txBody>
          <a:bodyPr/>
          <a:lstStyle/>
          <a:p>
            <a:r>
              <a:rPr lang="en-IN" dirty="0"/>
              <a:t>Insight and analysis</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97103" y="1050696"/>
            <a:ext cx="8221837" cy="5358729"/>
          </a:xfrm>
        </p:spPr>
        <p:txBody>
          <a:bodyPr/>
          <a:lstStyle/>
          <a:p>
            <a:pPr marL="285750" indent="-285750">
              <a:buFont typeface="Wingdings" panose="05000000000000000000" pitchFamily="2" charset="2"/>
              <a:buChar char="v"/>
            </a:pPr>
            <a:r>
              <a:rPr lang="en-US" b="1" dirty="0"/>
              <a:t>Age: </a:t>
            </a:r>
            <a:r>
              <a:rPr lang="en-US" dirty="0"/>
              <a:t>Patients within the age range of 50 to 60 exhibit a higher likelihood of having heart disease compared to other age groups. This age bracket might indicate an increased susceptibility to heart-related conditions.</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Chest Pain (cp): </a:t>
            </a:r>
            <a:r>
              <a:rPr lang="en-US" dirty="0"/>
              <a:t>Patients experiencing chest pain types 2 (atypical angina) and 3 (non-anginal pain) demonstrate a notably higher incidence of heart disease compared to other types. This suggests a potential correlation between these types of chest pain and heart conditions.</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Blood Pressure (</a:t>
            </a:r>
            <a:r>
              <a:rPr lang="en-US" b="1" dirty="0" err="1"/>
              <a:t>trestbps</a:t>
            </a:r>
            <a:r>
              <a:rPr lang="en-US" b="1" dirty="0"/>
              <a:t>): </a:t>
            </a:r>
            <a:r>
              <a:rPr lang="en-US" dirty="0"/>
              <a:t>There might be an observable trend or relationship between blood pressure levels and heart disease risk. However, further analysis could elucidate specific blood pressure ranges correlating with higher incidences of heart disease.</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Thalassemia (</a:t>
            </a:r>
            <a:r>
              <a:rPr lang="en-US" b="1" dirty="0" err="1"/>
              <a:t>thal</a:t>
            </a:r>
            <a:r>
              <a:rPr lang="en-US" dirty="0"/>
              <a:t>): Patients with type 2 thalassemia may have a higher prevalence among individuals diagnosed with heart disease. The presence of this specific type of thalassemia might be associated with an increased risk of heart-related conditions</a:t>
            </a:r>
            <a:r>
              <a:rPr lang="en-US" b="1" dirty="0"/>
              <a:t>.</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v"/>
            </a:pPr>
            <a:r>
              <a:rPr lang="en-US" b="1" dirty="0"/>
              <a:t>Cholesterol Levels (</a:t>
            </a:r>
            <a:r>
              <a:rPr lang="en-US" b="1" dirty="0" err="1"/>
              <a:t>chol</a:t>
            </a:r>
            <a:r>
              <a:rPr lang="en-US" dirty="0"/>
              <a:t>): Higher or specific ranges of cholesterol levels might exhibit a correlation with heart disease. </a:t>
            </a:r>
          </a:p>
        </p:txBody>
      </p:sp>
    </p:spTree>
    <p:extLst>
      <p:ext uri="{BB962C8B-B14F-4D97-AF65-F5344CB8AC3E}">
        <p14:creationId xmlns:p14="http://schemas.microsoft.com/office/powerpoint/2010/main" val="262147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61446" y="744287"/>
            <a:ext cx="8083814" cy="768096"/>
          </a:xfrm>
        </p:spPr>
        <p:txBody>
          <a:bodyPr/>
          <a:lstStyle/>
          <a:p>
            <a:r>
              <a:rPr lang="en-IN" dirty="0"/>
              <a:t>Conclusion </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535126" y="1999603"/>
            <a:ext cx="6331500" cy="2046186"/>
          </a:xfrm>
        </p:spPr>
        <p:txBody>
          <a:bodyPr/>
          <a:lstStyle/>
          <a:p>
            <a:pPr marL="285750" indent="-285750" algn="just">
              <a:buFont typeface="Wingdings" panose="05000000000000000000" pitchFamily="2" charset="2"/>
              <a:buChar char="v"/>
            </a:pPr>
            <a:r>
              <a:rPr lang="en-US" dirty="0"/>
              <a:t>Key findings suggest heightened heart disease susceptibility among patients aged 50-60. Chest pain types 2 &amp; 3 show significant correlation. Thalassemia type 2 might relate to increased heart disease prevalence. Blood pressure and cholesterol levels also hint at potential connections, urging further investigation. These insights emphasize age, specific chest pain types, and thalassemia as crucial indicators in assessing heart disease risk, guiding targeted interventions for better cardiovascular health.</a:t>
            </a:r>
          </a:p>
        </p:txBody>
      </p:sp>
    </p:spTree>
    <p:extLst>
      <p:ext uri="{BB962C8B-B14F-4D97-AF65-F5344CB8AC3E}">
        <p14:creationId xmlns:p14="http://schemas.microsoft.com/office/powerpoint/2010/main" val="201208860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{1BB8716A-EC13-4E83-8B1C-78DBCF440441}tf78438558_win32</Template>
  <TotalTime>78</TotalTime>
  <Words>524</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Sabon Next LT</vt:lpstr>
      <vt:lpstr>Wingdings</vt:lpstr>
      <vt:lpstr>Office Theme</vt:lpstr>
      <vt:lpstr>Heart Disease  Diagnosis </vt:lpstr>
      <vt:lpstr>Agenda </vt:lpstr>
      <vt:lpstr>Introduction</vt:lpstr>
      <vt:lpstr>Significance </vt:lpstr>
      <vt:lpstr>Main KPIs:</vt:lpstr>
      <vt:lpstr>KPI’s And Filters </vt:lpstr>
      <vt:lpstr>Dashboard Overview </vt:lpstr>
      <vt:lpstr>Insight and analysis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subject/>
  <dc:creator>Samir Bharat Atpadkar</dc:creator>
  <cp:lastModifiedBy>Samir Bharat Atpadkar</cp:lastModifiedBy>
  <cp:revision>2</cp:revision>
  <dcterms:created xsi:type="dcterms:W3CDTF">2023-11-05T13:17:22Z</dcterms:created>
  <dcterms:modified xsi:type="dcterms:W3CDTF">2023-12-15T06:29:03Z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