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Garamond"/>
      <p:regular r:id="rId22"/>
      <p:bold r:id="rId23"/>
      <p:italic r:id="rId24"/>
      <p:boldItalic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M4SsFKnikNiCIAs3UQ/yprnwl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D2D6CE-A293-46A8-B5FA-291CBAAF71F0}">
  <a:tblStyle styleId="{CFD2D6CE-A293-46A8-B5FA-291CBAAF71F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Garamond-regular.fntdata"/><Relationship Id="rId21" Type="http://schemas.openxmlformats.org/officeDocument/2006/relationships/slide" Target="slides/slide16.xml"/><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regular.fntdata"/><Relationship Id="rId25" Type="http://schemas.openxmlformats.org/officeDocument/2006/relationships/font" Target="fonts/Garamond-boldItalic.fntdata"/><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8"/>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8"/>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8"/>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7"/>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8"/>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8"/>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28"/>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8"/>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1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0"/>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6" name="Google Shape;36;p20"/>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2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22"/>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2"/>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8" name="Google Shape;48;p2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3"/>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23"/>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23"/>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23"/>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2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4"/>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4"/>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5"/>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5"/>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25"/>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2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6"/>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p:nvPr>
            <p:ph idx="2" type="pic"/>
          </p:nvPr>
        </p:nvSpPr>
        <p:spPr>
          <a:xfrm>
            <a:off x="447817" y="599725"/>
            <a:ext cx="11290859" cy="3557252"/>
          </a:xfrm>
          <a:prstGeom prst="rect">
            <a:avLst/>
          </a:prstGeom>
          <a:noFill/>
          <a:ln>
            <a:noFill/>
          </a:ln>
        </p:spPr>
      </p:sp>
      <p:sp>
        <p:nvSpPr>
          <p:cNvPr id="78" name="Google Shape;78;p26"/>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7"/>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7"/>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7"/>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Connections" id="102" name="Google Shape;102;p1"/>
          <p:cNvPicPr preferRelativeResize="0"/>
          <p:nvPr/>
        </p:nvPicPr>
        <p:blipFill rotWithShape="1">
          <a:blip r:embed="rId3">
            <a:alphaModFix/>
          </a:blip>
          <a:srcRect b="0" l="13265" r="3502" t="9090"/>
          <a:stretch/>
        </p:blipFill>
        <p:spPr>
          <a:xfrm>
            <a:off x="79430" y="-10084"/>
            <a:ext cx="12191980" cy="6878167"/>
          </a:xfrm>
          <a:prstGeom prst="rect">
            <a:avLst/>
          </a:prstGeom>
          <a:gradFill>
            <a:gsLst>
              <a:gs pos="0">
                <a:srgbClr val="7030A0"/>
              </a:gs>
              <a:gs pos="9735">
                <a:srgbClr val="7030A0"/>
              </a:gs>
              <a:gs pos="41000">
                <a:srgbClr val="A0B8E7"/>
              </a:gs>
              <a:gs pos="95000">
                <a:srgbClr val="B887DB">
                  <a:alpha val="23921"/>
                </a:srgbClr>
              </a:gs>
              <a:gs pos="100000">
                <a:srgbClr val="B887DB">
                  <a:alpha val="23921"/>
                </a:srgbClr>
              </a:gs>
            </a:gsLst>
            <a:lin ang="5400000" scaled="0"/>
          </a:grad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
          <p:cNvSpPr txBox="1"/>
          <p:nvPr>
            <p:ph type="ctrTitle"/>
          </p:nvPr>
        </p:nvSpPr>
        <p:spPr>
          <a:xfrm>
            <a:off x="596715" y="2230313"/>
            <a:ext cx="10993549" cy="89524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5400"/>
              <a:buFont typeface="Algerian"/>
              <a:buNone/>
            </a:pPr>
            <a:r>
              <a:rPr b="1" lang="en-US" sz="5400">
                <a:solidFill>
                  <a:schemeClr val="lt1"/>
                </a:solidFill>
                <a:latin typeface="Algerian"/>
                <a:ea typeface="Algerian"/>
                <a:cs typeface="Algerian"/>
                <a:sym typeface="Algerian"/>
              </a:rPr>
              <a:t>MAJOR  PROJECT REPORT</a:t>
            </a:r>
            <a:endParaRPr b="1" sz="5400">
              <a:solidFill>
                <a:schemeClr val="lt1"/>
              </a:solidFill>
            </a:endParaRPr>
          </a:p>
        </p:txBody>
      </p:sp>
      <p:pic>
        <p:nvPicPr>
          <p:cNvPr id="108" name="Google Shape;108;p1"/>
          <p:cNvPicPr preferRelativeResize="0"/>
          <p:nvPr/>
        </p:nvPicPr>
        <p:blipFill rotWithShape="1">
          <a:blip r:embed="rId4">
            <a:alphaModFix/>
          </a:blip>
          <a:srcRect b="0" l="0" r="0" t="0"/>
          <a:stretch/>
        </p:blipFill>
        <p:spPr>
          <a:xfrm>
            <a:off x="5035518" y="692576"/>
            <a:ext cx="1805229" cy="154233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9" name="Google Shape;109;p1"/>
          <p:cNvPicPr preferRelativeResize="0"/>
          <p:nvPr/>
        </p:nvPicPr>
        <p:blipFill rotWithShape="1">
          <a:blip r:embed="rId5">
            <a:alphaModFix/>
          </a:blip>
          <a:srcRect b="0" l="0" r="0" t="0"/>
          <a:stretch/>
        </p:blipFill>
        <p:spPr>
          <a:xfrm>
            <a:off x="5035518" y="4528010"/>
            <a:ext cx="2377646" cy="1993315"/>
          </a:xfrm>
          <a:prstGeom prst="rect">
            <a:avLst/>
          </a:prstGeom>
          <a:noFill/>
          <a:ln>
            <a:noFill/>
          </a:ln>
          <a:effectLst>
            <a:outerShdw blurRad="190500" rotWithShape="0" algn="tl">
              <a:srgbClr val="000000">
                <a:alpha val="69803"/>
              </a:srgbClr>
            </a:outerShdw>
          </a:effectLst>
        </p:spPr>
      </p:pic>
      <p:pic>
        <p:nvPicPr>
          <p:cNvPr id="110" name="Google Shape;110;p1"/>
          <p:cNvPicPr preferRelativeResize="0"/>
          <p:nvPr/>
        </p:nvPicPr>
        <p:blipFill rotWithShape="1">
          <a:blip r:embed="rId6">
            <a:alphaModFix/>
          </a:blip>
          <a:srcRect b="0" l="0" r="0" t="0"/>
          <a:stretch/>
        </p:blipFill>
        <p:spPr>
          <a:xfrm>
            <a:off x="3795952" y="3269493"/>
            <a:ext cx="4353533" cy="11145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1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3" name="Google Shape;203;p10"/>
          <p:cNvSpPr/>
          <p:nvPr/>
        </p:nvSpPr>
        <p:spPr>
          <a:xfrm>
            <a:off x="643944" y="335846"/>
            <a:ext cx="10766738" cy="52014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Garamond"/>
                <a:ea typeface="Garamond"/>
                <a:cs typeface="Garamond"/>
                <a:sym typeface="Garamond"/>
              </a:rPr>
              <a:t>WHAT IS XML ?</a:t>
            </a:r>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XML stands for Extensible Markup Language. XML is a markup language much like HTML used to describe data. </a:t>
            </a:r>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It is derived from Standard Generalized Markup Language. Basically, the XML tags are not predefined in XML.</a:t>
            </a:r>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 In Android, the XML is used to implement UI-related data, and it’s a lightweight markup language that doesn’t make layout heavy.</a:t>
            </a:r>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 XML only contains tags, while implementing they need to be just invoked.</a:t>
            </a:r>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Basically in Android XML is used to implement the UI-related data. So understanding the core part of the UI interface with respect to XML is important. </a:t>
            </a:r>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Considering the following simple example of the activity_main.xml file.</a:t>
            </a:r>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The colors.xml file is responsible to hold all the types of colors required for the application.</a:t>
            </a:r>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It may be primary brand color and its variants and secondary brand color and its variants.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9" name="Google Shape;209;p11"/>
          <p:cNvSpPr/>
          <p:nvPr/>
        </p:nvSpPr>
        <p:spPr>
          <a:xfrm>
            <a:off x="3873260" y="563264"/>
            <a:ext cx="25599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Garamond"/>
                <a:ea typeface="Garamond"/>
                <a:cs typeface="Garamond"/>
                <a:sym typeface="Garamond"/>
              </a:rPr>
              <a:t>FIREBASE</a:t>
            </a:r>
            <a:endParaRPr/>
          </a:p>
        </p:txBody>
      </p:sp>
      <p:sp>
        <p:nvSpPr>
          <p:cNvPr id="210" name="Google Shape;210;p11"/>
          <p:cNvSpPr/>
          <p:nvPr/>
        </p:nvSpPr>
        <p:spPr>
          <a:xfrm>
            <a:off x="278920" y="1834414"/>
            <a:ext cx="780368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Gill Sans"/>
                <a:ea typeface="Gill Sans"/>
                <a:cs typeface="Gill Sans"/>
                <a:sym typeface="Gill Sans"/>
              </a:rPr>
              <a:t>Firebase is a famous product of Google which is used by so many developers to add backend functionality for their website as well as apps. The Firebase will make your job really easier for the backend database and handling the database. In this article, we will take a look at the implementation of the Firebase FireStore Database in Android. In this article, we will be adding an Email and password authentication inside our app and along with that, we will be performing the </a:t>
            </a:r>
            <a:r>
              <a:rPr b="1" lang="en-US" sz="2000">
                <a:solidFill>
                  <a:schemeClr val="lt1"/>
                </a:solidFill>
                <a:latin typeface="Gill Sans"/>
                <a:ea typeface="Gill Sans"/>
                <a:cs typeface="Gill Sans"/>
                <a:sym typeface="Gill Sans"/>
              </a:rPr>
              <a:t>CRUD (Create, Read, Update and Delete) </a:t>
            </a:r>
            <a:r>
              <a:rPr lang="en-US" sz="2000">
                <a:solidFill>
                  <a:schemeClr val="lt1"/>
                </a:solidFill>
                <a:latin typeface="Gill Sans"/>
                <a:ea typeface="Gill Sans"/>
                <a:cs typeface="Gill Sans"/>
                <a:sym typeface="Gill Sans"/>
              </a:rPr>
              <a:t>operations inside our application using the Firebase FireStore Database. </a:t>
            </a:r>
            <a:endParaRPr sz="2000">
              <a:solidFill>
                <a:schemeClr val="lt1"/>
              </a:solidFill>
              <a:latin typeface="Gill Sans"/>
              <a:ea typeface="Gill Sans"/>
              <a:cs typeface="Gill Sans"/>
              <a:sym typeface="Gill Sans"/>
            </a:endParaRPr>
          </a:p>
        </p:txBody>
      </p:sp>
      <p:pic>
        <p:nvPicPr>
          <p:cNvPr id="211" name="Google Shape;211;p11"/>
          <p:cNvPicPr preferRelativeResize="0"/>
          <p:nvPr/>
        </p:nvPicPr>
        <p:blipFill rotWithShape="1">
          <a:blip r:embed="rId4">
            <a:alphaModFix/>
          </a:blip>
          <a:srcRect b="0" l="0" r="0" t="0"/>
          <a:stretch/>
        </p:blipFill>
        <p:spPr>
          <a:xfrm>
            <a:off x="8082609" y="1017916"/>
            <a:ext cx="4005532" cy="3771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7" name="Google Shape;217;p12"/>
          <p:cNvSpPr/>
          <p:nvPr/>
        </p:nvSpPr>
        <p:spPr>
          <a:xfrm>
            <a:off x="3873260" y="563264"/>
            <a:ext cx="25599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Garamond"/>
                <a:ea typeface="Garamond"/>
                <a:cs typeface="Garamond"/>
                <a:sym typeface="Garamond"/>
              </a:rPr>
              <a:t>PROJECT</a:t>
            </a:r>
            <a:endParaRPr/>
          </a:p>
        </p:txBody>
      </p:sp>
      <p:sp>
        <p:nvSpPr>
          <p:cNvPr id="218" name="Google Shape;218;p12"/>
          <p:cNvSpPr/>
          <p:nvPr/>
        </p:nvSpPr>
        <p:spPr>
          <a:xfrm>
            <a:off x="1115682" y="1997838"/>
            <a:ext cx="780368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eCoursely is an android application that has general questions related to programming language . It has multiple choice questions with time limit and it also calculate scores of each correct answer. It is good for students of every age group it helps in increasing knowledge about programming languages and computer etc. To use this app you Don't need register simply Install App and Press Start Button, then choose your Category, then sets your Assessment will start after completing all question it shows your score, this app is very much helpful for increasing knowledge and completing question on time helps in time management . </a:t>
            </a:r>
            <a:endParaRPr sz="2000">
              <a:solidFill>
                <a:schemeClr val="lt1"/>
              </a:solidFill>
              <a:latin typeface="Gill Sans"/>
              <a:ea typeface="Gill Sans"/>
              <a:cs typeface="Gill Sans"/>
              <a:sym typeface="Gill Sans"/>
            </a:endParaRPr>
          </a:p>
        </p:txBody>
      </p:sp>
      <p:pic>
        <p:nvPicPr>
          <p:cNvPr id="219" name="Google Shape;219;p12"/>
          <p:cNvPicPr preferRelativeResize="0"/>
          <p:nvPr/>
        </p:nvPicPr>
        <p:blipFill rotWithShape="1">
          <a:blip r:embed="rId4">
            <a:alphaModFix/>
          </a:blip>
          <a:srcRect b="0" l="0" r="0" t="0"/>
          <a:stretch/>
        </p:blipFill>
        <p:spPr>
          <a:xfrm>
            <a:off x="9396699" y="1410017"/>
            <a:ext cx="2120900" cy="40379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5" name="Google Shape;225;p13"/>
          <p:cNvSpPr/>
          <p:nvPr/>
        </p:nvSpPr>
        <p:spPr>
          <a:xfrm>
            <a:off x="3873260" y="563264"/>
            <a:ext cx="347644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Garamond"/>
                <a:ea typeface="Garamond"/>
                <a:cs typeface="Garamond"/>
                <a:sym typeface="Garamond"/>
              </a:rPr>
              <a:t>FACILITATOR</a:t>
            </a:r>
            <a:endParaRPr/>
          </a:p>
        </p:txBody>
      </p:sp>
      <p:pic>
        <p:nvPicPr>
          <p:cNvPr id="226" name="Google Shape;226;p13"/>
          <p:cNvPicPr preferRelativeResize="0"/>
          <p:nvPr/>
        </p:nvPicPr>
        <p:blipFill rotWithShape="1">
          <a:blip r:embed="rId4">
            <a:alphaModFix/>
          </a:blip>
          <a:srcRect b="0" l="1108" r="0" t="0"/>
          <a:stretch/>
        </p:blipFill>
        <p:spPr>
          <a:xfrm>
            <a:off x="8836037" y="1363651"/>
            <a:ext cx="2619842" cy="4554070"/>
          </a:xfrm>
          <a:prstGeom prst="rect">
            <a:avLst/>
          </a:prstGeom>
          <a:noFill/>
          <a:ln>
            <a:noFill/>
          </a:ln>
        </p:spPr>
      </p:pic>
      <p:sp>
        <p:nvSpPr>
          <p:cNvPr id="227" name="Google Shape;227;p13"/>
          <p:cNvSpPr/>
          <p:nvPr/>
        </p:nvSpPr>
        <p:spPr>
          <a:xfrm>
            <a:off x="701613" y="2433359"/>
            <a:ext cx="7803689"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When we will open facilitator app then a field of email id and password is shown facilitator has to provide their registered email id and password and click on the login Button. And you get successfully logged in, Then appers the category of subjects present in the facilitator app,user can easily delete, update or can Add content and save it automatically.</a:t>
            </a:r>
            <a:endParaRPr sz="2000">
              <a:solidFill>
                <a:schemeClr val="lt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3" name="Google Shape;233;p14"/>
          <p:cNvSpPr/>
          <p:nvPr/>
        </p:nvSpPr>
        <p:spPr>
          <a:xfrm>
            <a:off x="3503054" y="230677"/>
            <a:ext cx="507427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Garamond"/>
                <a:ea typeface="Garamond"/>
                <a:cs typeface="Garamond"/>
                <a:sym typeface="Garamond"/>
              </a:rPr>
              <a:t>BIBLIOGRAPHY</a:t>
            </a:r>
            <a:endParaRPr/>
          </a:p>
        </p:txBody>
      </p:sp>
      <p:sp>
        <p:nvSpPr>
          <p:cNvPr id="234" name="Google Shape;234;p14"/>
          <p:cNvSpPr/>
          <p:nvPr/>
        </p:nvSpPr>
        <p:spPr>
          <a:xfrm>
            <a:off x="1378039" y="1070973"/>
            <a:ext cx="101099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aramond"/>
                <a:ea typeface="Garamond"/>
                <a:cs typeface="Garamond"/>
                <a:sym typeface="Garamond"/>
              </a:rPr>
              <a:t>References for the Project Development Were Taken From the following Web Sites and </a:t>
            </a:r>
            <a:r>
              <a:rPr b="1" lang="en-US" sz="1800">
                <a:solidFill>
                  <a:schemeClr val="lt1"/>
                </a:solidFill>
                <a:latin typeface="Garamond"/>
                <a:ea typeface="Garamond"/>
                <a:cs typeface="Garamond"/>
                <a:sym typeface="Garamond"/>
              </a:rPr>
              <a:t>References</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p:txBody>
      </p:sp>
      <p:sp>
        <p:nvSpPr>
          <p:cNvPr id="235" name="Google Shape;235;p14"/>
          <p:cNvSpPr/>
          <p:nvPr/>
        </p:nvSpPr>
        <p:spPr>
          <a:xfrm>
            <a:off x="6003633" y="3234652"/>
            <a:ext cx="184730" cy="257506"/>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t/>
            </a:r>
            <a:endParaRPr sz="1050">
              <a:solidFill>
                <a:schemeClr val="dk1"/>
              </a:solidFill>
              <a:latin typeface="Calibri"/>
              <a:ea typeface="Calibri"/>
              <a:cs typeface="Calibri"/>
              <a:sym typeface="Calibri"/>
            </a:endParaRPr>
          </a:p>
        </p:txBody>
      </p:sp>
      <p:sp>
        <p:nvSpPr>
          <p:cNvPr id="236" name="Google Shape;236;p14"/>
          <p:cNvSpPr/>
          <p:nvPr/>
        </p:nvSpPr>
        <p:spPr>
          <a:xfrm>
            <a:off x="1378039" y="2136339"/>
            <a:ext cx="7765961" cy="29854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lt1"/>
                </a:solidFill>
                <a:latin typeface="Garamond"/>
                <a:ea typeface="Garamond"/>
                <a:cs typeface="Garamond"/>
                <a:sym typeface="Garamond"/>
              </a:rPr>
              <a:t>References</a:t>
            </a:r>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lt1"/>
                </a:solidFill>
                <a:latin typeface="Garamond"/>
                <a:ea typeface="Garamond"/>
                <a:cs typeface="Garamond"/>
                <a:sym typeface="Garamond"/>
              </a:rPr>
              <a:t>1.	CMC study material</a:t>
            </a:r>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rPr b="1" lang="en-US" sz="3200" u="sng">
                <a:solidFill>
                  <a:schemeClr val="lt1"/>
                </a:solidFill>
                <a:latin typeface="Garamond"/>
                <a:ea typeface="Garamond"/>
                <a:cs typeface="Garamond"/>
                <a:sym typeface="Garamond"/>
              </a:rPr>
              <a:t>Websites</a:t>
            </a:r>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rPr b="1" lang="en-US" sz="2000" u="sng">
                <a:solidFill>
                  <a:schemeClr val="lt1"/>
                </a:solidFill>
                <a:latin typeface="Garamond"/>
                <a:ea typeface="Garamond"/>
                <a:cs typeface="Garamond"/>
                <a:sym typeface="Garamond"/>
              </a:rPr>
              <a:t>www.geeksforgeeks.org</a:t>
            </a:r>
            <a:endParaRPr/>
          </a:p>
          <a:p>
            <a:pPr indent="0" lvl="0" marL="0" marR="0" rtl="0" algn="l">
              <a:spcBef>
                <a:spcPts val="0"/>
              </a:spcBef>
              <a:spcAft>
                <a:spcPts val="0"/>
              </a:spcAft>
              <a:buNone/>
            </a:pPr>
            <a:r>
              <a:rPr b="1" lang="en-US" sz="2000" u="sng">
                <a:solidFill>
                  <a:schemeClr val="lt1"/>
                </a:solidFill>
                <a:latin typeface="Garamond"/>
                <a:ea typeface="Garamond"/>
                <a:cs typeface="Garamond"/>
                <a:sym typeface="Garamond"/>
              </a:rPr>
              <a:t>www.daniweb.com</a:t>
            </a:r>
            <a:endParaRPr/>
          </a:p>
          <a:p>
            <a:pPr indent="0" lvl="0" marL="0" marR="0" rtl="0" algn="l">
              <a:spcBef>
                <a:spcPts val="0"/>
              </a:spcBef>
              <a:spcAft>
                <a:spcPts val="0"/>
              </a:spcAft>
              <a:buNone/>
            </a:pPr>
            <a:r>
              <a:rPr b="1" lang="en-US" sz="2000" u="sng">
                <a:solidFill>
                  <a:schemeClr val="lt1"/>
                </a:solidFill>
                <a:latin typeface="Garamond"/>
                <a:ea typeface="Garamond"/>
                <a:cs typeface="Garamond"/>
                <a:sym typeface="Garamond"/>
              </a:rPr>
              <a:t>www.stackoverflow.com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2" name="Google Shape;242;p15"/>
          <p:cNvSpPr/>
          <p:nvPr/>
        </p:nvSpPr>
        <p:spPr>
          <a:xfrm>
            <a:off x="579549" y="412124"/>
            <a:ext cx="10625071" cy="50783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lt1"/>
                </a:solidFill>
                <a:latin typeface="Garamond"/>
                <a:ea typeface="Garamond"/>
                <a:cs typeface="Garamond"/>
                <a:sym typeface="Garamond"/>
              </a:rPr>
              <a:t>CONCLUSION </a:t>
            </a:r>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ctr">
              <a:spcBef>
                <a:spcPts val="0"/>
              </a:spcBef>
              <a:spcAft>
                <a:spcPts val="0"/>
              </a:spcAft>
              <a:buNone/>
            </a:pPr>
            <a:r>
              <a:rPr lang="en-US" sz="2400">
                <a:solidFill>
                  <a:schemeClr val="lt1"/>
                </a:solidFill>
                <a:latin typeface="Garamond"/>
                <a:ea typeface="Garamond"/>
                <a:cs typeface="Garamond"/>
                <a:sym typeface="Garamond"/>
              </a:rPr>
              <a:t>In the conclusion we would like to say that we are thankful to </a:t>
            </a:r>
            <a:endParaRPr/>
          </a:p>
          <a:p>
            <a:pPr indent="0" lvl="0" marL="0" marR="0" rtl="0" algn="ctr">
              <a:spcBef>
                <a:spcPts val="0"/>
              </a:spcBef>
              <a:spcAft>
                <a:spcPts val="0"/>
              </a:spcAft>
              <a:buNone/>
            </a:pPr>
            <a:r>
              <a:rPr lang="en-US" sz="2400">
                <a:solidFill>
                  <a:schemeClr val="lt1"/>
                </a:solidFill>
                <a:latin typeface="Garamond"/>
                <a:ea typeface="Garamond"/>
                <a:cs typeface="Garamond"/>
                <a:sym typeface="Garamond"/>
              </a:rPr>
              <a:t>our teacher for completion of the project.</a:t>
            </a:r>
            <a:endParaRPr/>
          </a:p>
          <a:p>
            <a:pPr indent="0" lvl="0" marL="0" marR="0" rtl="0" algn="ctr">
              <a:spcBef>
                <a:spcPts val="0"/>
              </a:spcBef>
              <a:spcAft>
                <a:spcPts val="0"/>
              </a:spcAft>
              <a:buNone/>
            </a:pPr>
            <a:r>
              <a:rPr lang="en-US" sz="2400">
                <a:solidFill>
                  <a:schemeClr val="lt1"/>
                </a:solidFill>
                <a:latin typeface="Garamond"/>
                <a:ea typeface="Garamond"/>
                <a:cs typeface="Garamond"/>
                <a:sym typeface="Garamond"/>
              </a:rPr>
              <a:t> This is a big idea in small package. In future we were do more </a:t>
            </a:r>
            <a:endParaRPr/>
          </a:p>
          <a:p>
            <a:pPr indent="0" lvl="0" marL="0" marR="0" rtl="0" algn="ctr">
              <a:spcBef>
                <a:spcPts val="0"/>
              </a:spcBef>
              <a:spcAft>
                <a:spcPts val="0"/>
              </a:spcAft>
              <a:buNone/>
            </a:pPr>
            <a:r>
              <a:rPr lang="en-US" sz="2400">
                <a:solidFill>
                  <a:schemeClr val="lt1"/>
                </a:solidFill>
                <a:latin typeface="Garamond"/>
                <a:ea typeface="Garamond"/>
                <a:cs typeface="Garamond"/>
                <a:sym typeface="Garamond"/>
              </a:rPr>
              <a:t>work to give it real life view. </a:t>
            </a:r>
            <a:endParaRPr/>
          </a:p>
          <a:p>
            <a:pPr indent="0" lvl="0" marL="0" marR="0" rtl="0" algn="ctr">
              <a:spcBef>
                <a:spcPts val="0"/>
              </a:spcBef>
              <a:spcAft>
                <a:spcPts val="0"/>
              </a:spcAft>
              <a:buNone/>
            </a:pPr>
            <a:r>
              <a:t/>
            </a:r>
            <a:endParaRPr sz="2400">
              <a:solidFill>
                <a:schemeClr val="lt1"/>
              </a:solidFill>
              <a:latin typeface="Garamond"/>
              <a:ea typeface="Garamond"/>
              <a:cs typeface="Garamond"/>
              <a:sym typeface="Garamond"/>
            </a:endParaRPr>
          </a:p>
          <a:p>
            <a:pPr indent="0" lvl="0" marL="0" marR="0" rtl="0" algn="ctr">
              <a:spcBef>
                <a:spcPts val="0"/>
              </a:spcBef>
              <a:spcAft>
                <a:spcPts val="0"/>
              </a:spcAft>
              <a:buNone/>
            </a:pPr>
            <a:r>
              <a:rPr lang="en-US" sz="2400">
                <a:solidFill>
                  <a:schemeClr val="lt1"/>
                </a:solidFill>
                <a:latin typeface="Garamond"/>
                <a:ea typeface="Garamond"/>
                <a:cs typeface="Garamond"/>
                <a:sym typeface="Garamond"/>
              </a:rPr>
              <a:t>We think this project were help us to guide in future career to step ahead.</a:t>
            </a:r>
            <a:endParaRPr/>
          </a:p>
          <a:p>
            <a:pPr indent="0" lvl="0" marL="0" marR="0" rtl="0" algn="ctr">
              <a:spcBef>
                <a:spcPts val="0"/>
              </a:spcBef>
              <a:spcAft>
                <a:spcPts val="0"/>
              </a:spcAft>
              <a:buNone/>
            </a:pPr>
            <a:r>
              <a:rPr lang="en-US" sz="2400">
                <a:solidFill>
                  <a:schemeClr val="lt1"/>
                </a:solidFill>
                <a:latin typeface="Garamond"/>
                <a:ea typeface="Garamond"/>
                <a:cs typeface="Garamond"/>
                <a:sym typeface="Garamond"/>
              </a:rPr>
              <a:t>This is not a real life project. we just did it as our student project to add in our course. Like the things this projects also has some limitations and can further be enhances by someone, because there are certain drawbacks that do not permit the system to be 100% accurate.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16"/>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Digital Numbers" id="249" name="Google Shape;249;p16"/>
          <p:cNvPicPr preferRelativeResize="0"/>
          <p:nvPr/>
        </p:nvPicPr>
        <p:blipFill rotWithShape="1">
          <a:blip r:embed="rId3">
            <a:alphaModFix/>
          </a:blip>
          <a:srcRect b="1" l="2189" r="9641" t="0"/>
          <a:stretch/>
        </p:blipFill>
        <p:spPr>
          <a:xfrm>
            <a:off x="446534" y="723899"/>
            <a:ext cx="7498616" cy="5676901"/>
          </a:xfrm>
          <a:prstGeom prst="rect">
            <a:avLst/>
          </a:prstGeom>
          <a:noFill/>
          <a:ln>
            <a:noFill/>
          </a:ln>
        </p:spPr>
      </p:pic>
      <p:sp>
        <p:nvSpPr>
          <p:cNvPr id="250" name="Google Shape;250;p16"/>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txBox="1"/>
          <p:nvPr>
            <p:ph type="ctrTitle"/>
          </p:nvPr>
        </p:nvSpPr>
        <p:spPr>
          <a:xfrm>
            <a:off x="8042146" y="1419226"/>
            <a:ext cx="3703321" cy="1746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4400"/>
              <a:buFont typeface="Garamond"/>
              <a:buNone/>
            </a:pPr>
            <a:r>
              <a:rPr b="1" lang="en-US" sz="4400" u="sng">
                <a:solidFill>
                  <a:srgbClr val="FFFFFF"/>
                </a:solidFill>
                <a:latin typeface="Garamond"/>
                <a:ea typeface="Garamond"/>
                <a:cs typeface="Garamond"/>
                <a:sym typeface="Garamond"/>
              </a:rPr>
              <a:t>THANK YOU</a:t>
            </a:r>
            <a:endParaRPr/>
          </a:p>
        </p:txBody>
      </p:sp>
      <p:sp>
        <p:nvSpPr>
          <p:cNvPr id="252" name="Google Shape;252;p16"/>
          <p:cNvSpPr txBox="1"/>
          <p:nvPr>
            <p:ph idx="1" type="subTitle"/>
          </p:nvPr>
        </p:nvSpPr>
        <p:spPr>
          <a:xfrm>
            <a:off x="8296275" y="3505095"/>
            <a:ext cx="3081576" cy="26290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t/>
            </a:r>
            <a:endParaRPr>
              <a:solidFill>
                <a:schemeClr val="lt2"/>
              </a:solidFill>
            </a:endParaRPr>
          </a:p>
          <a:p>
            <a:pPr indent="0" lvl="0" marL="0" rtl="0" algn="l">
              <a:spcBef>
                <a:spcPts val="920"/>
              </a:spcBef>
              <a:spcAft>
                <a:spcPts val="0"/>
              </a:spcAft>
              <a:buSzPts val="1472"/>
              <a:buNone/>
            </a:pPr>
            <a:r>
              <a:t/>
            </a:r>
            <a:endParaRPr>
              <a:solidFill>
                <a:schemeClr val="lt2"/>
              </a:solidFill>
            </a:endParaRPr>
          </a:p>
          <a:p>
            <a:pPr indent="0" lvl="0" marL="0" rtl="0" algn="l">
              <a:spcBef>
                <a:spcPts val="920"/>
              </a:spcBef>
              <a:spcAft>
                <a:spcPts val="0"/>
              </a:spcAft>
              <a:buSzPts val="1472"/>
              <a:buNone/>
            </a:pPr>
            <a:r>
              <a:t/>
            </a:r>
            <a:endParaRPr>
              <a:solidFill>
                <a:schemeClr val="lt2"/>
              </a:solidFill>
            </a:endParaRPr>
          </a:p>
        </p:txBody>
      </p:sp>
      <p:grpSp>
        <p:nvGrpSpPr>
          <p:cNvPr id="253" name="Google Shape;253;p16"/>
          <p:cNvGrpSpPr/>
          <p:nvPr/>
        </p:nvGrpSpPr>
        <p:grpSpPr>
          <a:xfrm>
            <a:off x="446534" y="453643"/>
            <a:ext cx="11298933" cy="98554"/>
            <a:chOff x="446534" y="453643"/>
            <a:chExt cx="11298933" cy="98554"/>
          </a:xfrm>
        </p:grpSpPr>
        <p:sp>
          <p:nvSpPr>
            <p:cNvPr id="254" name="Google Shape;254;p1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 name="Google Shape;257;p16"/>
          <p:cNvPicPr preferRelativeResize="0"/>
          <p:nvPr/>
        </p:nvPicPr>
        <p:blipFill rotWithShape="1">
          <a:blip r:embed="rId4">
            <a:alphaModFix/>
          </a:blip>
          <a:srcRect b="19303" l="31379" r="31613" t="22531"/>
          <a:stretch/>
        </p:blipFill>
        <p:spPr>
          <a:xfrm>
            <a:off x="8628844" y="3245476"/>
            <a:ext cx="2562897" cy="24598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pic>
        <p:nvPicPr>
          <p:cNvPr descr="Digital Connections" id="116" name="Google Shape;116;p2"/>
          <p:cNvPicPr preferRelativeResize="0"/>
          <p:nvPr/>
        </p:nvPicPr>
        <p:blipFill rotWithShape="1">
          <a:blip r:embed="rId3">
            <a:alphaModFix/>
          </a:blip>
          <a:srcRect b="0" l="13265" r="3502" t="9090"/>
          <a:stretch/>
        </p:blipFill>
        <p:spPr>
          <a:xfrm>
            <a:off x="-2501" y="-10084"/>
            <a:ext cx="12191980" cy="6878167"/>
          </a:xfrm>
          <a:prstGeom prst="rect">
            <a:avLst/>
          </a:prstGeom>
          <a:gradFill>
            <a:gsLst>
              <a:gs pos="0">
                <a:srgbClr val="7030A0"/>
              </a:gs>
              <a:gs pos="9735">
                <a:srgbClr val="7030A0"/>
              </a:gs>
              <a:gs pos="41000">
                <a:srgbClr val="A0B8E7"/>
              </a:gs>
              <a:gs pos="95000">
                <a:srgbClr val="B887DB">
                  <a:alpha val="23921"/>
                </a:srgbClr>
              </a:gs>
              <a:gs pos="100000">
                <a:srgbClr val="B887DB">
                  <a:alpha val="23921"/>
                </a:srgbClr>
              </a:gs>
            </a:gsLst>
            <a:lin ang="5400000" scaled="0"/>
          </a:gradFill>
          <a:ln>
            <a:noFill/>
          </a:ln>
        </p:spPr>
      </p:pic>
      <p:sp>
        <p:nvSpPr>
          <p:cNvPr id="117" name="Google Shape;117;p2"/>
          <p:cNvSpPr/>
          <p:nvPr/>
        </p:nvSpPr>
        <p:spPr>
          <a:xfrm>
            <a:off x="2803967" y="321252"/>
            <a:ext cx="657904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sng" cap="none" strike="noStrike">
                <a:solidFill>
                  <a:schemeClr val="lt1"/>
                </a:solidFill>
                <a:latin typeface="Algerian"/>
                <a:ea typeface="Algerian"/>
                <a:cs typeface="Algerian"/>
                <a:sym typeface="Algerian"/>
              </a:rPr>
              <a:t>PROJECT REPORT BY –</a:t>
            </a:r>
            <a:endParaRPr/>
          </a:p>
        </p:txBody>
      </p:sp>
      <p:sp>
        <p:nvSpPr>
          <p:cNvPr id="118" name="Google Shape;118;p2"/>
          <p:cNvSpPr/>
          <p:nvPr/>
        </p:nvSpPr>
        <p:spPr>
          <a:xfrm>
            <a:off x="3045489" y="1483585"/>
            <a:ext cx="6096000"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sng" cap="none" strike="noStrike">
                <a:solidFill>
                  <a:schemeClr val="lt1"/>
                </a:solidFill>
                <a:latin typeface="Gill Sans"/>
                <a:ea typeface="Gill Sans"/>
                <a:cs typeface="Gill Sans"/>
                <a:sym typeface="Gill Sans"/>
              </a:rPr>
              <a:t>BCA 6</a:t>
            </a:r>
            <a:r>
              <a:rPr b="1" baseline="30000" i="0" lang="en-US" sz="2400" u="sng" cap="none" strike="noStrike">
                <a:solidFill>
                  <a:schemeClr val="lt1"/>
                </a:solidFill>
                <a:latin typeface="Gill Sans"/>
                <a:ea typeface="Gill Sans"/>
                <a:cs typeface="Gill Sans"/>
                <a:sym typeface="Gill Sans"/>
              </a:rPr>
              <a:t>th</a:t>
            </a:r>
            <a:r>
              <a:rPr b="1" i="0" lang="en-US" sz="2400" u="sng" cap="none" strike="noStrike">
                <a:solidFill>
                  <a:schemeClr val="lt1"/>
                </a:solidFill>
                <a:latin typeface="Gill Sans"/>
                <a:ea typeface="Gill Sans"/>
                <a:cs typeface="Gill Sans"/>
                <a:sym typeface="Gill Sans"/>
              </a:rPr>
              <a:t>  SEMSETER</a:t>
            </a:r>
            <a:endParaRPr/>
          </a:p>
          <a:p>
            <a:pPr indent="0" lvl="0" marL="0" marR="0" rtl="0" algn="ctr">
              <a:spcBef>
                <a:spcPts val="0"/>
              </a:spcBef>
              <a:spcAft>
                <a:spcPts val="0"/>
              </a:spcAft>
              <a:buNone/>
            </a:pPr>
            <a:r>
              <a:rPr b="1" i="0" lang="en-US" sz="2400" u="sng" cap="none" strike="noStrike">
                <a:solidFill>
                  <a:schemeClr val="lt1"/>
                </a:solidFill>
                <a:latin typeface="Gill Sans"/>
                <a:ea typeface="Gill Sans"/>
                <a:cs typeface="Gill Sans"/>
                <a:sym typeface="Gill Sans"/>
              </a:rPr>
              <a:t>Group - 10</a:t>
            </a:r>
            <a:endParaRPr/>
          </a:p>
        </p:txBody>
      </p:sp>
      <p:graphicFrame>
        <p:nvGraphicFramePr>
          <p:cNvPr id="119" name="Google Shape;119;p2"/>
          <p:cNvGraphicFramePr/>
          <p:nvPr/>
        </p:nvGraphicFramePr>
        <p:xfrm>
          <a:off x="2128603" y="2707471"/>
          <a:ext cx="3000000" cy="3000000"/>
        </p:xfrm>
        <a:graphic>
          <a:graphicData uri="http://schemas.openxmlformats.org/drawingml/2006/table">
            <a:tbl>
              <a:tblPr>
                <a:noFill/>
                <a:tableStyleId>{CFD2D6CE-A293-46A8-B5FA-291CBAAF71F0}</a:tableStyleId>
              </a:tblPr>
              <a:tblGrid>
                <a:gridCol w="4881650"/>
                <a:gridCol w="3018175"/>
              </a:tblGrid>
              <a:tr h="641250">
                <a:tc>
                  <a:txBody>
                    <a:bodyPr/>
                    <a:lstStyle/>
                    <a:p>
                      <a:pPr indent="0" lvl="0" marL="0" marR="0" rtl="0" algn="ctr">
                        <a:lnSpc>
                          <a:spcPct val="107000"/>
                        </a:lnSpc>
                        <a:spcBef>
                          <a:spcPts val="0"/>
                        </a:spcBef>
                        <a:spcAft>
                          <a:spcPts val="0"/>
                        </a:spcAft>
                        <a:buNone/>
                      </a:pPr>
                      <a:r>
                        <a:rPr b="1" lang="en-US" sz="3200" u="sng" cap="none" strike="noStrike">
                          <a:solidFill>
                            <a:schemeClr val="lt1"/>
                          </a:solidFill>
                          <a:latin typeface="Calibri"/>
                          <a:ea typeface="Calibri"/>
                          <a:cs typeface="Calibri"/>
                          <a:sym typeface="Calibri"/>
                        </a:rPr>
                        <a:t>Name</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c>
                  <a:txBody>
                    <a:bodyPr/>
                    <a:lstStyle/>
                    <a:p>
                      <a:pPr indent="0" lvl="0" marL="0" marR="0" rtl="0" algn="ctr">
                        <a:lnSpc>
                          <a:spcPct val="107000"/>
                        </a:lnSpc>
                        <a:spcBef>
                          <a:spcPts val="0"/>
                        </a:spcBef>
                        <a:spcAft>
                          <a:spcPts val="0"/>
                        </a:spcAft>
                        <a:buNone/>
                      </a:pPr>
                      <a:r>
                        <a:rPr b="1" lang="en-US" sz="3200" u="sng" cap="none" strike="noStrike">
                          <a:solidFill>
                            <a:schemeClr val="lt1"/>
                          </a:solidFill>
                          <a:latin typeface="Calibri"/>
                          <a:ea typeface="Calibri"/>
                          <a:cs typeface="Calibri"/>
                          <a:sym typeface="Calibri"/>
                        </a:rPr>
                        <a:t>Roll no.</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r>
              <a:tr h="541450">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Md. Azmat Ansari</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40</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r>
              <a:tr h="541450">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Md Samir</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42</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r>
              <a:tr h="541450">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Md Fardeen Moiz</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45</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r>
              <a:tr h="541450">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Nikhil Singh</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33</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r>
              <a:tr h="541450">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Jalmejay Kumar Shaw</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37</a:t>
                      </a:r>
                      <a:endParaRPr b="1" sz="2400" u="none" cap="none" strike="noStrike">
                        <a:solidFill>
                          <a:schemeClr val="lt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rgbClr val="7030A0"/>
                        </a:gs>
                        <a:gs pos="9735">
                          <a:srgbClr val="7030A0"/>
                        </a:gs>
                        <a:gs pos="16000">
                          <a:srgbClr val="A0B8E7"/>
                        </a:gs>
                        <a:gs pos="20000">
                          <a:srgbClr val="7030A0">
                            <a:alpha val="65882"/>
                          </a:srgbClr>
                        </a:gs>
                        <a:gs pos="90000">
                          <a:srgbClr val="B887DB">
                            <a:alpha val="23921"/>
                          </a:srgbClr>
                        </a:gs>
                        <a:gs pos="100000">
                          <a:srgbClr val="B887DB">
                            <a:alpha val="23921"/>
                          </a:srgbClr>
                        </a:gs>
                      </a:gsLst>
                      <a:lin ang="5400000" scaled="0"/>
                    </a:gra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COMPETITIVE LANDSCAPE</a:t>
            </a:r>
            <a:endParaRPr/>
          </a:p>
        </p:txBody>
      </p:sp>
      <p:pic>
        <p:nvPicPr>
          <p:cNvPr descr="Chart placeholder" id="126" name="Google Shape;126;p3"/>
          <p:cNvPicPr preferRelativeResize="0"/>
          <p:nvPr>
            <p:ph idx="2" type="body"/>
          </p:nvPr>
        </p:nvPicPr>
        <p:blipFill rotWithShape="1">
          <a:blip r:embed="rId3">
            <a:alphaModFix/>
          </a:blip>
          <a:srcRect b="0" l="0" r="0" t="0"/>
          <a:stretch/>
        </p:blipFill>
        <p:spPr>
          <a:xfrm>
            <a:off x="6201811" y="2571845"/>
            <a:ext cx="5395428" cy="2944623"/>
          </a:xfrm>
          <a:prstGeom prst="rect">
            <a:avLst/>
          </a:prstGeom>
          <a:noFill/>
          <a:ln>
            <a:noFill/>
          </a:ln>
        </p:spPr>
      </p:pic>
      <p:pic>
        <p:nvPicPr>
          <p:cNvPr id="127" name="Google Shape;127;p3"/>
          <p:cNvPicPr preferRelativeResize="0"/>
          <p:nvPr/>
        </p:nvPicPr>
        <p:blipFill rotWithShape="1">
          <a:blip r:embed="rId4">
            <a:alphaModFix/>
          </a:blip>
          <a:srcRect b="0" l="0" r="0" t="0"/>
          <a:stretch/>
        </p:blipFill>
        <p:spPr>
          <a:xfrm>
            <a:off x="1" y="0"/>
            <a:ext cx="12191999" cy="6857999"/>
          </a:xfrm>
          <a:prstGeom prst="rect">
            <a:avLst/>
          </a:prstGeom>
          <a:gradFill>
            <a:gsLst>
              <a:gs pos="0">
                <a:srgbClr val="4573CE">
                  <a:alpha val="3921"/>
                </a:srgbClr>
              </a:gs>
              <a:gs pos="73000">
                <a:srgbClr val="4573CE">
                  <a:alpha val="3921"/>
                </a:srgbClr>
              </a:gs>
              <a:gs pos="91000">
                <a:srgbClr val="A0B8E7"/>
              </a:gs>
              <a:gs pos="100000">
                <a:srgbClr val="A0B8E7"/>
              </a:gs>
            </a:gsLst>
            <a:lin ang="5400000" scaled="0"/>
          </a:gradFill>
          <a:ln>
            <a:noFill/>
          </a:ln>
        </p:spPr>
      </p:pic>
      <p:sp>
        <p:nvSpPr>
          <p:cNvPr id="128" name="Google Shape;128;p3"/>
          <p:cNvSpPr/>
          <p:nvPr/>
        </p:nvSpPr>
        <p:spPr>
          <a:xfrm>
            <a:off x="0" y="1361483"/>
            <a:ext cx="12192000" cy="5509200"/>
          </a:xfrm>
          <a:prstGeom prst="rect">
            <a:avLst/>
          </a:prstGeom>
          <a:gradFill>
            <a:gsLst>
              <a:gs pos="0">
                <a:srgbClr val="A0B8E7">
                  <a:alpha val="0"/>
                </a:srgbClr>
              </a:gs>
              <a:gs pos="35000">
                <a:srgbClr val="A0B8E7">
                  <a:alpha val="0"/>
                </a:srgbClr>
              </a:gs>
              <a:gs pos="94000">
                <a:srgbClr val="002060"/>
              </a:gs>
              <a:gs pos="100000">
                <a:srgbClr val="002060"/>
              </a:gs>
            </a:gsLst>
            <a:lin ang="54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chemeClr val="lt2"/>
                </a:solidFill>
                <a:latin typeface="Gill Sans"/>
                <a:ea typeface="Gill Sans"/>
                <a:cs typeface="Gill Sans"/>
                <a:sym typeface="Gill Sans"/>
              </a:rPr>
              <a:t>UNDER THE PROJECT GUIDANCE </a:t>
            </a:r>
            <a:endParaRPr/>
          </a:p>
          <a:p>
            <a:pPr indent="0" lvl="0" marL="0" marR="0" rtl="0" algn="ctr">
              <a:spcBef>
                <a:spcPts val="0"/>
              </a:spcBef>
              <a:spcAft>
                <a:spcPts val="0"/>
              </a:spcAft>
              <a:buNone/>
            </a:pPr>
            <a:r>
              <a:t/>
            </a:r>
            <a:endParaRPr b="1" i="0" sz="4400" u="none" cap="none" strike="noStrike">
              <a:solidFill>
                <a:schemeClr val="lt2"/>
              </a:solidFill>
              <a:latin typeface="Gill Sans"/>
              <a:ea typeface="Gill Sans"/>
              <a:cs typeface="Gill Sans"/>
              <a:sym typeface="Gill Sans"/>
            </a:endParaRPr>
          </a:p>
          <a:p>
            <a:pPr indent="0" lvl="0" marL="0" marR="0" rtl="0" algn="ctr">
              <a:spcBef>
                <a:spcPts val="0"/>
              </a:spcBef>
              <a:spcAft>
                <a:spcPts val="0"/>
              </a:spcAft>
              <a:buNone/>
            </a:pPr>
            <a:r>
              <a:rPr b="1" i="0" lang="en-US" sz="4400" u="none" cap="none" strike="noStrike">
                <a:solidFill>
                  <a:schemeClr val="lt2"/>
                </a:solidFill>
                <a:latin typeface="Gill Sans"/>
                <a:ea typeface="Gill Sans"/>
                <a:cs typeface="Gill Sans"/>
                <a:sym typeface="Gill Sans"/>
              </a:rPr>
              <a:t>OF </a:t>
            </a:r>
            <a:endParaRPr/>
          </a:p>
          <a:p>
            <a:pPr indent="0" lvl="0" marL="0" marR="0" rtl="0" algn="ctr">
              <a:spcBef>
                <a:spcPts val="0"/>
              </a:spcBef>
              <a:spcAft>
                <a:spcPts val="0"/>
              </a:spcAft>
              <a:buNone/>
            </a:pPr>
            <a:r>
              <a:t/>
            </a:r>
            <a:endParaRPr b="1" i="0" sz="4400" u="none" cap="none" strike="noStrike">
              <a:solidFill>
                <a:schemeClr val="lt2"/>
              </a:solidFill>
              <a:latin typeface="Gill Sans"/>
              <a:ea typeface="Gill Sans"/>
              <a:cs typeface="Gill Sans"/>
              <a:sym typeface="Gill Sans"/>
            </a:endParaRPr>
          </a:p>
          <a:p>
            <a:pPr indent="0" lvl="0" marL="0" marR="0" rtl="0" algn="ctr">
              <a:spcBef>
                <a:spcPts val="0"/>
              </a:spcBef>
              <a:spcAft>
                <a:spcPts val="0"/>
              </a:spcAft>
              <a:buNone/>
            </a:pPr>
            <a:r>
              <a:rPr b="1" i="0" lang="en-US" sz="4400" u="none" cap="none" strike="noStrike">
                <a:solidFill>
                  <a:schemeClr val="lt2"/>
                </a:solidFill>
                <a:latin typeface="Gill Sans"/>
                <a:ea typeface="Gill Sans"/>
                <a:cs typeface="Gill Sans"/>
                <a:sym typeface="Gill Sans"/>
              </a:rPr>
              <a:t> Mr. AMITAVA CHAKRABORTY</a:t>
            </a:r>
            <a:endParaRPr/>
          </a:p>
          <a:p>
            <a:pPr indent="0" lvl="0" marL="0" marR="0" rtl="0" algn="ctr">
              <a:spcBef>
                <a:spcPts val="0"/>
              </a:spcBef>
              <a:spcAft>
                <a:spcPts val="0"/>
              </a:spcAft>
              <a:buNone/>
            </a:pPr>
            <a:r>
              <a:t/>
            </a:r>
            <a:endParaRPr b="1" i="0" sz="4400" u="none" cap="none" strike="noStrike">
              <a:solidFill>
                <a:schemeClr val="lt2"/>
              </a:solidFill>
              <a:latin typeface="Gill Sans"/>
              <a:ea typeface="Gill Sans"/>
              <a:cs typeface="Gill Sans"/>
              <a:sym typeface="Gill Sans"/>
            </a:endParaRPr>
          </a:p>
          <a:p>
            <a:pPr indent="0" lvl="0" marL="0" marR="0" rtl="0" algn="ctr">
              <a:spcBef>
                <a:spcPts val="0"/>
              </a:spcBef>
              <a:spcAft>
                <a:spcPts val="0"/>
              </a:spcAft>
              <a:buNone/>
            </a:pPr>
            <a:r>
              <a:t/>
            </a:r>
            <a:endParaRPr b="1" i="0" sz="4400" u="none" cap="none" strike="noStrike">
              <a:solidFill>
                <a:schemeClr val="lt2"/>
              </a:solidFill>
              <a:latin typeface="Gill Sans"/>
              <a:ea typeface="Gill Sans"/>
              <a:cs typeface="Gill Sans"/>
              <a:sym typeface="Gill Sans"/>
            </a:endParaRPr>
          </a:p>
          <a:p>
            <a:pPr indent="0" lvl="0" marL="0" marR="0" rtl="0" algn="ctr">
              <a:spcBef>
                <a:spcPts val="0"/>
              </a:spcBef>
              <a:spcAft>
                <a:spcPts val="0"/>
              </a:spcAft>
              <a:buNone/>
            </a:pPr>
            <a:r>
              <a:t/>
            </a:r>
            <a:endParaRPr b="1" i="0" sz="4400" u="none" cap="none" strike="noStrike">
              <a:solidFill>
                <a:schemeClr val="lt2"/>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Numbers" id="135" name="Google Shape;135;p4"/>
          <p:cNvPicPr preferRelativeResize="0"/>
          <p:nvPr/>
        </p:nvPicPr>
        <p:blipFill rotWithShape="1">
          <a:blip r:embed="rId3">
            <a:alphaModFix/>
          </a:blip>
          <a:srcRect b="12710" l="0" r="9091" t="10681"/>
          <a:stretch/>
        </p:blipFill>
        <p:spPr>
          <a:xfrm>
            <a:off x="20" y="10"/>
            <a:ext cx="12191980" cy="6857990"/>
          </a:xfrm>
          <a:prstGeom prst="rect">
            <a:avLst/>
          </a:prstGeom>
          <a:noFill/>
          <a:ln>
            <a:noFill/>
          </a:ln>
        </p:spPr>
      </p:pic>
      <p:grpSp>
        <p:nvGrpSpPr>
          <p:cNvPr id="136" name="Google Shape;136;p4"/>
          <p:cNvGrpSpPr/>
          <p:nvPr/>
        </p:nvGrpSpPr>
        <p:grpSpPr>
          <a:xfrm>
            <a:off x="438067" y="457200"/>
            <a:ext cx="7507083" cy="5935132"/>
            <a:chOff x="438067" y="457200"/>
            <a:chExt cx="7507083" cy="5935132"/>
          </a:xfrm>
        </p:grpSpPr>
        <p:sp>
          <p:nvSpPr>
            <p:cNvPr id="137" name="Google Shape;137;p4"/>
            <p:cNvSpPr/>
            <p:nvPr/>
          </p:nvSpPr>
          <p:spPr>
            <a:xfrm>
              <a:off x="438067" y="618067"/>
              <a:ext cx="7503665" cy="5774265"/>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438068"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4"/>
          <p:cNvSpPr txBox="1"/>
          <p:nvPr>
            <p:ph type="title"/>
          </p:nvPr>
        </p:nvSpPr>
        <p:spPr>
          <a:xfrm>
            <a:off x="584200" y="621624"/>
            <a:ext cx="7213600" cy="54507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lgerian"/>
              <a:buNone/>
            </a:pPr>
            <a:r>
              <a:rPr lang="en-US" sz="4000" u="sng">
                <a:latin typeface="Algerian"/>
                <a:ea typeface="Algerian"/>
                <a:cs typeface="Algerian"/>
                <a:sym typeface="Algerian"/>
              </a:rPr>
              <a:t>CONTENTS</a:t>
            </a:r>
            <a:endParaRPr/>
          </a:p>
        </p:txBody>
      </p:sp>
      <p:grpSp>
        <p:nvGrpSpPr>
          <p:cNvPr id="141" name="Google Shape;141;p4"/>
          <p:cNvGrpSpPr/>
          <p:nvPr/>
        </p:nvGrpSpPr>
        <p:grpSpPr>
          <a:xfrm>
            <a:off x="-5049353" y="369687"/>
            <a:ext cx="12780597" cy="6711114"/>
            <a:chOff x="-5633553" y="-862880"/>
            <a:chExt cx="12780597" cy="6711114"/>
          </a:xfrm>
        </p:grpSpPr>
        <p:sp>
          <p:nvSpPr>
            <p:cNvPr id="142" name="Google Shape;142;p4"/>
            <p:cNvSpPr/>
            <p:nvPr/>
          </p:nvSpPr>
          <p:spPr>
            <a:xfrm>
              <a:off x="-5633553" y="-862880"/>
              <a:ext cx="6711114" cy="6711114"/>
            </a:xfrm>
            <a:prstGeom prst="blockArc">
              <a:avLst>
                <a:gd fmla="val 18900000" name="adj1"/>
                <a:gd fmla="val 2700000" name="adj2"/>
                <a:gd fmla="val 322" name="adj3"/>
              </a:avLst>
            </a:prstGeom>
            <a:noFill/>
            <a:ln cap="rnd" cmpd="sng" w="12700">
              <a:solidFill>
                <a:srgbClr val="3372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349722" y="226634"/>
              <a:ext cx="6797322" cy="453068"/>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txBox="1"/>
            <p:nvPr/>
          </p:nvSpPr>
          <p:spPr>
            <a:xfrm>
              <a:off x="349722" y="226634"/>
              <a:ext cx="6797322" cy="453068"/>
            </a:xfrm>
            <a:prstGeom prst="rect">
              <a:avLst/>
            </a:prstGeom>
            <a:noFill/>
            <a:ln>
              <a:noFill/>
            </a:ln>
          </p:spPr>
          <p:txBody>
            <a:bodyPr anchorCtr="0" anchor="ctr" bIns="55875" lIns="359600" spcFirstLastPara="1" rIns="55875" wrap="square" tIns="55875">
              <a:noAutofit/>
            </a:bodyPr>
            <a:lstStyle/>
            <a:p>
              <a:pPr indent="0" lvl="0" marL="0" marR="0" rtl="0" algn="l">
                <a:lnSpc>
                  <a:spcPct val="100000"/>
                </a:lnSpc>
                <a:spcBef>
                  <a:spcPts val="0"/>
                </a:spcBef>
                <a:spcAft>
                  <a:spcPts val="0"/>
                </a:spcAft>
                <a:buClr>
                  <a:schemeClr val="lt1"/>
                </a:buClr>
                <a:buSzPts val="2200"/>
                <a:buFont typeface="Gill Sans"/>
                <a:buNone/>
              </a:pPr>
              <a:r>
                <a:rPr b="0" i="0" lang="en-US" sz="2200" u="none" cap="none" strike="noStrike">
                  <a:solidFill>
                    <a:schemeClr val="lt1"/>
                  </a:solidFill>
                  <a:latin typeface="Gill Sans"/>
                  <a:ea typeface="Gill Sans"/>
                  <a:cs typeface="Gill Sans"/>
                  <a:sym typeface="Gill Sans"/>
                </a:rPr>
                <a:t>ACKNOWLEDGMENT </a:t>
              </a:r>
              <a:endParaRPr b="0" i="0" sz="2200" u="none" cap="none" strike="noStrike">
                <a:solidFill>
                  <a:schemeClr val="lt1"/>
                </a:solidFill>
                <a:latin typeface="Gill Sans"/>
                <a:ea typeface="Gill Sans"/>
                <a:cs typeface="Gill Sans"/>
                <a:sym typeface="Gill Sans"/>
              </a:endParaRPr>
            </a:p>
          </p:txBody>
        </p:sp>
        <p:sp>
          <p:nvSpPr>
            <p:cNvPr id="145" name="Google Shape;145;p4"/>
            <p:cNvSpPr/>
            <p:nvPr/>
          </p:nvSpPr>
          <p:spPr>
            <a:xfrm>
              <a:off x="66554" y="170000"/>
              <a:ext cx="566336" cy="566336"/>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60017" y="906636"/>
              <a:ext cx="6387027" cy="453068"/>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txBox="1"/>
            <p:nvPr/>
          </p:nvSpPr>
          <p:spPr>
            <a:xfrm>
              <a:off x="760017" y="906636"/>
              <a:ext cx="6387027" cy="453068"/>
            </a:xfrm>
            <a:prstGeom prst="rect">
              <a:avLst/>
            </a:prstGeom>
            <a:noFill/>
            <a:ln>
              <a:noFill/>
            </a:ln>
          </p:spPr>
          <p:txBody>
            <a:bodyPr anchorCtr="0" anchor="ctr" bIns="55875" lIns="359600" spcFirstLastPara="1" rIns="55875" wrap="square" tIns="55875">
              <a:noAutofit/>
            </a:bodyPr>
            <a:lstStyle/>
            <a:p>
              <a:pPr indent="0" lvl="0" marL="0" marR="0" rtl="0" algn="l">
                <a:lnSpc>
                  <a:spcPct val="100000"/>
                </a:lnSpc>
                <a:spcBef>
                  <a:spcPts val="0"/>
                </a:spcBef>
                <a:spcAft>
                  <a:spcPts val="0"/>
                </a:spcAft>
                <a:buClr>
                  <a:schemeClr val="lt1"/>
                </a:buClr>
                <a:buSzPts val="2200"/>
                <a:buFont typeface="Gill Sans"/>
                <a:buNone/>
              </a:pPr>
              <a:r>
                <a:rPr b="0" i="0" lang="en-US" sz="2200" u="none" cap="none" strike="noStrike">
                  <a:solidFill>
                    <a:schemeClr val="lt1"/>
                  </a:solidFill>
                  <a:latin typeface="Gill Sans"/>
                  <a:ea typeface="Gill Sans"/>
                  <a:cs typeface="Gill Sans"/>
                  <a:sym typeface="Gill Sans"/>
                </a:rPr>
                <a:t>OBJECTIVE</a:t>
              </a:r>
              <a:endParaRPr/>
            </a:p>
          </p:txBody>
        </p:sp>
        <p:sp>
          <p:nvSpPr>
            <p:cNvPr id="148" name="Google Shape;148;p4"/>
            <p:cNvSpPr/>
            <p:nvPr/>
          </p:nvSpPr>
          <p:spPr>
            <a:xfrm>
              <a:off x="476849" y="850002"/>
              <a:ext cx="566336" cy="566336"/>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984856" y="1586139"/>
              <a:ext cx="6162188" cy="453068"/>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nvSpPr>
          <p:spPr>
            <a:xfrm>
              <a:off x="984856" y="1586139"/>
              <a:ext cx="6162188" cy="453068"/>
            </a:xfrm>
            <a:prstGeom prst="rect">
              <a:avLst/>
            </a:prstGeom>
            <a:noFill/>
            <a:ln>
              <a:noFill/>
            </a:ln>
          </p:spPr>
          <p:txBody>
            <a:bodyPr anchorCtr="0" anchor="ctr" bIns="55875" lIns="359600" spcFirstLastPara="1" rIns="55875" wrap="square" tIns="55875">
              <a:noAutofit/>
            </a:bodyPr>
            <a:lstStyle/>
            <a:p>
              <a:pPr indent="0" lvl="0" marL="0" marR="0" rtl="0" algn="l">
                <a:lnSpc>
                  <a:spcPct val="100000"/>
                </a:lnSpc>
                <a:spcBef>
                  <a:spcPts val="0"/>
                </a:spcBef>
                <a:spcAft>
                  <a:spcPts val="0"/>
                </a:spcAft>
                <a:buClr>
                  <a:schemeClr val="lt1"/>
                </a:buClr>
                <a:buSzPts val="2200"/>
                <a:buFont typeface="Gill Sans"/>
                <a:buNone/>
              </a:pPr>
              <a:r>
                <a:rPr b="0" i="0" lang="en-US" sz="2200" u="none" cap="none" strike="noStrike">
                  <a:solidFill>
                    <a:schemeClr val="lt1"/>
                  </a:solidFill>
                  <a:latin typeface="Gill Sans"/>
                  <a:ea typeface="Gill Sans"/>
                  <a:cs typeface="Gill Sans"/>
                  <a:sym typeface="Gill Sans"/>
                </a:rPr>
                <a:t>SYSTEM REQUIREMENT SPECIFICATION</a:t>
              </a:r>
              <a:endParaRPr b="0" i="0" sz="2200" u="none" cap="none" strike="noStrike">
                <a:solidFill>
                  <a:schemeClr val="lt1"/>
                </a:solidFill>
                <a:latin typeface="Gill Sans"/>
                <a:ea typeface="Gill Sans"/>
                <a:cs typeface="Gill Sans"/>
                <a:sym typeface="Gill Sans"/>
              </a:endParaRPr>
            </a:p>
          </p:txBody>
        </p:sp>
        <p:sp>
          <p:nvSpPr>
            <p:cNvPr id="151" name="Google Shape;151;p4"/>
            <p:cNvSpPr/>
            <p:nvPr/>
          </p:nvSpPr>
          <p:spPr>
            <a:xfrm>
              <a:off x="701688" y="1529506"/>
              <a:ext cx="566336" cy="566336"/>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1056645" y="2266142"/>
              <a:ext cx="6090398" cy="453068"/>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txBox="1"/>
            <p:nvPr/>
          </p:nvSpPr>
          <p:spPr>
            <a:xfrm>
              <a:off x="1056645" y="2266142"/>
              <a:ext cx="6090398" cy="453068"/>
            </a:xfrm>
            <a:prstGeom prst="rect">
              <a:avLst/>
            </a:prstGeom>
            <a:noFill/>
            <a:ln>
              <a:noFill/>
            </a:ln>
          </p:spPr>
          <p:txBody>
            <a:bodyPr anchorCtr="0" anchor="ctr" bIns="55875" lIns="359600" spcFirstLastPara="1" rIns="55875" wrap="square" tIns="55875">
              <a:noAutofit/>
            </a:bodyPr>
            <a:lstStyle/>
            <a:p>
              <a:pPr indent="0" lvl="0" marL="0" marR="0" rtl="0" algn="l">
                <a:lnSpc>
                  <a:spcPct val="100000"/>
                </a:lnSpc>
                <a:spcBef>
                  <a:spcPts val="0"/>
                </a:spcBef>
                <a:spcAft>
                  <a:spcPts val="0"/>
                </a:spcAft>
                <a:buClr>
                  <a:schemeClr val="lt1"/>
                </a:buClr>
                <a:buSzPts val="2200"/>
                <a:buFont typeface="Gill Sans"/>
                <a:buNone/>
              </a:pPr>
              <a:r>
                <a:rPr b="0" i="0" lang="en-US" sz="2200" u="none" cap="none" strike="noStrike">
                  <a:solidFill>
                    <a:schemeClr val="lt1"/>
                  </a:solidFill>
                  <a:latin typeface="Gill Sans"/>
                  <a:ea typeface="Gill Sans"/>
                  <a:cs typeface="Gill Sans"/>
                  <a:sym typeface="Gill Sans"/>
                </a:rPr>
                <a:t>WHAT IS ANDROID DEVELOPMENT ?</a:t>
              </a:r>
              <a:endParaRPr b="0" i="0" sz="2200" u="none" cap="none" strike="noStrike">
                <a:solidFill>
                  <a:schemeClr val="lt1"/>
                </a:solidFill>
                <a:latin typeface="Gill Sans"/>
                <a:ea typeface="Gill Sans"/>
                <a:cs typeface="Gill Sans"/>
                <a:sym typeface="Gill Sans"/>
              </a:endParaRPr>
            </a:p>
          </p:txBody>
        </p:sp>
        <p:sp>
          <p:nvSpPr>
            <p:cNvPr id="154" name="Google Shape;154;p4"/>
            <p:cNvSpPr/>
            <p:nvPr/>
          </p:nvSpPr>
          <p:spPr>
            <a:xfrm>
              <a:off x="773477" y="2209508"/>
              <a:ext cx="566336" cy="566336"/>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984856" y="2946144"/>
              <a:ext cx="6162188" cy="453068"/>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txBox="1"/>
            <p:nvPr/>
          </p:nvSpPr>
          <p:spPr>
            <a:xfrm>
              <a:off x="984856" y="2946144"/>
              <a:ext cx="6162188" cy="453068"/>
            </a:xfrm>
            <a:prstGeom prst="rect">
              <a:avLst/>
            </a:prstGeom>
            <a:noFill/>
            <a:ln>
              <a:noFill/>
            </a:ln>
          </p:spPr>
          <p:txBody>
            <a:bodyPr anchorCtr="0" anchor="ctr" bIns="55875" lIns="359600" spcFirstLastPara="1" rIns="55875" wrap="square" tIns="55875">
              <a:noAutofit/>
            </a:bodyPr>
            <a:lstStyle/>
            <a:p>
              <a:pPr indent="0" lvl="0" marL="0" marR="0" rtl="0" algn="l">
                <a:lnSpc>
                  <a:spcPct val="100000"/>
                </a:lnSpc>
                <a:spcBef>
                  <a:spcPts val="0"/>
                </a:spcBef>
                <a:spcAft>
                  <a:spcPts val="0"/>
                </a:spcAft>
                <a:buClr>
                  <a:schemeClr val="lt1"/>
                </a:buClr>
                <a:buSzPts val="2200"/>
                <a:buFont typeface="Gill Sans"/>
                <a:buNone/>
              </a:pPr>
              <a:r>
                <a:rPr b="0" i="0" lang="en-US" sz="2200" u="none" cap="none" strike="noStrike">
                  <a:solidFill>
                    <a:schemeClr val="lt1"/>
                  </a:solidFill>
                  <a:latin typeface="Gill Sans"/>
                  <a:ea typeface="Gill Sans"/>
                  <a:cs typeface="Gill Sans"/>
                  <a:sym typeface="Gill Sans"/>
                </a:rPr>
                <a:t>WHAT IS XML ?</a:t>
              </a:r>
              <a:endParaRPr/>
            </a:p>
          </p:txBody>
        </p:sp>
        <p:sp>
          <p:nvSpPr>
            <p:cNvPr id="157" name="Google Shape;157;p4"/>
            <p:cNvSpPr/>
            <p:nvPr/>
          </p:nvSpPr>
          <p:spPr>
            <a:xfrm>
              <a:off x="701688" y="2889510"/>
              <a:ext cx="566336" cy="566336"/>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760017" y="3625647"/>
              <a:ext cx="6387027" cy="453068"/>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nvSpPr>
          <p:spPr>
            <a:xfrm>
              <a:off x="760017" y="3625647"/>
              <a:ext cx="6387027" cy="453068"/>
            </a:xfrm>
            <a:prstGeom prst="rect">
              <a:avLst/>
            </a:prstGeom>
            <a:noFill/>
            <a:ln>
              <a:noFill/>
            </a:ln>
          </p:spPr>
          <p:txBody>
            <a:bodyPr anchorCtr="0" anchor="ctr" bIns="55875" lIns="359600" spcFirstLastPara="1" rIns="55875" wrap="square" tIns="55875">
              <a:noAutofit/>
            </a:bodyPr>
            <a:lstStyle/>
            <a:p>
              <a:pPr indent="0" lvl="0" marL="0" marR="0" rtl="0" algn="l">
                <a:lnSpc>
                  <a:spcPct val="100000"/>
                </a:lnSpc>
                <a:spcBef>
                  <a:spcPts val="0"/>
                </a:spcBef>
                <a:spcAft>
                  <a:spcPts val="0"/>
                </a:spcAft>
                <a:buClr>
                  <a:schemeClr val="lt1"/>
                </a:buClr>
                <a:buSzPts val="2200"/>
                <a:buFont typeface="Gill Sans"/>
                <a:buNone/>
              </a:pPr>
              <a:r>
                <a:rPr b="0" i="0" lang="en-US" sz="2200" u="none" cap="none" strike="noStrike">
                  <a:solidFill>
                    <a:schemeClr val="lt1"/>
                  </a:solidFill>
                  <a:latin typeface="Gill Sans"/>
                  <a:ea typeface="Gill Sans"/>
                  <a:cs typeface="Gill Sans"/>
                  <a:sym typeface="Gill Sans"/>
                </a:rPr>
                <a:t>PROJECT</a:t>
              </a:r>
              <a:endParaRPr/>
            </a:p>
          </p:txBody>
        </p:sp>
        <p:sp>
          <p:nvSpPr>
            <p:cNvPr id="160" name="Google Shape;160;p4"/>
            <p:cNvSpPr/>
            <p:nvPr/>
          </p:nvSpPr>
          <p:spPr>
            <a:xfrm>
              <a:off x="476849" y="3569014"/>
              <a:ext cx="566336" cy="566336"/>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349722" y="4305649"/>
              <a:ext cx="6797322" cy="453068"/>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txBox="1"/>
            <p:nvPr/>
          </p:nvSpPr>
          <p:spPr>
            <a:xfrm>
              <a:off x="349722" y="4305649"/>
              <a:ext cx="6797322" cy="453068"/>
            </a:xfrm>
            <a:prstGeom prst="rect">
              <a:avLst/>
            </a:prstGeom>
            <a:noFill/>
            <a:ln>
              <a:noFill/>
            </a:ln>
          </p:spPr>
          <p:txBody>
            <a:bodyPr anchorCtr="0" anchor="ctr" bIns="55875" lIns="359600" spcFirstLastPara="1" rIns="55875" wrap="square" tIns="55875">
              <a:noAutofit/>
            </a:bodyPr>
            <a:lstStyle/>
            <a:p>
              <a:pPr indent="0" lvl="0" marL="0" marR="0" rtl="0" algn="l">
                <a:lnSpc>
                  <a:spcPct val="100000"/>
                </a:lnSpc>
                <a:spcBef>
                  <a:spcPts val="0"/>
                </a:spcBef>
                <a:spcAft>
                  <a:spcPts val="0"/>
                </a:spcAft>
                <a:buClr>
                  <a:schemeClr val="lt1"/>
                </a:buClr>
                <a:buSzPts val="2200"/>
                <a:buFont typeface="Gill Sans"/>
                <a:buNone/>
              </a:pPr>
              <a:r>
                <a:rPr b="0" i="0" lang="en-US" sz="2200" u="none" cap="none" strike="noStrike">
                  <a:solidFill>
                    <a:schemeClr val="lt1"/>
                  </a:solidFill>
                  <a:latin typeface="Gill Sans"/>
                  <a:ea typeface="Gill Sans"/>
                  <a:cs typeface="Gill Sans"/>
                  <a:sym typeface="Gill Sans"/>
                </a:rPr>
                <a:t>BIBLIOGRAPHY</a:t>
              </a:r>
              <a:endParaRPr/>
            </a:p>
          </p:txBody>
        </p:sp>
        <p:sp>
          <p:nvSpPr>
            <p:cNvPr id="163" name="Google Shape;163;p4"/>
            <p:cNvSpPr/>
            <p:nvPr/>
          </p:nvSpPr>
          <p:spPr>
            <a:xfrm>
              <a:off x="66554" y="4249016"/>
              <a:ext cx="566336" cy="566336"/>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5"/>
          <p:cNvPicPr preferRelativeResize="0"/>
          <p:nvPr/>
        </p:nvPicPr>
        <p:blipFill rotWithShape="1">
          <a:blip r:embed="rId3">
            <a:alphaModFix/>
          </a:blip>
          <a:srcRect b="0" l="0" r="0" t="0"/>
          <a:stretch/>
        </p:blipFill>
        <p:spPr>
          <a:xfrm>
            <a:off x="0" y="0"/>
            <a:ext cx="12192000" cy="6858000"/>
          </a:xfrm>
          <a:prstGeom prst="rect">
            <a:avLst/>
          </a:prstGeom>
          <a:noFill/>
          <a:ln>
            <a:noFill/>
          </a:ln>
          <a:effectLst>
            <a:outerShdw rotWithShape="0" algn="ctr">
              <a:srgbClr val="000000"/>
            </a:outerShdw>
            <a:reflection blurRad="0" dir="5400000" dist="50800" endA="0" endPos="0" kx="0" rotWithShape="0" algn="bl" stPos="0" sy="-100000" ky="0"/>
          </a:effectLst>
        </p:spPr>
      </p:pic>
      <p:sp>
        <p:nvSpPr>
          <p:cNvPr id="169" name="Google Shape;169;p5"/>
          <p:cNvSpPr/>
          <p:nvPr/>
        </p:nvSpPr>
        <p:spPr>
          <a:xfrm>
            <a:off x="3119929" y="203068"/>
            <a:ext cx="595214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sng" cap="none" strike="noStrike">
                <a:solidFill>
                  <a:schemeClr val="lt1"/>
                </a:solidFill>
                <a:latin typeface="Garamond"/>
                <a:ea typeface="Garamond"/>
                <a:cs typeface="Garamond"/>
                <a:sym typeface="Garamond"/>
              </a:rPr>
              <a:t>ACKNOWLEDGEMENT</a:t>
            </a:r>
            <a:endParaRPr/>
          </a:p>
        </p:txBody>
      </p:sp>
      <p:sp>
        <p:nvSpPr>
          <p:cNvPr id="170" name="Google Shape;170;p5"/>
          <p:cNvSpPr/>
          <p:nvPr/>
        </p:nvSpPr>
        <p:spPr>
          <a:xfrm>
            <a:off x="592427" y="1443841"/>
            <a:ext cx="11011437"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Garamond"/>
                <a:ea typeface="Garamond"/>
                <a:cs typeface="Garamond"/>
                <a:sym typeface="Garamond"/>
              </a:rPr>
              <a:t>We would like to express my gratitude towards Mr. Amitava Chakrabortyfor guiding me and my Team Members throughout the Project as well as our HOD Sir Dr. Dibyendu Kumar Pal, who gave us the golden opportunity to do this wonderful project.</a:t>
            </a:r>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 I feel thankful and express my kind gratitude towards my Team Members : Md. Azmat Ansari, Md. Fardeen Moiz, Md. Samir, Jalmejay Kumar Shaw and Nikhil Singh  for helping and supporting me , As this is a complete  team work so without their cooperation it was not possible to complete our Major Project titled “ eCoursely “. </a:t>
            </a:r>
            <a:endParaRPr/>
          </a:p>
          <a:p>
            <a:pPr indent="0" lvl="0" marL="0" marR="0" rtl="0" algn="l">
              <a:spcBef>
                <a:spcPts val="0"/>
              </a:spcBef>
              <a:spcAft>
                <a:spcPts val="0"/>
              </a:spcAft>
              <a:buNone/>
            </a:pPr>
            <a:r>
              <a:rPr lang="en-US" sz="2000">
                <a:solidFill>
                  <a:schemeClr val="lt1"/>
                </a:solidFill>
                <a:latin typeface="Garamond"/>
                <a:ea typeface="Garamond"/>
                <a:cs typeface="Garamond"/>
                <a:sym typeface="Garamond"/>
              </a:rPr>
              <a:t> Our Project is done under the supervision of our Guide Mr. Amitava Chakraborty. I thank all participants for their positive support and guidance.</a:t>
            </a:r>
            <a:endParaRPr/>
          </a:p>
        </p:txBody>
      </p:sp>
      <p:sp>
        <p:nvSpPr>
          <p:cNvPr id="171" name="Google Shape;171;p5"/>
          <p:cNvSpPr/>
          <p:nvPr/>
        </p:nvSpPr>
        <p:spPr>
          <a:xfrm>
            <a:off x="9032301" y="4839050"/>
            <a:ext cx="2571563"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lt1"/>
                </a:solidFill>
                <a:latin typeface="Garamond"/>
                <a:ea typeface="Garamond"/>
                <a:cs typeface="Garamond"/>
                <a:sym typeface="Garamond"/>
              </a:rPr>
              <a:t>Md. Azmat Ansari</a:t>
            </a:r>
            <a:endParaRPr/>
          </a:p>
          <a:p>
            <a:pPr indent="0" lvl="0" marL="0" marR="0" rtl="0" algn="l">
              <a:spcBef>
                <a:spcPts val="0"/>
              </a:spcBef>
              <a:spcAft>
                <a:spcPts val="0"/>
              </a:spcAft>
              <a:buNone/>
            </a:pPr>
            <a:r>
              <a:rPr b="1" lang="en-US" sz="2000">
                <a:solidFill>
                  <a:schemeClr val="lt1"/>
                </a:solidFill>
                <a:latin typeface="Garamond"/>
                <a:ea typeface="Garamond"/>
                <a:cs typeface="Garamond"/>
                <a:sym typeface="Garamond"/>
              </a:rPr>
              <a:t>Nikhil Singh</a:t>
            </a:r>
            <a:endParaRPr/>
          </a:p>
          <a:p>
            <a:pPr indent="0" lvl="0" marL="0" marR="0" rtl="0" algn="l">
              <a:spcBef>
                <a:spcPts val="0"/>
              </a:spcBef>
              <a:spcAft>
                <a:spcPts val="0"/>
              </a:spcAft>
              <a:buNone/>
            </a:pPr>
            <a:r>
              <a:rPr b="1" lang="en-US" sz="2000">
                <a:solidFill>
                  <a:schemeClr val="lt1"/>
                </a:solidFill>
                <a:latin typeface="Garamond"/>
                <a:ea typeface="Garamond"/>
                <a:cs typeface="Garamond"/>
                <a:sym typeface="Garamond"/>
              </a:rPr>
              <a:t>Md. Samir</a:t>
            </a:r>
            <a:endParaRPr/>
          </a:p>
          <a:p>
            <a:pPr indent="0" lvl="0" marL="0" marR="0" rtl="0" algn="l">
              <a:spcBef>
                <a:spcPts val="0"/>
              </a:spcBef>
              <a:spcAft>
                <a:spcPts val="0"/>
              </a:spcAft>
              <a:buNone/>
            </a:pPr>
            <a:r>
              <a:rPr b="1" lang="en-US" sz="2000">
                <a:solidFill>
                  <a:schemeClr val="lt1"/>
                </a:solidFill>
                <a:latin typeface="Garamond"/>
                <a:ea typeface="Garamond"/>
                <a:cs typeface="Garamond"/>
                <a:sym typeface="Garamond"/>
              </a:rPr>
              <a:t>Md.Fardeen Moiz</a:t>
            </a:r>
            <a:endParaRPr/>
          </a:p>
          <a:p>
            <a:pPr indent="0" lvl="0" marL="0" marR="0" rtl="0" algn="l">
              <a:spcBef>
                <a:spcPts val="0"/>
              </a:spcBef>
              <a:spcAft>
                <a:spcPts val="0"/>
              </a:spcAft>
              <a:buNone/>
            </a:pPr>
            <a:r>
              <a:rPr b="1" lang="en-US" sz="2000">
                <a:solidFill>
                  <a:schemeClr val="lt1"/>
                </a:solidFill>
                <a:latin typeface="Garamond"/>
                <a:ea typeface="Garamond"/>
                <a:cs typeface="Garamond"/>
                <a:sym typeface="Garamond"/>
              </a:rPr>
              <a:t>Jalmejay Kumar Shaw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6"/>
          <p:cNvPicPr preferRelativeResize="0"/>
          <p:nvPr/>
        </p:nvPicPr>
        <p:blipFill rotWithShape="1">
          <a:blip r:embed="rId3">
            <a:alphaModFix/>
          </a:blip>
          <a:srcRect b="0" l="0" r="0" t="0"/>
          <a:stretch/>
        </p:blipFill>
        <p:spPr>
          <a:xfrm>
            <a:off x="0" y="0"/>
            <a:ext cx="12192000" cy="6858000"/>
          </a:xfrm>
          <a:prstGeom prst="rect">
            <a:avLst/>
          </a:prstGeom>
          <a:noFill/>
          <a:ln>
            <a:noFill/>
          </a:ln>
          <a:effectLst>
            <a:outerShdw rotWithShape="0" algn="ctr">
              <a:srgbClr val="000000"/>
            </a:outerShdw>
            <a:reflection blurRad="0" dir="5400000" dist="50800" endA="0" endPos="0" kx="0" rotWithShape="0" algn="bl" stPos="0" sy="-100000" ky="0"/>
          </a:effectLst>
        </p:spPr>
      </p:pic>
      <p:sp>
        <p:nvSpPr>
          <p:cNvPr id="177" name="Google Shape;177;p6"/>
          <p:cNvSpPr/>
          <p:nvPr/>
        </p:nvSpPr>
        <p:spPr>
          <a:xfrm>
            <a:off x="3309871" y="204920"/>
            <a:ext cx="57597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u="sng">
                <a:solidFill>
                  <a:schemeClr val="lt1"/>
                </a:solidFill>
                <a:latin typeface="Garamond"/>
                <a:ea typeface="Garamond"/>
                <a:cs typeface="Garamond"/>
                <a:sym typeface="Garamond"/>
              </a:rPr>
              <a:t>INTRODUCTION</a:t>
            </a:r>
            <a:endParaRPr/>
          </a:p>
        </p:txBody>
      </p:sp>
      <p:sp>
        <p:nvSpPr>
          <p:cNvPr id="178" name="Google Shape;178;p6"/>
          <p:cNvSpPr/>
          <p:nvPr/>
        </p:nvSpPr>
        <p:spPr>
          <a:xfrm>
            <a:off x="709776" y="1707549"/>
            <a:ext cx="1095992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aramond"/>
                <a:ea typeface="Garamond"/>
                <a:cs typeface="Garamond"/>
                <a:sym typeface="Garamond"/>
              </a:rPr>
              <a:t>The project's name is "eCoursely." eCoursely is an android application that has general questions related to college Courses and others. It has multiple choice questions with time limit and it also calculate scores of each correct answer. It is good for students of every age group it helps in increasing general knowledge about world Sports and computer etc. Don't need register simply give any user name and password it will saved automatically and you can login again with same user name and password don't have to worry about the past score. The application helps the user to increase his/her knowledge. Since Smartphone mobiles are being widely used by general population and students, the Coursely application can provide on the Student's mobile. eCoursely is a application developed to conduct an quiz based on time constraints. eCoursely system is accessed by entering the user name and password which is added to the database. Before start of the quiz, the rules and regulations are displayed that includes description of the time limit, number of questions to be answered and scoring methods. Assessment is started by displaying one question with four options each based on computer and general knowledge. </a:t>
            </a:r>
            <a:endParaRPr sz="1800">
              <a:solidFill>
                <a:schemeClr val="lt1"/>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7"/>
          <p:cNvPicPr preferRelativeResize="0"/>
          <p:nvPr/>
        </p:nvPicPr>
        <p:blipFill rotWithShape="1">
          <a:blip r:embed="rId3">
            <a:alphaModFix/>
          </a:blip>
          <a:srcRect b="0" l="0" r="0" t="0"/>
          <a:stretch/>
        </p:blipFill>
        <p:spPr>
          <a:xfrm>
            <a:off x="-17172" y="0"/>
            <a:ext cx="12192000" cy="6858000"/>
          </a:xfrm>
          <a:prstGeom prst="rect">
            <a:avLst/>
          </a:prstGeom>
          <a:noFill/>
          <a:ln>
            <a:noFill/>
          </a:ln>
        </p:spPr>
      </p:pic>
      <p:sp>
        <p:nvSpPr>
          <p:cNvPr id="184" name="Google Shape;184;p7"/>
          <p:cNvSpPr/>
          <p:nvPr/>
        </p:nvSpPr>
        <p:spPr>
          <a:xfrm>
            <a:off x="1107583" y="1028343"/>
            <a:ext cx="9942490" cy="5509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u="sng">
                <a:solidFill>
                  <a:schemeClr val="lt1"/>
                </a:solidFill>
                <a:latin typeface="Garamond"/>
                <a:ea typeface="Garamond"/>
                <a:cs typeface="Garamond"/>
                <a:sym typeface="Garamond"/>
              </a:rPr>
              <a:t>OBJECTIVE</a:t>
            </a:r>
            <a:endParaRPr/>
          </a:p>
          <a:p>
            <a:pPr indent="0" lvl="0" marL="0" marR="0" rtl="0" algn="l">
              <a:spcBef>
                <a:spcPts val="0"/>
              </a:spcBef>
              <a:spcAft>
                <a:spcPts val="0"/>
              </a:spcAft>
              <a:buNone/>
            </a:pPr>
            <a:r>
              <a:t/>
            </a:r>
            <a:endParaRPr sz="24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sz="2400">
              <a:solidFill>
                <a:schemeClr val="lt1"/>
              </a:solidFill>
              <a:latin typeface="Garamond"/>
              <a:ea typeface="Garamond"/>
              <a:cs typeface="Garamond"/>
              <a:sym typeface="Garamond"/>
            </a:endParaRPr>
          </a:p>
          <a:p>
            <a:pPr indent="0" lvl="0" marL="0" marR="0" rtl="0" algn="l">
              <a:spcBef>
                <a:spcPts val="0"/>
              </a:spcBef>
              <a:spcAft>
                <a:spcPts val="0"/>
              </a:spcAft>
              <a:buNone/>
            </a:pPr>
            <a:r>
              <a:rPr lang="en-US" sz="2400">
                <a:solidFill>
                  <a:schemeClr val="lt1"/>
                </a:solidFill>
                <a:latin typeface="Garamond"/>
                <a:ea typeface="Garamond"/>
                <a:cs typeface="Garamond"/>
                <a:sym typeface="Garamond"/>
              </a:rPr>
              <a:t>The main objective of “</a:t>
            </a:r>
            <a:r>
              <a:rPr b="1" lang="en-US" sz="2400">
                <a:solidFill>
                  <a:schemeClr val="lt1"/>
                </a:solidFill>
                <a:latin typeface="Garamond"/>
                <a:ea typeface="Garamond"/>
                <a:cs typeface="Garamond"/>
                <a:sym typeface="Garamond"/>
              </a:rPr>
              <a:t>e</a:t>
            </a:r>
            <a:r>
              <a:rPr lang="en-US" sz="2400">
                <a:solidFill>
                  <a:schemeClr val="lt1"/>
                </a:solidFill>
                <a:latin typeface="Garamond"/>
                <a:ea typeface="Garamond"/>
                <a:cs typeface="Garamond"/>
                <a:sym typeface="Garamond"/>
              </a:rPr>
              <a:t>Coursely" is to facilitate a user friendly environment for all users and reduces the manual effort. In past days assessment is conducted manually but in further resolution of the technology we are able to generate the score and pose the queries automatically. The functional requirements include to create users that are going to participate in the quiz, automatic score and report generation and administrative tasks like add, delete, update for admin privilege users. In this application, all the permissions lies with the administrator i.e. specifying the details of the quiz with checking result will show to interviewee or not, addition of question and answers, marks for each question, Set timer for each quiz and generate report with score for each Assessment.</a:t>
            </a:r>
            <a:endParaRPr/>
          </a:p>
          <a:p>
            <a:pPr indent="0" lvl="0" marL="0" marR="0" rtl="0" algn="l">
              <a:spcBef>
                <a:spcPts val="0"/>
              </a:spcBef>
              <a:spcAft>
                <a:spcPts val="0"/>
              </a:spcAft>
              <a:buNone/>
            </a:pPr>
            <a:r>
              <a:t/>
            </a:r>
            <a:endParaRPr sz="2400">
              <a:solidFill>
                <a:schemeClr val="lt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8"/>
          <p:cNvPicPr preferRelativeResize="0"/>
          <p:nvPr/>
        </p:nvPicPr>
        <p:blipFill rotWithShape="1">
          <a:blip r:embed="rId3">
            <a:alphaModFix/>
          </a:blip>
          <a:srcRect b="0" l="0" r="0" t="0"/>
          <a:stretch/>
        </p:blipFill>
        <p:spPr>
          <a:xfrm>
            <a:off x="0" y="141208"/>
            <a:ext cx="12192000" cy="6858000"/>
          </a:xfrm>
          <a:prstGeom prst="rect">
            <a:avLst/>
          </a:prstGeom>
          <a:noFill/>
          <a:ln>
            <a:noFill/>
          </a:ln>
        </p:spPr>
      </p:pic>
      <p:sp>
        <p:nvSpPr>
          <p:cNvPr id="190" name="Google Shape;190;p8"/>
          <p:cNvSpPr/>
          <p:nvPr/>
        </p:nvSpPr>
        <p:spPr>
          <a:xfrm>
            <a:off x="682580" y="474345"/>
            <a:ext cx="10406130" cy="62786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u="sng">
                <a:solidFill>
                  <a:schemeClr val="lt1"/>
                </a:solidFill>
                <a:latin typeface="Garamond"/>
                <a:ea typeface="Garamond"/>
                <a:cs typeface="Garamond"/>
                <a:sym typeface="Garamond"/>
              </a:rPr>
              <a:t>SYSTEM REQUIREMENT SPECIFICATION</a:t>
            </a:r>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rPr b="1" lang="en-US" sz="2000" u="sng">
                <a:solidFill>
                  <a:schemeClr val="lt1"/>
                </a:solidFill>
                <a:latin typeface="Garamond"/>
                <a:ea typeface="Garamond"/>
                <a:cs typeface="Garamond"/>
                <a:sym typeface="Garamond"/>
              </a:rPr>
              <a:t>Hardware Requirement</a:t>
            </a:r>
            <a:endParaRPr/>
          </a:p>
          <a:p>
            <a:pPr indent="0" lvl="0" marL="0" marR="0" rtl="0" algn="l">
              <a:spcBef>
                <a:spcPts val="0"/>
              </a:spcBef>
              <a:spcAft>
                <a:spcPts val="0"/>
              </a:spcAft>
              <a:buNone/>
            </a:pPr>
            <a:r>
              <a:t/>
            </a:r>
            <a:endParaRPr b="1" sz="2000" u="sng">
              <a:solidFill>
                <a:schemeClr val="lt1"/>
              </a:solidFill>
              <a:latin typeface="Garamond"/>
              <a:ea typeface="Garamond"/>
              <a:cs typeface="Garamond"/>
              <a:sym typeface="Garamond"/>
            </a:endParaRPr>
          </a:p>
          <a:p>
            <a:pPr indent="-342900" lvl="0" marL="34290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	Processor   		            	        : Intel i5 or higher</a:t>
            </a:r>
            <a:endParaRPr/>
          </a:p>
          <a:p>
            <a:pPr indent="-342900" lvl="0" marL="34290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Main Memory (RAM)             	        : 4 GB</a:t>
            </a:r>
            <a:endParaRPr/>
          </a:p>
          <a:p>
            <a:pPr indent="-342900" lvl="0" marL="34290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Cache Memory         				:512 KB</a:t>
            </a:r>
            <a:endParaRPr/>
          </a:p>
          <a:p>
            <a:pPr indent="-342900" lvl="0" marL="34290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Hard disk 						: 100GB</a:t>
            </a:r>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rPr b="1" lang="en-US" sz="2000" u="sng">
                <a:solidFill>
                  <a:schemeClr val="lt1"/>
                </a:solidFill>
                <a:latin typeface="Garamond"/>
                <a:ea typeface="Garamond"/>
                <a:cs typeface="Garamond"/>
                <a:sym typeface="Garamond"/>
              </a:rPr>
              <a:t>SoftwareRequirement</a:t>
            </a:r>
            <a:endParaRPr b="1" sz="2000" u="sng">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b="1" sz="2000" u="sng">
              <a:solidFill>
                <a:schemeClr val="lt1"/>
              </a:solidFill>
              <a:latin typeface="Garamond"/>
              <a:ea typeface="Garamond"/>
              <a:cs typeface="Garamond"/>
              <a:sym typeface="Garamond"/>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	Windows 10 or higher</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	Android Studio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   Android Virtual Device (AVD)</a:t>
            </a:r>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rPr b="1" lang="en-US" sz="2000" u="sng">
                <a:solidFill>
                  <a:schemeClr val="lt1"/>
                </a:solidFill>
                <a:latin typeface="Garamond"/>
                <a:ea typeface="Garamond"/>
                <a:cs typeface="Garamond"/>
                <a:sym typeface="Garamond"/>
              </a:rPr>
              <a:t>Frontend &amp; Backend  development</a:t>
            </a:r>
            <a:endParaRPr/>
          </a:p>
          <a:p>
            <a:pPr indent="0" lvl="0" marL="0" marR="0" rtl="0" algn="l">
              <a:spcBef>
                <a:spcPts val="0"/>
              </a:spcBef>
              <a:spcAft>
                <a:spcPts val="0"/>
              </a:spcAft>
              <a:buNone/>
            </a:pPr>
            <a:r>
              <a:t/>
            </a:r>
            <a:endParaRPr sz="1800">
              <a:solidFill>
                <a:schemeClr val="lt1"/>
              </a:solidFill>
              <a:latin typeface="Garamond"/>
              <a:ea typeface="Garamond"/>
              <a:cs typeface="Garamond"/>
              <a:sym typeface="Garamond"/>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	XML</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	JAVA</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Garamond"/>
                <a:ea typeface="Garamond"/>
                <a:cs typeface="Garamond"/>
                <a:sym typeface="Garamond"/>
              </a:rPr>
              <a:t>	Firebase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6" name="Google Shape;196;p9"/>
          <p:cNvSpPr/>
          <p:nvPr/>
        </p:nvSpPr>
        <p:spPr>
          <a:xfrm>
            <a:off x="695459" y="282193"/>
            <a:ext cx="1107741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u="sng">
                <a:solidFill>
                  <a:schemeClr val="lt1"/>
                </a:solidFill>
                <a:latin typeface="Garamond"/>
                <a:ea typeface="Garamond"/>
                <a:cs typeface="Garamond"/>
                <a:sym typeface="Garamond"/>
              </a:rPr>
              <a:t>WHAT IS ANDROID DEVELOPMENT ?</a:t>
            </a:r>
            <a:endParaRPr/>
          </a:p>
        </p:txBody>
      </p:sp>
      <p:sp>
        <p:nvSpPr>
          <p:cNvPr id="197" name="Google Shape;197;p9"/>
          <p:cNvSpPr/>
          <p:nvPr/>
        </p:nvSpPr>
        <p:spPr>
          <a:xfrm>
            <a:off x="1611995" y="1323327"/>
            <a:ext cx="10160881" cy="507831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Any application developed to be supported by the Android Operating system using </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the android software development kit on android studio is the process of android development. </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The open-source operating system designed by Google especially for mobiles is Android.</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 Android OS has been developed using Linux Kernel.</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 Because of the ability of easily modifiable , most of the android developers have</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 used different GUIs even when all of them use the same basic operating system.</a:t>
            </a:r>
            <a:endParaRPr/>
          </a:p>
          <a:p>
            <a:pPr indent="0" lvl="0" marL="0" marR="0" rtl="0" algn="just">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Any application for android system can be easily created by installing the freely available SDK.</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 These applications support any device which is built in android OS and written In Java.</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 With over 2 million monthly active users, Android has been the most best-selling OS since 2011.</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The libraries are the basic tools for the development of the android applications. </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Some of the libraries used in android development and their main features are: android.app: </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The basic for all the android applications is this library which is the key that provides access to</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 the model of the application.android.database: The main database supported by the android is SQLite and</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 this library is used to connect the application to the database and access its data via the content providers.</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android. text: The library which supports text manipulation and which enable the application to render the</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 text graphics on the android device.android.view: This key of the application development which supports</a:t>
            </a:r>
            <a:endParaRPr/>
          </a:p>
          <a:p>
            <a:pPr indent="0" lvl="0" marL="0" marR="0" rtl="0" algn="just">
              <a:spcBef>
                <a:spcPts val="0"/>
              </a:spcBef>
              <a:spcAft>
                <a:spcPts val="0"/>
              </a:spcAft>
              <a:buNone/>
            </a:pPr>
            <a:r>
              <a:rPr lang="en-US" sz="1800">
                <a:solidFill>
                  <a:schemeClr val="lt1"/>
                </a:solidFill>
                <a:latin typeface="Gill Sans"/>
                <a:ea typeface="Gill Sans"/>
                <a:cs typeface="Gill Sans"/>
                <a:sym typeface="Gill Sans"/>
              </a:rPr>
              <a:t> the user interface alteration.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2022-06-11T17:22:53Z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