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37"/>
  </p:notesMasterIdLst>
  <p:sldIdLst>
    <p:sldId id="256" r:id="rId2"/>
    <p:sldId id="332" r:id="rId3"/>
    <p:sldId id="259" r:id="rId4"/>
    <p:sldId id="266" r:id="rId5"/>
    <p:sldId id="260" r:id="rId6"/>
    <p:sldId id="261" r:id="rId7"/>
    <p:sldId id="262" r:id="rId8"/>
    <p:sldId id="263" r:id="rId9"/>
    <p:sldId id="264" r:id="rId10"/>
    <p:sldId id="265" r:id="rId11"/>
    <p:sldId id="325" r:id="rId12"/>
    <p:sldId id="268" r:id="rId13"/>
    <p:sldId id="269" r:id="rId14"/>
    <p:sldId id="270" r:id="rId15"/>
    <p:sldId id="271" r:id="rId16"/>
    <p:sldId id="326" r:id="rId17"/>
    <p:sldId id="274" r:id="rId18"/>
    <p:sldId id="275" r:id="rId19"/>
    <p:sldId id="324" r:id="rId20"/>
    <p:sldId id="331" r:id="rId21"/>
    <p:sldId id="327" r:id="rId22"/>
    <p:sldId id="276" r:id="rId23"/>
    <p:sldId id="277" r:id="rId24"/>
    <p:sldId id="280" r:id="rId25"/>
    <p:sldId id="328" r:id="rId26"/>
    <p:sldId id="329" r:id="rId27"/>
    <p:sldId id="282" r:id="rId28"/>
    <p:sldId id="283" r:id="rId29"/>
    <p:sldId id="330" r:id="rId30"/>
    <p:sldId id="286" r:id="rId31"/>
    <p:sldId id="287" r:id="rId32"/>
    <p:sldId id="288" r:id="rId33"/>
    <p:sldId id="333" r:id="rId34"/>
    <p:sldId id="317" r:id="rId35"/>
    <p:sldId id="323"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Crimson Text" panose="020B0604020202020204" charset="0"/>
      <p:regular r:id="rId42"/>
      <p:bold r:id="rId43"/>
      <p:italic r:id="rId44"/>
      <p:boldItalic r:id="rId45"/>
    </p:embeddedFont>
    <p:embeddedFont>
      <p:font typeface="Merriweather" panose="00000500000000000000" pitchFamily="2" charset="0"/>
      <p:regular r:id="rId46"/>
      <p:bold r:id="rId47"/>
      <p:italic r:id="rId48"/>
      <p:boldItalic r:id="rId49"/>
    </p:embeddedFont>
    <p:embeddedFont>
      <p:font typeface="Merriweather Light" panose="00000400000000000000" pitchFamily="2" charset="0"/>
      <p:regular r:id="rId50"/>
      <p:bold r:id="rId51"/>
      <p:italic r:id="rId52"/>
      <p:boldItalic r:id="rId53"/>
    </p:embeddedFont>
    <p:embeddedFont>
      <p:font typeface="Montserrat" panose="00000500000000000000" pitchFamily="2" charset="0"/>
      <p:regular r:id="rId54"/>
      <p:bold r:id="rId55"/>
      <p:italic r:id="rId56"/>
      <p:boldItalic r:id="rId57"/>
    </p:embeddedFont>
    <p:embeddedFont>
      <p:font typeface="Roboto" panose="02000000000000000000" pitchFamily="2" charset="0"/>
      <p:regular r:id="rId58"/>
      <p:bold r:id="rId59"/>
      <p:italic r:id="rId60"/>
      <p:boldItalic r:id="rId61"/>
    </p:embeddedFont>
    <p:embeddedFont>
      <p:font typeface="Sitka Display Semibold" pitchFamily="2" charset="0"/>
      <p:bold r:id="rId62"/>
      <p:boldItalic r:id="rId63"/>
    </p:embeddedFont>
    <p:embeddedFont>
      <p:font typeface="Vidaloka" panose="020B0604020202020204" charset="0"/>
      <p:regular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650679-1D0A-4708-B096-77B52CD2386F}">
  <a:tblStyle styleId="{54650679-1D0A-4708-B096-77B52CD238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141" d="100"/>
          <a:sy n="141" d="100"/>
        </p:scale>
        <p:origin x="20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63" Type="http://schemas.openxmlformats.org/officeDocument/2006/relationships/font" Target="fonts/font26.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2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64" Type="http://schemas.openxmlformats.org/officeDocument/2006/relationships/font" Target="fonts/font27.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font" Target="fonts/font23.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587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7a9a8b46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07a9a8b46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03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cf7a3c503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cf7a3c503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07aaa41fe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107aaa41fe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7a9a8b46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07a9a8b46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10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7a9a8b46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07a9a8b46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293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251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196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cc7554a049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cc7554a049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07aaa41fe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07aaa41fe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cc7554a049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cc7554a049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534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cc7554a049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cc7554a049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5663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c7554a04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c7554a04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107aaa41fe9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107aaa41fe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416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07aaa41fe9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07aaa41fe9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c7554a04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94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1083f33e91c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0"/>
        <p:cNvGrpSpPr/>
        <p:nvPr/>
      </p:nvGrpSpPr>
      <p:grpSpPr>
        <a:xfrm>
          <a:off x="0" y="0"/>
          <a:ext cx="0" cy="0"/>
          <a:chOff x="0" y="0"/>
          <a:chExt cx="0" cy="0"/>
        </a:xfrm>
      </p:grpSpPr>
      <p:sp>
        <p:nvSpPr>
          <p:cNvPr id="1861" name="Google Shape;1861;gcc7554a049_0_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2" name="Google Shape;1862;gcc7554a049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0" name="Google Shape;170;p23"/>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2" name="Google Shape;172;p23"/>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4" name="Google Shape;174;p23"/>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6" name="Google Shape;176;p23"/>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713225" y="1345375"/>
            <a:ext cx="6120300" cy="1644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a:spLocks noGrp="1"/>
          </p:cNvSpPr>
          <p:nvPr>
            <p:ph type="subTitle" idx="1"/>
          </p:nvPr>
        </p:nvSpPr>
        <p:spPr>
          <a:xfrm>
            <a:off x="713225" y="3188648"/>
            <a:ext cx="6120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88" name="Google Shape;188;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345363"/>
            <a:ext cx="77175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18864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7" r:id="rId7"/>
    <p:sldLayoutId id="2147483658" r:id="rId8"/>
    <p:sldLayoutId id="2147483660" r:id="rId9"/>
    <p:sldLayoutId id="2147483661" r:id="rId10"/>
    <p:sldLayoutId id="2147483662" r:id="rId11"/>
    <p:sldLayoutId id="2147483663" r:id="rId12"/>
    <p:sldLayoutId id="2147483664" r:id="rId13"/>
    <p:sldLayoutId id="2147483665" r:id="rId14"/>
    <p:sldLayoutId id="2147483667" r:id="rId15"/>
    <p:sldLayoutId id="2147483668" r:id="rId16"/>
    <p:sldLayoutId id="2147483669" r:id="rId17"/>
    <p:sldLayoutId id="2147483671" r:id="rId18"/>
    <p:sldLayoutId id="2147483676" r:id="rId19"/>
    <p:sldLayoutId id="2147483677" r:id="rId20"/>
    <p:sldLayoutId id="2147483692" r:id="rId21"/>
    <p:sldLayoutId id="2147483696" r:id="rId22"/>
    <p:sldLayoutId id="2147483697" r:id="rId23"/>
    <p:sldLayoutId id="2147483698" r:id="rId24"/>
    <p:sldLayoutId id="2147483699"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hyperlink" Target="https://www.simplilearn.com/tutorials/data-structure-tutorial/radix-sort" TargetMode="External"/><Relationship Id="rId7" Type="http://schemas.openxmlformats.org/officeDocument/2006/relationships/hyperlink" Target="https://www.geeksforgeeks.org/interpolation-search/?ref=header_search" TargetMode="External"/><Relationship Id="rId2" Type="http://schemas.openxmlformats.org/officeDocument/2006/relationships/notesSlide" Target="../notesSlides/notesSlide34.xml"/><Relationship Id="rId1" Type="http://schemas.openxmlformats.org/officeDocument/2006/relationships/slideLayout" Target="../slideLayouts/slideLayout21.xml"/><Relationship Id="rId6" Type="http://schemas.openxmlformats.org/officeDocument/2006/relationships/hyperlink" Target="https://www.geeksforgeeks.org/ternary-search/" TargetMode="External"/><Relationship Id="rId5" Type="http://schemas.openxmlformats.org/officeDocument/2006/relationships/hyperlink" Target="https://www.geeksforgeeks.org/quick-sort/?ref=header_search" TargetMode="External"/><Relationship Id="rId4" Type="http://schemas.openxmlformats.org/officeDocument/2006/relationships/hyperlink" Target="https://www.geeksforgeeks.org/radix-sort/?ref=header_search"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microsoft.com/office/2007/relationships/hdphoto" Target="../media/hdphoto4.wdp"/><Relationship Id="rId5" Type="http://schemas.openxmlformats.org/officeDocument/2006/relationships/image" Target="../media/image6.png"/><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798540"/>
            <a:ext cx="7064100" cy="2052600"/>
          </a:xfrm>
          <a:prstGeom prst="rect">
            <a:avLst/>
          </a:prstGeom>
        </p:spPr>
        <p:txBody>
          <a:bodyPr spcFirstLastPara="1" wrap="square" lIns="91425" tIns="91425" rIns="91425" bIns="91425" anchor="b" anchorCtr="0">
            <a:noAutofit/>
          </a:bodyPr>
          <a:lstStyle/>
          <a:p>
            <a:pPr lvl="0"/>
            <a:r>
              <a:rPr lang="en-US" sz="5400"/>
              <a:t>S</a:t>
            </a:r>
            <a:r>
              <a:rPr lang="az-Latn-AZ" sz="5400"/>
              <a:t>earching and</a:t>
            </a:r>
            <a:br>
              <a:rPr lang="az-Latn-AZ" sz="5400"/>
            </a:br>
            <a:r>
              <a:rPr lang="az-Latn-AZ" sz="5400"/>
              <a:t>S</a:t>
            </a:r>
            <a:r>
              <a:rPr lang="en-US" sz="5400"/>
              <a:t>orting algorithms</a:t>
            </a:r>
            <a:endParaRPr sz="5400"/>
          </a:p>
        </p:txBody>
      </p:sp>
      <p:pic>
        <p:nvPicPr>
          <p:cNvPr id="4" name="Şəkil 1">
            <a:extLst>
              <a:ext uri="{FF2B5EF4-FFF2-40B4-BE49-F238E27FC236}">
                <a16:creationId xmlns:a16="http://schemas.microsoft.com/office/drawing/2014/main" id="{38E7A6FF-29F3-463C-A460-D005D0A966B8}"/>
              </a:ext>
            </a:extLst>
          </p:cNvPr>
          <p:cNvPicPr/>
          <p:nvPr/>
        </p:nvPicPr>
        <p:blipFill>
          <a:blip r:embed="rId3" cstate="print">
            <a:extLst>
              <a:ext uri="{BEBA8EAE-BF5A-486C-A8C5-ECC9F3942E4B}">
                <a14:imgProps xmlns:a14="http://schemas.microsoft.com/office/drawing/2010/main">
                  <a14:imgLayer r:embed="rId4">
                    <a14:imgEffect>
                      <a14:backgroundRemoval t="10000" b="90000" l="8750" r="90729">
                        <a14:foregroundMark x1="22083" y1="37917" x2="22083" y2="37917"/>
                        <a14:foregroundMark x1="37083" y1="35417" x2="37083" y2="35417"/>
                        <a14:foregroundMark x1="37396" y1="36354" x2="37396" y2="36354"/>
                        <a14:foregroundMark x1="37813" y1="38125" x2="37813" y2="38125"/>
                        <a14:foregroundMark x1="42917" y1="36042" x2="42917" y2="36042"/>
                        <a14:foregroundMark x1="47604" y1="34063" x2="47604" y2="34063"/>
                        <a14:foregroundMark x1="53438" y1="35417" x2="53438" y2="35417"/>
                        <a14:foregroundMark x1="57083" y1="34271" x2="57083" y2="34271"/>
                        <a14:foregroundMark x1="63542" y1="34688" x2="63542" y2="34688"/>
                        <a14:foregroundMark x1="69583" y1="36146" x2="69583" y2="36146"/>
                        <a14:foregroundMark x1="76354" y1="34479" x2="76354" y2="34479"/>
                        <a14:foregroundMark x1="83542" y1="34479" x2="83542" y2="34479"/>
                        <a14:foregroundMark x1="87708" y1="35000" x2="87708" y2="35000"/>
                        <a14:foregroundMark x1="9375" y1="48125" x2="9375" y2="48125"/>
                        <a14:foregroundMark x1="8854" y1="47917" x2="8854" y2="47917"/>
                        <a14:foregroundMark x1="9479" y1="34479" x2="9479" y2="34479"/>
                        <a14:foregroundMark x1="9167" y1="34583" x2="9167" y2="34583"/>
                        <a14:foregroundMark x1="37292" y1="48125" x2="37292" y2="48125"/>
                        <a14:foregroundMark x1="44167" y1="48854" x2="44167" y2="48854"/>
                        <a14:foregroundMark x1="55937" y1="48750" x2="55937" y2="48750"/>
                        <a14:foregroundMark x1="64063" y1="48750" x2="64063" y2="48750"/>
                        <a14:foregroundMark x1="75208" y1="48229" x2="75208" y2="48229"/>
                        <a14:foregroundMark x1="75417" y1="42500" x2="75417" y2="42500"/>
                        <a14:foregroundMark x1="78646" y1="47917" x2="78646" y2="47917"/>
                        <a14:foregroundMark x1="90313" y1="46458" x2="90313" y2="46458"/>
                        <a14:foregroundMark x1="90417" y1="42917" x2="90417" y2="42917"/>
                        <a14:foregroundMark x1="90417" y1="42708" x2="90417" y2="42708"/>
                        <a14:foregroundMark x1="90417" y1="65417" x2="90417" y2="65417"/>
                        <a14:foregroundMark x1="90729" y1="60938" x2="90729" y2="60938"/>
                        <a14:foregroundMark x1="90729" y1="61458" x2="90729" y2="61458"/>
                        <a14:foregroundMark x1="86354" y1="64479" x2="86354" y2="64479"/>
                        <a14:foregroundMark x1="82917" y1="66146" x2="82917" y2="66146"/>
                        <a14:foregroundMark x1="75000" y1="65521" x2="75000" y2="65521"/>
                        <a14:foregroundMark x1="71667" y1="65417" x2="71667" y2="65417"/>
                        <a14:foregroundMark x1="71979" y1="61458" x2="71979" y2="61458"/>
                        <a14:foregroundMark x1="67083" y1="65104" x2="67083" y2="65104"/>
                        <a14:foregroundMark x1="62083" y1="65625" x2="62083" y2="65625"/>
                        <a14:foregroundMark x1="59583" y1="65729" x2="59583" y2="65729"/>
                        <a14:foregroundMark x1="50104" y1="66146" x2="50104" y2="66146"/>
                        <a14:foregroundMark x1="46250" y1="64896" x2="46250" y2="64896"/>
                        <a14:foregroundMark x1="44271" y1="65208" x2="44271" y2="65208"/>
                        <a14:foregroundMark x1="46563" y1="61042" x2="46563" y2="61042"/>
                        <a14:foregroundMark x1="38125" y1="63958" x2="38125" y2="63958"/>
                        <a14:backgroundMark x1="35938" y1="36042" x2="35938" y2="36042"/>
                        <a14:backgroundMark x1="48333" y1="37708" x2="48333" y2="37708"/>
                        <a14:backgroundMark x1="65417" y1="37813" x2="65417" y2="37813"/>
                        <a14:backgroundMark x1="83542" y1="37917" x2="83542" y2="37917"/>
                        <a14:backgroundMark x1="58125" y1="65000" x2="58125" y2="65000"/>
                        <a14:backgroundMark x1="80625" y1="65417" x2="80625" y2="65417"/>
                      </a14:backgroundRemoval>
                    </a14:imgEffect>
                  </a14:imgLayer>
                </a14:imgProps>
              </a:ext>
              <a:ext uri="{28A0092B-C50C-407E-A947-70E740481C1C}">
                <a14:useLocalDpi xmlns:a14="http://schemas.microsoft.com/office/drawing/2010/main" val="0"/>
              </a:ext>
            </a:extLst>
          </a:blip>
          <a:srcRect/>
          <a:stretch>
            <a:fillRect/>
          </a:stretch>
        </p:blipFill>
        <p:spPr bwMode="auto">
          <a:xfrm>
            <a:off x="1701377" y="137372"/>
            <a:ext cx="2350347" cy="1760965"/>
          </a:xfrm>
          <a:prstGeom prst="rect">
            <a:avLst/>
          </a:prstGeom>
          <a:ln>
            <a:noFill/>
          </a:ln>
          <a:effectLst>
            <a:outerShdw blurRad="292100" dist="139700" dir="2700000" algn="tl" rotWithShape="0">
              <a:srgbClr val="333333">
                <a:alpha val="65000"/>
              </a:srgbClr>
            </a:outerShdw>
          </a:effectLst>
        </p:spPr>
      </p:pic>
      <p:pic>
        <p:nvPicPr>
          <p:cNvPr id="1026" name="Picture 2" descr="code academy logo">
            <a:extLst>
              <a:ext uri="{FF2B5EF4-FFF2-40B4-BE49-F238E27FC236}">
                <a16:creationId xmlns:a16="http://schemas.microsoft.com/office/drawing/2014/main" id="{C98D0E96-449A-470D-BF80-189EC268371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797226" y="628126"/>
            <a:ext cx="2541028" cy="7794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6" name="Google Shape;566;p68"/>
          <p:cNvSpPr txBox="1">
            <a:spLocks noGrp="1"/>
          </p:cNvSpPr>
          <p:nvPr>
            <p:ph type="subTitle" idx="1"/>
          </p:nvPr>
        </p:nvSpPr>
        <p:spPr>
          <a:xfrm>
            <a:off x="176107" y="1887751"/>
            <a:ext cx="8859519" cy="2602969"/>
          </a:xfrm>
          <a:prstGeom prst="rect">
            <a:avLst/>
          </a:prstGeom>
        </p:spPr>
        <p:txBody>
          <a:bodyPr spcFirstLastPara="1" wrap="square" lIns="91425" tIns="91425" rIns="91425" bIns="91425" anchor="t" anchorCtr="0">
            <a:noAutofit/>
          </a:bodyPr>
          <a:lstStyle/>
          <a:p>
            <a:pPr>
              <a:lnSpc>
                <a:spcPct val="150000"/>
              </a:lnSpc>
            </a:pPr>
            <a:r>
              <a:rPr lang="en-US" b="1"/>
              <a:t>Binary </a:t>
            </a:r>
            <a:r>
              <a:rPr lang="az-Latn-AZ" b="1"/>
              <a:t>S</a:t>
            </a:r>
            <a:r>
              <a:rPr lang="en-US" b="1"/>
              <a:t>earch</a:t>
            </a:r>
            <a:r>
              <a:rPr lang="az-Latn-AZ" b="1"/>
              <a:t> müsbət cəhətləri :</a:t>
            </a:r>
          </a:p>
          <a:p>
            <a:pPr>
              <a:lnSpc>
                <a:spcPct val="150000"/>
              </a:lnSpc>
              <a:buFont typeface="Arial" panose="020B0604020202020204" pitchFamily="34" charset="0"/>
              <a:buChar char="•"/>
            </a:pPr>
            <a:r>
              <a:rPr lang="az-Latn-AZ"/>
              <a:t>B</a:t>
            </a:r>
            <a:r>
              <a:rPr lang="en-US"/>
              <a:t>öyük massivlər üçün, linear search-d</a:t>
            </a:r>
            <a:r>
              <a:rPr lang="az-Latn-AZ"/>
              <a:t>ən daha</a:t>
            </a:r>
            <a:r>
              <a:rPr lang="en-US"/>
              <a:t> sürətli olduğu üçün effektivdir. </a:t>
            </a:r>
            <a:endParaRPr lang="az-Latn-AZ"/>
          </a:p>
          <a:p>
            <a:pPr>
              <a:lnSpc>
                <a:spcPct val="150000"/>
              </a:lnSpc>
              <a:buFont typeface="Arial" panose="020B0604020202020204" pitchFamily="34" charset="0"/>
              <a:buChar char="•"/>
            </a:pPr>
            <a:r>
              <a:rPr lang="en-US"/>
              <a:t>İnterpolation search  və</a:t>
            </a:r>
            <a:r>
              <a:rPr lang="az-Latn-AZ"/>
              <a:t> </a:t>
            </a:r>
            <a:r>
              <a:rPr lang="en-US"/>
              <a:t>ya exponential search  kimi oxşar vaxt kompleksliyi olan digər axtarış</a:t>
            </a:r>
            <a:r>
              <a:rPr lang="az-Latn-AZ"/>
              <a:t> </a:t>
            </a:r>
            <a:r>
              <a:rPr lang="en-US"/>
              <a:t>alqoritmlərindən daha effektivdir. </a:t>
            </a:r>
          </a:p>
          <a:p>
            <a:pPr>
              <a:lnSpc>
                <a:spcPct val="150000"/>
              </a:lnSpc>
            </a:pPr>
            <a:r>
              <a:rPr lang="en-US" b="1"/>
              <a:t>Binary Search </a:t>
            </a:r>
            <a:r>
              <a:rPr lang="az-Latn-AZ" b="1"/>
              <a:t>m</a:t>
            </a:r>
            <a:r>
              <a:rPr lang="en-US" b="1"/>
              <a:t>ənfi </a:t>
            </a:r>
            <a:r>
              <a:rPr lang="az-Latn-AZ" b="1"/>
              <a:t>cəhətləri : </a:t>
            </a:r>
            <a:endParaRPr lang="en-US" b="1"/>
          </a:p>
          <a:p>
            <a:pPr>
              <a:lnSpc>
                <a:spcPct val="150000"/>
              </a:lnSpc>
              <a:buFont typeface="Arial" panose="020B0604020202020204" pitchFamily="34" charset="0"/>
              <a:buChar char="•"/>
            </a:pPr>
            <a:r>
              <a:rPr lang="en-US"/>
              <a:t>Massivin sıralanmış olması lazımdır.</a:t>
            </a:r>
          </a:p>
          <a:p>
            <a:pPr>
              <a:lnSpc>
                <a:spcPct val="150000"/>
              </a:lnSpc>
              <a:buFont typeface="Arial" panose="020B0604020202020204" pitchFamily="34" charset="0"/>
              <a:buChar char="•"/>
            </a:pPr>
            <a:r>
              <a:rPr lang="en-US"/>
              <a:t>Binary search axtardığı verilənlərin ardıcıllıqlarda yaddaşda saxlanılması tələb olunur.</a:t>
            </a:r>
          </a:p>
        </p:txBody>
      </p:sp>
      <p:pic>
        <p:nvPicPr>
          <p:cNvPr id="4098" name="Picture 2" descr="Advantages and Disadvantages of Twitter | Social Media Manager">
            <a:extLst>
              <a:ext uri="{FF2B5EF4-FFF2-40B4-BE49-F238E27FC236}">
                <a16:creationId xmlns:a16="http://schemas.microsoft.com/office/drawing/2014/main" id="{E32F89E0-FB6B-46BD-89DB-0B8E6B9E9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093" y="458044"/>
            <a:ext cx="3501813" cy="155818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291401" y="2366272"/>
            <a:ext cx="4561199" cy="11034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a:t>Ternary Search</a:t>
            </a:r>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a:t>
            </a:r>
            <a:r>
              <a:rPr lang="az-Latn-AZ"/>
              <a:t>2</a:t>
            </a:r>
            <a:endParaRPr/>
          </a:p>
        </p:txBody>
      </p:sp>
    </p:spTree>
    <p:extLst>
      <p:ext uri="{BB962C8B-B14F-4D97-AF65-F5344CB8AC3E}">
        <p14:creationId xmlns:p14="http://schemas.microsoft.com/office/powerpoint/2010/main" val="13541135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14" name="Google Shape;534;p63">
            <a:extLst>
              <a:ext uri="{FF2B5EF4-FFF2-40B4-BE49-F238E27FC236}">
                <a16:creationId xmlns:a16="http://schemas.microsoft.com/office/drawing/2014/main" id="{516547ED-0E3D-4EFA-84E0-8C3A916C3DDB}"/>
              </a:ext>
            </a:extLst>
          </p:cNvPr>
          <p:cNvSpPr txBox="1">
            <a:spLocks/>
          </p:cNvSpPr>
          <p:nvPr/>
        </p:nvSpPr>
        <p:spPr>
          <a:xfrm>
            <a:off x="2018049" y="424038"/>
            <a:ext cx="4897927" cy="612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az-Latn-AZ"/>
              <a:t>02 – Ternary Search nədir ?</a:t>
            </a:r>
          </a:p>
        </p:txBody>
      </p:sp>
      <p:sp>
        <p:nvSpPr>
          <p:cNvPr id="19" name="TextBox 18">
            <a:extLst>
              <a:ext uri="{FF2B5EF4-FFF2-40B4-BE49-F238E27FC236}">
                <a16:creationId xmlns:a16="http://schemas.microsoft.com/office/drawing/2014/main" id="{6D1C8C5E-CD5A-4E39-8EF8-64E0D6250502}"/>
              </a:ext>
            </a:extLst>
          </p:cNvPr>
          <p:cNvSpPr txBox="1"/>
          <p:nvPr/>
        </p:nvSpPr>
        <p:spPr>
          <a:xfrm>
            <a:off x="230293" y="1343998"/>
            <a:ext cx="8473440" cy="2641108"/>
          </a:xfrm>
          <a:prstGeom prst="rect">
            <a:avLst/>
          </a:prstGeom>
          <a:noFill/>
        </p:spPr>
        <p:txBody>
          <a:bodyPr wrap="square">
            <a:spAutoFit/>
          </a:bodyPr>
          <a:lstStyle/>
          <a:p>
            <a:pPr marL="0" marR="0" algn="just">
              <a:lnSpc>
                <a:spcPct val="150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Ternary search, s</a:t>
            </a:r>
            <a:r>
              <a:rPr lang="az-Latn-AZ" sz="1800">
                <a:effectLst/>
                <a:latin typeface="Montserrat" panose="00000500000000000000" pitchFamily="2" charset="0"/>
                <a:ea typeface="Calibri" panose="020F0502020204030204" pitchFamily="34" charset="0"/>
                <a:cs typeface="Times New Roman" panose="02020603050405020304" pitchFamily="18" charset="0"/>
              </a:rPr>
              <a:t>ıralanmı</a:t>
            </a:r>
            <a:r>
              <a:rPr lang="en-US" sz="1800">
                <a:effectLst/>
                <a:latin typeface="Montserrat" panose="00000500000000000000" pitchFamily="2" charset="0"/>
                <a:ea typeface="Calibri" panose="020F0502020204030204" pitchFamily="34" charset="0"/>
                <a:cs typeface="Times New Roman" panose="02020603050405020304" pitchFamily="18" charset="0"/>
              </a:rPr>
              <a:t>ş massivdə axtarılan dəyəri tapmaq üçün istifadə edilən axtarış alqoritmidir.</a:t>
            </a:r>
            <a:endParaRPr lang="az-Latn-AZ" sz="1800">
              <a:effectLst/>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 O, ikili axtarışda olduğu kimi massivi iki deyil, üç hissəyə bölmək prinsipi ilə işləyir. Əsas prinsip, axtarılan dəyəri massivi üç bərabər hissəyə bölən iki nöqtədəki elementlərlə müqayisə edərək axtarış sahəsini azaltmaqdır.</a:t>
            </a: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14" name="TextBox 13">
            <a:extLst>
              <a:ext uri="{FF2B5EF4-FFF2-40B4-BE49-F238E27FC236}">
                <a16:creationId xmlns:a16="http://schemas.microsoft.com/office/drawing/2014/main" id="{57262BDB-9CF7-4E06-BC9F-8ACAE34E7F6C}"/>
              </a:ext>
            </a:extLst>
          </p:cNvPr>
          <p:cNvSpPr txBox="1"/>
          <p:nvPr/>
        </p:nvSpPr>
        <p:spPr>
          <a:xfrm>
            <a:off x="785706" y="446937"/>
            <a:ext cx="7653867" cy="4247253"/>
          </a:xfrm>
          <a:prstGeom prst="rect">
            <a:avLst/>
          </a:prstGeom>
          <a:noFill/>
        </p:spPr>
        <p:txBody>
          <a:bodyPr wrap="square">
            <a:spAutoFit/>
          </a:bodyPr>
          <a:lstStyle/>
          <a:p>
            <a:pPr marL="0" marR="0" algn="just">
              <a:lnSpc>
                <a:spcPct val="107000"/>
              </a:lnSpc>
              <a:spcBef>
                <a:spcPts val="0"/>
              </a:spcBef>
              <a:spcAft>
                <a:spcPts val="800"/>
              </a:spcAft>
            </a:pPr>
            <a:r>
              <a:rPr lang="en-US" sz="1800" b="1" u="sng">
                <a:effectLst/>
                <a:latin typeface="Montserrat" panose="00000500000000000000" pitchFamily="2" charset="0"/>
                <a:ea typeface="Calibri" panose="020F0502020204030204" pitchFamily="34" charset="0"/>
                <a:cs typeface="Times New Roman" panose="02020603050405020304" pitchFamily="18" charset="0"/>
              </a:rPr>
              <a:t>Ternary search-in işləmə prinsipi :</a:t>
            </a: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Konsepsiya massivi üç bərabər seqmentə bölməyi və axtarılan elementin hansı seqmentdə yerləşdiyini müəyyən etməyi nəzərdə tutur. Massivi iki yerinə üç hissəyə bölməklə time complexity azaldılmış olur.</a:t>
            </a:r>
          </a:p>
          <a:p>
            <a:pPr marL="0" marR="0" algn="just">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Aşağıda </a:t>
            </a:r>
            <a:r>
              <a:rPr lang="en-US" sz="1800" b="1">
                <a:effectLst/>
                <a:latin typeface="Montserrat" panose="00000500000000000000" pitchFamily="2" charset="0"/>
                <a:ea typeface="Calibri" panose="020F0502020204030204" pitchFamily="34" charset="0"/>
                <a:cs typeface="Times New Roman" panose="02020603050405020304" pitchFamily="18" charset="0"/>
              </a:rPr>
              <a:t>Ternary search</a:t>
            </a:r>
            <a:r>
              <a:rPr lang="en-US" sz="1800">
                <a:effectLst/>
                <a:latin typeface="Montserrat" panose="00000500000000000000" pitchFamily="2" charset="0"/>
                <a:ea typeface="Calibri" panose="020F0502020204030204" pitchFamily="34" charset="0"/>
                <a:cs typeface="Times New Roman" panose="02020603050405020304" pitchFamily="18" charset="0"/>
              </a:rPr>
              <a:t> axtarışı addım-addım izahı verilmişdir:</a:t>
            </a:r>
          </a:p>
          <a:p>
            <a:pPr marL="0" marR="0" algn="just">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1800" b="1" u="sng">
                <a:effectLst/>
                <a:latin typeface="Montserrat" panose="00000500000000000000" pitchFamily="2" charset="0"/>
                <a:ea typeface="Calibri" panose="020F0502020204030204" pitchFamily="34" charset="0"/>
                <a:cs typeface="Times New Roman" panose="02020603050405020304" pitchFamily="18" charset="0"/>
              </a:rPr>
              <a:t>1. İnisiallaşdırma:</a:t>
            </a: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a:effectLst/>
                <a:latin typeface="Montserrat" panose="00000500000000000000" pitchFamily="2" charset="0"/>
                <a:ea typeface="Calibri" panose="020F0502020204030204" pitchFamily="34" charset="0"/>
                <a:cs typeface="Times New Roman" panose="02020603050405020304" pitchFamily="18" charset="0"/>
              </a:rPr>
              <a:t>Sıralanmış massivlə təyin olunur.</a:t>
            </a:r>
          </a:p>
          <a:p>
            <a:pPr marL="342900" marR="0" lvl="0" indent="-342900" algn="just">
              <a:lnSpc>
                <a:spcPct val="107000"/>
              </a:lnSpc>
              <a:spcBef>
                <a:spcPts val="0"/>
              </a:spcBef>
              <a:spcAft>
                <a:spcPts val="0"/>
              </a:spcAft>
              <a:buFont typeface="Symbol" panose="05050102010706020507" pitchFamily="18" charset="2"/>
              <a:buChar char=""/>
            </a:pPr>
            <a:r>
              <a:rPr lang="en-US" sz="1800">
                <a:effectLst/>
                <a:latin typeface="Montserrat" panose="00000500000000000000" pitchFamily="2" charset="0"/>
                <a:ea typeface="Calibri" panose="020F0502020204030204" pitchFamily="34" charset="0"/>
                <a:cs typeface="Times New Roman" panose="02020603050405020304" pitchFamily="18" charset="0"/>
              </a:rPr>
              <a:t>Massivin birinci və sonuncu elementlərinə işarə edən sol və sağa iki göstərici təyin edilir.  </a:t>
            </a: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6" name="TextBox 25">
            <a:extLst>
              <a:ext uri="{FF2B5EF4-FFF2-40B4-BE49-F238E27FC236}">
                <a16:creationId xmlns:a16="http://schemas.microsoft.com/office/drawing/2014/main" id="{9F940AA2-EB96-4A09-A8A3-ABC76400160A}"/>
              </a:ext>
            </a:extLst>
          </p:cNvPr>
          <p:cNvSpPr txBox="1"/>
          <p:nvPr/>
        </p:nvSpPr>
        <p:spPr>
          <a:xfrm>
            <a:off x="243840" y="1984587"/>
            <a:ext cx="9164319" cy="2873735"/>
          </a:xfrm>
          <a:prstGeom prst="rect">
            <a:avLst/>
          </a:prstGeom>
          <a:noFill/>
        </p:spPr>
        <p:txBody>
          <a:bodyPr wrap="square">
            <a:spAutoFit/>
          </a:bodyPr>
          <a:lstStyle/>
          <a:p>
            <a:pPr marL="0" marR="0">
              <a:lnSpc>
                <a:spcPct val="107000"/>
              </a:lnSpc>
              <a:spcBef>
                <a:spcPts val="0"/>
              </a:spcBef>
              <a:spcAft>
                <a:spcPts val="800"/>
              </a:spcAft>
            </a:pPr>
            <a:r>
              <a:rPr lang="en-US" b="1" u="sng">
                <a:effectLst/>
                <a:latin typeface="Times New Roman" panose="02020603050405020304" pitchFamily="18" charset="0"/>
                <a:ea typeface="Calibri" panose="020F0502020204030204" pitchFamily="34" charset="0"/>
                <a:cs typeface="Times New Roman" panose="02020603050405020304" pitchFamily="18" charset="0"/>
              </a:rPr>
              <a:t>3. Axtarılan dəyər ilə müqayisə:</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Axtarılan dəyər </a:t>
            </a:r>
            <a:r>
              <a:rPr lang="en-US" b="1">
                <a:effectLst/>
                <a:latin typeface="Times New Roman" panose="02020603050405020304" pitchFamily="18" charset="0"/>
                <a:ea typeface="Calibri" panose="020F0502020204030204" pitchFamily="34" charset="0"/>
                <a:cs typeface="Times New Roman" panose="02020603050405020304" pitchFamily="18" charset="0"/>
              </a:rPr>
              <a:t>mid1</a:t>
            </a:r>
            <a:r>
              <a:rPr lang="en-US">
                <a:effectLst/>
                <a:latin typeface="Times New Roman" panose="02020603050405020304" pitchFamily="18" charset="0"/>
                <a:ea typeface="Calibri" panose="020F0502020204030204" pitchFamily="34" charset="0"/>
                <a:cs typeface="Times New Roman" panose="02020603050405020304" pitchFamily="18" charset="0"/>
              </a:rPr>
              <a:t> və ya </a:t>
            </a:r>
            <a:r>
              <a:rPr lang="en-US" b="1">
                <a:effectLst/>
                <a:latin typeface="Times New Roman" panose="02020603050405020304" pitchFamily="18" charset="0"/>
                <a:ea typeface="Calibri" panose="020F0502020204030204" pitchFamily="34" charset="0"/>
                <a:cs typeface="Times New Roman" panose="02020603050405020304" pitchFamily="18" charset="0"/>
              </a:rPr>
              <a:t>mid2 </a:t>
            </a:r>
            <a:r>
              <a:rPr lang="en-US">
                <a:effectLst/>
                <a:latin typeface="Times New Roman" panose="02020603050405020304" pitchFamily="18" charset="0"/>
                <a:ea typeface="Calibri" panose="020F0502020204030204" pitchFamily="34" charset="0"/>
                <a:cs typeface="Times New Roman" panose="02020603050405020304" pitchFamily="18" charset="0"/>
              </a:rPr>
              <a:t>elementinə bərabərdirsə, axtarış uğurludur və indeks qaytarılır.</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Axtarılan dəyər 1-ci ortadakı elementdən azdırsa, sağ göstəricini </a:t>
            </a:r>
            <a:r>
              <a:rPr lang="en-US" b="1">
                <a:effectLst/>
                <a:latin typeface="Times New Roman" panose="02020603050405020304" pitchFamily="18" charset="0"/>
                <a:ea typeface="Calibri" panose="020F0502020204030204" pitchFamily="34" charset="0"/>
                <a:cs typeface="Times New Roman" panose="02020603050405020304" pitchFamily="18" charset="0"/>
              </a:rPr>
              <a:t>orta1 – 1</a:t>
            </a:r>
            <a:r>
              <a:rPr lang="en-US">
                <a:effectLst/>
                <a:latin typeface="Times New Roman" panose="02020603050405020304" pitchFamily="18" charset="0"/>
                <a:ea typeface="Calibri" panose="020F0502020204030204" pitchFamily="34" charset="0"/>
                <a:cs typeface="Times New Roman" panose="02020603050405020304" pitchFamily="18" charset="0"/>
              </a:rPr>
              <a:t>-ə yeniləyin.</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Axtarılan dəyər orta 2-dəki elementdən böyükdürsə, sol göstəricini </a:t>
            </a:r>
            <a:r>
              <a:rPr lang="en-US" b="1">
                <a:effectLst/>
                <a:latin typeface="Times New Roman" panose="02020603050405020304" pitchFamily="18" charset="0"/>
                <a:ea typeface="Calibri" panose="020F0502020204030204" pitchFamily="34" charset="0"/>
                <a:cs typeface="Times New Roman" panose="02020603050405020304" pitchFamily="18" charset="0"/>
              </a:rPr>
              <a:t>orta2 + 1</a:t>
            </a:r>
            <a:r>
              <a:rPr lang="en-US">
                <a:effectLst/>
                <a:latin typeface="Times New Roman" panose="02020603050405020304" pitchFamily="18" charset="0"/>
                <a:ea typeface="Calibri" panose="020F0502020204030204" pitchFamily="34" charset="0"/>
                <a:cs typeface="Times New Roman" panose="02020603050405020304" pitchFamily="18" charset="0"/>
              </a:rPr>
              <a:t>-ə yeniləyin.</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Axtarılan dəyər orta 1 və orta 2 elementlər arasındadırsa, sol göstəricini </a:t>
            </a:r>
            <a:r>
              <a:rPr lang="en-US" b="1">
                <a:effectLst/>
                <a:latin typeface="Times New Roman" panose="02020603050405020304" pitchFamily="18" charset="0"/>
                <a:ea typeface="Calibri" panose="020F0502020204030204" pitchFamily="34" charset="0"/>
                <a:cs typeface="Times New Roman" panose="02020603050405020304" pitchFamily="18" charset="0"/>
              </a:rPr>
              <a:t>orta1 + 1</a:t>
            </a:r>
            <a:r>
              <a:rPr lang="en-US">
                <a:effectLst/>
                <a:latin typeface="Times New Roman" panose="02020603050405020304" pitchFamily="18" charset="0"/>
                <a:ea typeface="Calibri" panose="020F0502020204030204" pitchFamily="34" charset="0"/>
                <a:cs typeface="Times New Roman" panose="02020603050405020304" pitchFamily="18" charset="0"/>
              </a:rPr>
              <a:t> və sağ göstəricini </a:t>
            </a:r>
            <a:r>
              <a:rPr lang="en-US" b="1">
                <a:effectLst/>
                <a:latin typeface="Times New Roman" panose="02020603050405020304" pitchFamily="18" charset="0"/>
                <a:ea typeface="Calibri" panose="020F0502020204030204" pitchFamily="34" charset="0"/>
                <a:cs typeface="Times New Roman" panose="02020603050405020304" pitchFamily="18" charset="0"/>
              </a:rPr>
              <a:t>orta2 - 1</a:t>
            </a:r>
            <a:r>
              <a:rPr lang="en-US">
                <a:effectLst/>
                <a:latin typeface="Times New Roman" panose="02020603050405020304" pitchFamily="18" charset="0"/>
                <a:ea typeface="Calibri" panose="020F0502020204030204" pitchFamily="34" charset="0"/>
                <a:cs typeface="Times New Roman" panose="02020603050405020304" pitchFamily="18" charset="0"/>
              </a:rPr>
              <a:t> olaraq yeniləyin.</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b="1" u="sng">
                <a:effectLst/>
                <a:latin typeface="Times New Roman" panose="02020603050405020304" pitchFamily="18" charset="0"/>
                <a:ea typeface="Calibri" panose="020F0502020204030204" pitchFamily="34" charset="0"/>
                <a:cs typeface="Times New Roman" panose="02020603050405020304" pitchFamily="18" charset="0"/>
              </a:rPr>
              <a:t>4. Təkrar etmə və ya yekunlaşdırma mərhələsi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Axtarılan dəyər tapılana və ya axtarış sahəsi boş olana qədər prosesi təkrarlayın.</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Axtarış sahəsi boşdursa və hədəf tapılmırsa, hədəfin massivdə olmadığını göstərən dəyər qaytarın</a:t>
            </a:r>
            <a:r>
              <a:rPr lang="az-Latn-AZ">
                <a:latin typeface="Times New Roman" panose="02020603050405020304" pitchFamily="18" charset="0"/>
                <a:ea typeface="Calibri" panose="020F0502020204030204" pitchFamily="34" charset="0"/>
                <a:cs typeface="Times New Roman" panose="02020603050405020304" pitchFamily="18" charset="0"/>
              </a:rPr>
              <a:t>.</a:t>
            </a:r>
            <a:r>
              <a:rPr lang="en-US">
                <a:effectLst/>
                <a:latin typeface="Times New Roman" panose="02020603050405020304" pitchFamily="18"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7" name="Picture 26" descr="Lightbox">
            <a:extLst>
              <a:ext uri="{FF2B5EF4-FFF2-40B4-BE49-F238E27FC236}">
                <a16:creationId xmlns:a16="http://schemas.microsoft.com/office/drawing/2014/main" id="{0CBE32F7-9CEE-42D9-9926-86DAFDB586F4}"/>
              </a:ext>
            </a:extLst>
          </p:cNvPr>
          <p:cNvPicPr/>
          <p:nvPr/>
        </p:nvPicPr>
        <p:blipFill rotWithShape="1">
          <a:blip r:embed="rId3">
            <a:extLst>
              <a:ext uri="{28A0092B-C50C-407E-A947-70E740481C1C}">
                <a14:useLocalDpi xmlns:a14="http://schemas.microsoft.com/office/drawing/2010/main" val="0"/>
              </a:ext>
            </a:extLst>
          </a:blip>
          <a:srcRect t="13173"/>
          <a:stretch/>
        </p:blipFill>
        <p:spPr bwMode="auto">
          <a:xfrm>
            <a:off x="1871134" y="419947"/>
            <a:ext cx="4726093" cy="1517227"/>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30" name="Picture 2" descr="Advantages and Disadvantages of Twitter | Social Media Manager">
            <a:extLst>
              <a:ext uri="{FF2B5EF4-FFF2-40B4-BE49-F238E27FC236}">
                <a16:creationId xmlns:a16="http://schemas.microsoft.com/office/drawing/2014/main" id="{31ED6A6F-D47B-4C3D-8F89-511F3E69F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093" y="417404"/>
            <a:ext cx="3501813" cy="155818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EC73CD5D-FA63-4F3C-A325-170974E217B3}"/>
              </a:ext>
            </a:extLst>
          </p:cNvPr>
          <p:cNvSpPr txBox="1"/>
          <p:nvPr/>
        </p:nvSpPr>
        <p:spPr>
          <a:xfrm>
            <a:off x="243840" y="1984587"/>
            <a:ext cx="8649547" cy="2460032"/>
          </a:xfrm>
          <a:prstGeom prst="rect">
            <a:avLst/>
          </a:prstGeom>
          <a:noFill/>
        </p:spPr>
        <p:txBody>
          <a:bodyPr wrap="square">
            <a:spAutoFit/>
          </a:bodyPr>
          <a:lstStyle/>
          <a:p>
            <a:pPr marL="0" marR="0" algn="just">
              <a:lnSpc>
                <a:spcPct val="107000"/>
              </a:lnSpc>
              <a:spcBef>
                <a:spcPts val="0"/>
              </a:spcBef>
              <a:spcAft>
                <a:spcPts val="800"/>
              </a:spcAft>
            </a:pPr>
            <a:r>
              <a:rPr lang="en-US" sz="1800" b="1" u="sng">
                <a:effectLst/>
                <a:latin typeface="Montserrat" panose="00000500000000000000" pitchFamily="2" charset="0"/>
                <a:ea typeface="Calibri" panose="020F0502020204030204" pitchFamily="34" charset="0"/>
                <a:cs typeface="Times New Roman" panose="02020603050405020304" pitchFamily="18" charset="0"/>
              </a:rPr>
              <a:t>Üstünlükləri :</a:t>
            </a: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a:effectLst/>
                <a:latin typeface="Montserrat" panose="00000500000000000000" pitchFamily="2" charset="0"/>
                <a:ea typeface="Calibri" panose="020F0502020204030204" pitchFamily="34" charset="0"/>
                <a:cs typeface="Times New Roman" panose="02020603050405020304" pitchFamily="18" charset="0"/>
              </a:rPr>
              <a:t>Ternary search xətti axtarışdan(Linear search) daha səmərəli və Binary search müqayisə edilə bilən O(2 * log3n) time complexity malikdir.</a:t>
            </a:r>
          </a:p>
          <a:p>
            <a:pPr marL="342900" marR="0" lvl="0" indent="-342900" algn="just">
              <a:lnSpc>
                <a:spcPct val="107000"/>
              </a:lnSpc>
              <a:spcBef>
                <a:spcPts val="0"/>
              </a:spcBef>
              <a:spcAft>
                <a:spcPts val="800"/>
              </a:spcAft>
              <a:buFont typeface="Symbol" panose="05050102010706020507" pitchFamily="18" charset="2"/>
              <a:buChar char=""/>
            </a:pPr>
            <a:r>
              <a:rPr lang="en-US" sz="1800">
                <a:effectLst/>
                <a:latin typeface="Montserrat" panose="00000500000000000000" pitchFamily="2" charset="0"/>
                <a:ea typeface="Calibri" panose="020F0502020204030204" pitchFamily="34" charset="0"/>
                <a:cs typeface="Times New Roman" panose="02020603050405020304" pitchFamily="18" charset="0"/>
              </a:rPr>
              <a:t>Optimallaşdırma problemləri ilə yaxşı uyğunlaşır.</a:t>
            </a:r>
          </a:p>
          <a:p>
            <a:pPr marL="0" marR="0" algn="just">
              <a:lnSpc>
                <a:spcPct val="107000"/>
              </a:lnSpc>
              <a:spcBef>
                <a:spcPts val="0"/>
              </a:spcBef>
              <a:spcAft>
                <a:spcPts val="800"/>
              </a:spcAft>
            </a:pPr>
            <a:r>
              <a:rPr lang="en-US" sz="1800" b="1" u="sng">
                <a:effectLst/>
                <a:latin typeface="Montserrat" panose="00000500000000000000" pitchFamily="2" charset="0"/>
                <a:ea typeface="Calibri" panose="020F0502020204030204" pitchFamily="34" charset="0"/>
                <a:cs typeface="Times New Roman" panose="02020603050405020304" pitchFamily="18" charset="0"/>
              </a:rPr>
              <a:t>Mənfi cəhəti :</a:t>
            </a: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Ternary search yalnız sıralanmış siyahılar və ya massivlərə şamil edilir və sıralanmamış və ya qeyri-xətti məlumat dəstlərində istifadə edilə bilməz.</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229360" y="2393365"/>
            <a:ext cx="6685279" cy="1103403"/>
          </a:xfrm>
          <a:prstGeom prst="rect">
            <a:avLst/>
          </a:prstGeom>
        </p:spPr>
        <p:txBody>
          <a:bodyPr spcFirstLastPara="1" wrap="square" lIns="91425" tIns="91425" rIns="91425" bIns="91425" anchor="t" anchorCtr="0">
            <a:noAutofit/>
          </a:bodyPr>
          <a:lstStyle/>
          <a:p>
            <a:pPr lvl="0" algn="ctr">
              <a:buSzPts val="1100"/>
            </a:pPr>
            <a:r>
              <a:rPr lang="en-US"/>
              <a:t>Interpolation Search</a:t>
            </a: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a:t>
            </a:r>
            <a:r>
              <a:rPr lang="az-Latn-AZ"/>
              <a:t>3</a:t>
            </a:r>
            <a:endParaRPr/>
          </a:p>
        </p:txBody>
      </p:sp>
    </p:spTree>
    <p:extLst>
      <p:ext uri="{BB962C8B-B14F-4D97-AF65-F5344CB8AC3E}">
        <p14:creationId xmlns:p14="http://schemas.microsoft.com/office/powerpoint/2010/main" val="407244695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8" name="Google Shape;534;p63">
            <a:extLst>
              <a:ext uri="{FF2B5EF4-FFF2-40B4-BE49-F238E27FC236}">
                <a16:creationId xmlns:a16="http://schemas.microsoft.com/office/drawing/2014/main" id="{42B2DF6D-0151-4E2B-8CA9-28E6C6B15EB3}"/>
              </a:ext>
            </a:extLst>
          </p:cNvPr>
          <p:cNvSpPr txBox="1">
            <a:spLocks/>
          </p:cNvSpPr>
          <p:nvPr/>
        </p:nvSpPr>
        <p:spPr>
          <a:xfrm>
            <a:off x="1479771" y="417265"/>
            <a:ext cx="6184458" cy="612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az-Latn-AZ"/>
              <a:t>03 – </a:t>
            </a:r>
            <a:r>
              <a:rPr lang="en-US"/>
              <a:t>Interpolation Search</a:t>
            </a:r>
            <a:r>
              <a:rPr lang="az-Latn-AZ"/>
              <a:t> nədir ?</a:t>
            </a:r>
          </a:p>
        </p:txBody>
      </p:sp>
      <p:sp>
        <p:nvSpPr>
          <p:cNvPr id="9" name="TextBox 8">
            <a:extLst>
              <a:ext uri="{FF2B5EF4-FFF2-40B4-BE49-F238E27FC236}">
                <a16:creationId xmlns:a16="http://schemas.microsoft.com/office/drawing/2014/main" id="{8ED38516-F4F8-4813-89E0-0EFB878EBED8}"/>
              </a:ext>
            </a:extLst>
          </p:cNvPr>
          <p:cNvSpPr txBox="1"/>
          <p:nvPr/>
        </p:nvSpPr>
        <p:spPr>
          <a:xfrm>
            <a:off x="243840" y="1984587"/>
            <a:ext cx="8649547" cy="1956113"/>
          </a:xfrm>
          <a:prstGeom prst="rect">
            <a:avLst/>
          </a:prstGeom>
          <a:noFill/>
        </p:spPr>
        <p:txBody>
          <a:bodyPr wrap="square">
            <a:spAutoFit/>
          </a:bodyPr>
          <a:lstStyle/>
          <a:p>
            <a:pPr marL="0" marR="0" algn="just">
              <a:lnSpc>
                <a:spcPct val="107000"/>
              </a:lnSpc>
              <a:spcBef>
                <a:spcPts val="0"/>
              </a:spcBef>
              <a:spcAft>
                <a:spcPts val="800"/>
              </a:spcAft>
            </a:pPr>
            <a:r>
              <a:rPr lang="az-Latn-AZ" sz="1800">
                <a:latin typeface="Montserrat" panose="00000500000000000000" pitchFamily="2" charset="0"/>
                <a:ea typeface="Calibri" panose="020F0502020204030204" pitchFamily="34" charset="0"/>
                <a:cs typeface="Times New Roman" panose="02020603050405020304" pitchFamily="18" charset="0"/>
              </a:rPr>
              <a:t>İnterpolation Search Binary Search-in daha da təkmilləşdirilmiş variantıdır. </a:t>
            </a:r>
          </a:p>
          <a:p>
            <a:pPr marL="0" marR="0" algn="just">
              <a:lnSpc>
                <a:spcPct val="107000"/>
              </a:lnSpc>
              <a:spcBef>
                <a:spcPts val="0"/>
              </a:spcBef>
              <a:spcAft>
                <a:spcPts val="800"/>
              </a:spcAft>
            </a:pPr>
            <a:r>
              <a:rPr lang="az-Latn-AZ" sz="1800">
                <a:effectLst/>
                <a:latin typeface="Montserrat" panose="00000500000000000000" pitchFamily="2" charset="0"/>
                <a:ea typeface="Calibri" panose="020F0502020204030204" pitchFamily="34" charset="0"/>
                <a:cs typeface="Times New Roman" panose="02020603050405020304" pitchFamily="18" charset="0"/>
              </a:rPr>
              <a:t>Binary Search həmişə yoxlamaq üçün orta elementə keçir. İnterpolation Search isə axtarılan key-in dəyərinə görə müxtəlif yerlərə gedə bilər. Məsələn, key-in dəyəri sonuncu elementə yaxındırsa, İnterpolation Search son element tərəfə doğru axtarışa başlayacaq.</a:t>
            </a:r>
            <a:endParaRPr lang="en-US" sz="1800">
              <a:effectLst/>
              <a:latin typeface="Montserrat" panose="00000500000000000000" pitchFamily="2"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8" name="Google Shape;668;p78"/>
          <p:cNvSpPr txBox="1">
            <a:spLocks noGrp="1"/>
          </p:cNvSpPr>
          <p:nvPr>
            <p:ph type="subTitle" idx="1"/>
          </p:nvPr>
        </p:nvSpPr>
        <p:spPr>
          <a:xfrm>
            <a:off x="101600" y="1158240"/>
            <a:ext cx="8940799" cy="3352800"/>
          </a:xfrm>
          <a:prstGeom prst="rect">
            <a:avLst/>
          </a:prstGeom>
        </p:spPr>
        <p:txBody>
          <a:bodyPr spcFirstLastPara="1" wrap="square" lIns="91425" tIns="91425" rIns="91425" bIns="91425" anchor="t" anchorCtr="0">
            <a:noAutofit/>
          </a:bodyPr>
          <a:lstStyle/>
          <a:p>
            <a:pPr marL="0" lvl="0" indent="0">
              <a:lnSpc>
                <a:spcPct val="100000"/>
              </a:lnSpc>
              <a:spcAft>
                <a:spcPts val="1200"/>
              </a:spcAft>
            </a:pPr>
            <a:r>
              <a:rPr lang="en-US" b="1"/>
              <a:t>Başlanğıc: </a:t>
            </a:r>
            <a:r>
              <a:rPr lang="en-US"/>
              <a:t>Axtarışın sərhədlərini, adətən massivin başlanğıc və son indekslərini təyin etməklə başlayın.</a:t>
            </a:r>
          </a:p>
          <a:p>
            <a:pPr marL="0" lvl="0" indent="0">
              <a:lnSpc>
                <a:spcPct val="100000"/>
              </a:lnSpc>
              <a:spcAft>
                <a:spcPts val="1200"/>
              </a:spcAft>
            </a:pPr>
            <a:r>
              <a:rPr lang="en-US" b="1"/>
              <a:t>Qiymətləndirmə: </a:t>
            </a:r>
            <a:r>
              <a:rPr lang="en-US"/>
              <a:t>Axtarış diapazonunda </a:t>
            </a:r>
            <a:r>
              <a:rPr lang="az-Latn-AZ"/>
              <a:t>key-in </a:t>
            </a:r>
            <a:r>
              <a:rPr lang="en-US"/>
              <a:t>ehtimal olunan mövqeyini təxmin edin. Bu qiymətləndirmə massivin sonundakı dəyərlərə əsaslanır.</a:t>
            </a:r>
          </a:p>
          <a:p>
            <a:pPr marL="0" lvl="0" indent="0">
              <a:lnSpc>
                <a:spcPct val="100000"/>
              </a:lnSpc>
              <a:spcAft>
                <a:spcPts val="1200"/>
              </a:spcAft>
            </a:pPr>
            <a:r>
              <a:rPr lang="en-US" b="1"/>
              <a:t>Müqayisə: </a:t>
            </a:r>
            <a:r>
              <a:rPr lang="en-US"/>
              <a:t>Təxmini dəyəri </a:t>
            </a:r>
            <a:r>
              <a:rPr lang="az-Latn-AZ"/>
              <a:t>key ilə </a:t>
            </a:r>
            <a:r>
              <a:rPr lang="en-US"/>
              <a:t>müqayisə edin.</a:t>
            </a:r>
          </a:p>
          <a:p>
            <a:pPr marL="0" lvl="0" indent="0">
              <a:lnSpc>
                <a:spcPct val="100000"/>
              </a:lnSpc>
              <a:spcAft>
                <a:spcPts val="1200"/>
              </a:spcAft>
            </a:pPr>
            <a:r>
              <a:rPr lang="en-US" b="1"/>
              <a:t>Tənzimləmə: </a:t>
            </a:r>
            <a:r>
              <a:rPr lang="en-US"/>
              <a:t>Müqayisədən asılı olaraq, axtarış diapazonunu massivin daha kiçik alt diapazonuna qədər </a:t>
            </a:r>
            <a:r>
              <a:rPr lang="az-Latn-AZ"/>
              <a:t>kiçildin.</a:t>
            </a:r>
            <a:endParaRPr lang="en-US"/>
          </a:p>
          <a:p>
            <a:pPr marL="0" lvl="0" indent="0">
              <a:lnSpc>
                <a:spcPct val="100000"/>
              </a:lnSpc>
              <a:spcAft>
                <a:spcPts val="1200"/>
              </a:spcAft>
            </a:pPr>
            <a:r>
              <a:rPr lang="en-US" b="1"/>
              <a:t>Təkrar et: </a:t>
            </a:r>
            <a:r>
              <a:rPr lang="az-Latn-AZ"/>
              <a:t>Key </a:t>
            </a:r>
            <a:r>
              <a:rPr lang="en-US"/>
              <a:t>tapılana və ya axtarış diapazonu tükənənə qədər prosesi davam etdirin.</a:t>
            </a:r>
            <a:endParaRPr/>
          </a:p>
        </p:txBody>
      </p:sp>
      <p:sp>
        <p:nvSpPr>
          <p:cNvPr id="6" name="Google Shape;534;p63">
            <a:extLst>
              <a:ext uri="{FF2B5EF4-FFF2-40B4-BE49-F238E27FC236}">
                <a16:creationId xmlns:a16="http://schemas.microsoft.com/office/drawing/2014/main" id="{6A583775-7473-4977-9AF4-69FFFD4DB61F}"/>
              </a:ext>
            </a:extLst>
          </p:cNvPr>
          <p:cNvSpPr txBox="1">
            <a:spLocks/>
          </p:cNvSpPr>
          <p:nvPr/>
        </p:nvSpPr>
        <p:spPr>
          <a:xfrm>
            <a:off x="1479771" y="417265"/>
            <a:ext cx="6184458" cy="612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en-US"/>
              <a:t>Interpolation Search</a:t>
            </a:r>
            <a:r>
              <a:rPr lang="az-Latn-AZ"/>
              <a:t> alqoritmi</a:t>
            </a: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z-Latn-AZ" sz="4000"/>
              <a:t>Sorting algorithms nədir ?</a:t>
            </a:r>
            <a:endParaRPr sz="4000"/>
          </a:p>
        </p:txBody>
      </p:sp>
      <p:sp>
        <p:nvSpPr>
          <p:cNvPr id="608" name="Google Shape;608;p72"/>
          <p:cNvSpPr txBox="1"/>
          <p:nvPr/>
        </p:nvSpPr>
        <p:spPr>
          <a:xfrm>
            <a:off x="573359" y="2732588"/>
            <a:ext cx="7997232" cy="1958661"/>
          </a:xfrm>
          <a:prstGeom prst="rect">
            <a:avLst/>
          </a:prstGeom>
          <a:noFill/>
          <a:ln>
            <a:noFill/>
          </a:ln>
        </p:spPr>
        <p:txBody>
          <a:bodyPr spcFirstLastPara="1" wrap="square" lIns="91425" tIns="91425" rIns="91425" bIns="91425" anchor="t" anchorCtr="0">
            <a:noAutofit/>
          </a:bodyPr>
          <a:lstStyle/>
          <a:p>
            <a:pPr lvl="0" algn="just">
              <a:buClr>
                <a:schemeClr val="dk1"/>
              </a:buClr>
              <a:buSzPts val="1100"/>
            </a:pPr>
            <a:r>
              <a:rPr lang="en-US" sz="2000">
                <a:solidFill>
                  <a:schemeClr val="dk2"/>
                </a:solidFill>
                <a:latin typeface="Montserrat"/>
                <a:ea typeface="Montserrat"/>
                <a:cs typeface="Montserrat"/>
                <a:sym typeface="Montserrat"/>
              </a:rPr>
              <a:t>Çeşidləmə alqoritmi verilmiş massivi və ya elementlər siyahısını elementlər üzərindəki müqayisə operatoruna uyğun olaraq yenidən </a:t>
            </a:r>
            <a:r>
              <a:rPr lang="az-Latn-AZ" sz="2000">
                <a:solidFill>
                  <a:schemeClr val="dk2"/>
                </a:solidFill>
                <a:latin typeface="Montserrat"/>
                <a:ea typeface="Montserrat"/>
                <a:cs typeface="Montserrat"/>
                <a:sym typeface="Montserrat"/>
              </a:rPr>
              <a:t>siyahılandırmaq </a:t>
            </a:r>
            <a:r>
              <a:rPr lang="en-US" sz="2000">
                <a:solidFill>
                  <a:schemeClr val="dk2"/>
                </a:solidFill>
                <a:latin typeface="Montserrat"/>
                <a:ea typeface="Montserrat"/>
                <a:cs typeface="Montserrat"/>
                <a:sym typeface="Montserrat"/>
              </a:rPr>
              <a:t>üçün istifadə olunur.</a:t>
            </a:r>
            <a:r>
              <a:rPr lang="az-Latn-AZ" sz="2000">
                <a:solidFill>
                  <a:schemeClr val="dk2"/>
                </a:solidFill>
                <a:latin typeface="Montserrat"/>
                <a:ea typeface="Montserrat"/>
                <a:cs typeface="Montserrat"/>
                <a:sym typeface="Montserrat"/>
              </a:rPr>
              <a:t> </a:t>
            </a:r>
            <a:r>
              <a:rPr lang="en-US" sz="2000">
                <a:solidFill>
                  <a:schemeClr val="dk2"/>
                </a:solidFill>
                <a:latin typeface="Montserrat"/>
                <a:ea typeface="Montserrat"/>
                <a:cs typeface="Montserrat"/>
                <a:sym typeface="Montserrat"/>
              </a:rPr>
              <a:t>Müqayisə operatoru müvafiq məlumat strukturunda elementlərin yeni sırasını təyin etmək üçün istifadə olunur.</a:t>
            </a:r>
            <a:endParaRPr sz="2000">
              <a:solidFill>
                <a:schemeClr val="dk2"/>
              </a:solidFill>
              <a:latin typeface="Montserrat"/>
              <a:ea typeface="Montserrat"/>
              <a:cs typeface="Montserrat"/>
              <a:sym typeface="Montserrat"/>
            </a:endParaRPr>
          </a:p>
        </p:txBody>
      </p:sp>
      <p:pic>
        <p:nvPicPr>
          <p:cNvPr id="2055" name="Picture 7" descr="Lightbox">
            <a:extLst>
              <a:ext uri="{FF2B5EF4-FFF2-40B4-BE49-F238E27FC236}">
                <a16:creationId xmlns:a16="http://schemas.microsoft.com/office/drawing/2014/main" id="{83F0C2D4-7C09-44EA-B8D5-FC3A8E2A3F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078" t="26102" b="27425"/>
          <a:stretch/>
        </p:blipFill>
        <p:spPr bwMode="auto">
          <a:xfrm>
            <a:off x="2778924" y="1215362"/>
            <a:ext cx="3586102" cy="15172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448464"/>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z-Latn-AZ" sz="4000"/>
              <a:t>Searching algorithms nədir ?</a:t>
            </a:r>
            <a:endParaRPr sz="4000"/>
          </a:p>
        </p:txBody>
      </p:sp>
      <p:sp>
        <p:nvSpPr>
          <p:cNvPr id="608" name="Google Shape;608;p72"/>
          <p:cNvSpPr txBox="1"/>
          <p:nvPr/>
        </p:nvSpPr>
        <p:spPr>
          <a:xfrm>
            <a:off x="713225" y="1910766"/>
            <a:ext cx="7997232" cy="1958661"/>
          </a:xfrm>
          <a:prstGeom prst="rect">
            <a:avLst/>
          </a:prstGeom>
          <a:noFill/>
          <a:ln>
            <a:noFill/>
          </a:ln>
        </p:spPr>
        <p:txBody>
          <a:bodyPr spcFirstLastPara="1" wrap="square" lIns="91425" tIns="91425" rIns="91425" bIns="91425" anchor="t" anchorCtr="0">
            <a:noAutofit/>
          </a:bodyPr>
          <a:lstStyle/>
          <a:p>
            <a:pPr lvl="0" algn="just">
              <a:buClr>
                <a:schemeClr val="dk1"/>
              </a:buClr>
              <a:buSzPts val="1100"/>
            </a:pPr>
            <a:r>
              <a:rPr lang="en-US" sz="2000">
                <a:solidFill>
                  <a:schemeClr val="dk2"/>
                </a:solidFill>
                <a:latin typeface="Montserrat"/>
                <a:ea typeface="Montserrat"/>
                <a:cs typeface="Montserrat"/>
                <a:sym typeface="Montserrat"/>
              </a:rPr>
              <a:t>Searching algorithms massiv və ya siyahı kimi verilənlər toplusunda element və ya dəyəri səmərəli və dəqiq tapmaq üçün istifadə edilən üsullardır.</a:t>
            </a:r>
            <a:endParaRPr sz="2000">
              <a:solidFill>
                <a:schemeClr val="dk2"/>
              </a:solidFill>
              <a:latin typeface="Montserrat"/>
              <a:ea typeface="Montserrat"/>
              <a:cs typeface="Montserrat"/>
              <a:sym typeface="Montserrat"/>
            </a:endParaRPr>
          </a:p>
        </p:txBody>
      </p:sp>
    </p:spTree>
    <p:extLst>
      <p:ext uri="{BB962C8B-B14F-4D97-AF65-F5344CB8AC3E}">
        <p14:creationId xmlns:p14="http://schemas.microsoft.com/office/powerpoint/2010/main" val="352128894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618400" y="2686445"/>
            <a:ext cx="2336400" cy="405000"/>
          </a:xfrm>
          <a:prstGeom prst="rect">
            <a:avLst/>
          </a:prstGeom>
        </p:spPr>
        <p:txBody>
          <a:bodyPr spcFirstLastPara="1" wrap="square" lIns="91425" tIns="91425" rIns="91425" bIns="91425" anchor="t" anchorCtr="0">
            <a:noAutofit/>
          </a:bodyPr>
          <a:lstStyle/>
          <a:p>
            <a:pPr lvl="0">
              <a:buSzPts val="1100"/>
            </a:pPr>
            <a:r>
              <a:rPr lang="en-US"/>
              <a:t>Insertion Sort</a:t>
            </a:r>
          </a:p>
        </p:txBody>
      </p:sp>
      <p:sp>
        <p:nvSpPr>
          <p:cNvPr id="514" name="Google Shape;514;p62"/>
          <p:cNvSpPr txBox="1">
            <a:spLocks noGrp="1"/>
          </p:cNvSpPr>
          <p:nvPr>
            <p:ph type="title" idx="4"/>
          </p:nvPr>
        </p:nvSpPr>
        <p:spPr>
          <a:xfrm>
            <a:off x="4064800" y="2104552"/>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516" name="Google Shape;516;p62"/>
          <p:cNvSpPr txBox="1">
            <a:spLocks noGrp="1"/>
          </p:cNvSpPr>
          <p:nvPr>
            <p:ph type="title" idx="2"/>
          </p:nvPr>
        </p:nvSpPr>
        <p:spPr>
          <a:xfrm>
            <a:off x="1381000" y="2104552"/>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517" name="Google Shape;517;p62"/>
          <p:cNvSpPr txBox="1">
            <a:spLocks noGrp="1"/>
          </p:cNvSpPr>
          <p:nvPr>
            <p:ph type="title" idx="3"/>
          </p:nvPr>
        </p:nvSpPr>
        <p:spPr>
          <a:xfrm>
            <a:off x="3302200" y="2686445"/>
            <a:ext cx="2336400" cy="405000"/>
          </a:xfrm>
          <a:prstGeom prst="rect">
            <a:avLst/>
          </a:prstGeom>
        </p:spPr>
        <p:txBody>
          <a:bodyPr spcFirstLastPara="1" wrap="square" lIns="91425" tIns="91425" rIns="91425" bIns="91425" anchor="t" anchorCtr="0">
            <a:noAutofit/>
          </a:bodyPr>
          <a:lstStyle/>
          <a:p>
            <a:pPr lvl="0">
              <a:buSzPts val="1100"/>
            </a:pPr>
            <a:r>
              <a:rPr lang="en-US"/>
              <a:t>Quick Sort</a:t>
            </a:r>
          </a:p>
        </p:txBody>
      </p:sp>
      <p:sp>
        <p:nvSpPr>
          <p:cNvPr id="519" name="Google Shape;519;p62"/>
          <p:cNvSpPr txBox="1">
            <a:spLocks noGrp="1"/>
          </p:cNvSpPr>
          <p:nvPr>
            <p:ph type="title" idx="6"/>
          </p:nvPr>
        </p:nvSpPr>
        <p:spPr>
          <a:xfrm>
            <a:off x="5985999" y="2686445"/>
            <a:ext cx="2961573" cy="572700"/>
          </a:xfrm>
          <a:prstGeom prst="rect">
            <a:avLst/>
          </a:prstGeom>
        </p:spPr>
        <p:txBody>
          <a:bodyPr spcFirstLastPara="1" wrap="square" lIns="91425" tIns="91425" rIns="91425" bIns="91425" anchor="t" anchorCtr="0">
            <a:noAutofit/>
          </a:bodyPr>
          <a:lstStyle/>
          <a:p>
            <a:pPr lvl="0"/>
            <a:r>
              <a:rPr lang="en-US"/>
              <a:t>Radix Sort</a:t>
            </a:r>
          </a:p>
        </p:txBody>
      </p:sp>
      <p:sp>
        <p:nvSpPr>
          <p:cNvPr id="520" name="Google Shape;520;p62"/>
          <p:cNvSpPr txBox="1">
            <a:spLocks noGrp="1"/>
          </p:cNvSpPr>
          <p:nvPr>
            <p:ph type="title" idx="7"/>
          </p:nvPr>
        </p:nvSpPr>
        <p:spPr>
          <a:xfrm>
            <a:off x="6748600" y="2104552"/>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529" name="Google Shape;529;p62"/>
          <p:cNvSpPr txBox="1">
            <a:spLocks noGrp="1"/>
          </p:cNvSpPr>
          <p:nvPr>
            <p:ph type="title" idx="21"/>
          </p:nvPr>
        </p:nvSpPr>
        <p:spPr>
          <a:xfrm>
            <a:off x="1936693" y="462437"/>
            <a:ext cx="5280827" cy="572700"/>
          </a:xfrm>
          <a:prstGeom prst="rect">
            <a:avLst/>
          </a:prstGeom>
        </p:spPr>
        <p:txBody>
          <a:bodyPr spcFirstLastPara="1" wrap="square" lIns="91425" tIns="91425" rIns="91425" bIns="91425" anchor="t" anchorCtr="0">
            <a:noAutofit/>
          </a:bodyPr>
          <a:lstStyle/>
          <a:p>
            <a:pPr lvl="0"/>
            <a:r>
              <a:rPr lang="en-US" u="sng">
                <a:effectLst>
                  <a:outerShdw blurRad="38100" dist="38100" dir="2700000" algn="tl">
                    <a:srgbClr val="000000">
                      <a:alpha val="43137"/>
                    </a:srgbClr>
                  </a:outerShdw>
                </a:effectLst>
              </a:rPr>
              <a:t>Sorting algorithms n</a:t>
            </a:r>
            <a:r>
              <a:rPr lang="az-Latn-AZ" u="sng">
                <a:effectLst>
                  <a:outerShdw blurRad="38100" dist="38100" dir="2700000" algn="tl">
                    <a:srgbClr val="000000">
                      <a:alpha val="43137"/>
                    </a:srgbClr>
                  </a:outerShdw>
                </a:effectLst>
              </a:rPr>
              <a:t>övləri</a:t>
            </a:r>
            <a:endParaRPr u="sng">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9376509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229360" y="2393365"/>
            <a:ext cx="6685279" cy="11034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t>Insertion Sort</a:t>
            </a: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a:t>
            </a:r>
            <a:r>
              <a:rPr lang="az-Latn-AZ"/>
              <a:t>1</a:t>
            </a:r>
            <a:endParaRPr/>
          </a:p>
        </p:txBody>
      </p:sp>
    </p:spTree>
    <p:extLst>
      <p:ext uri="{BB962C8B-B14F-4D97-AF65-F5344CB8AC3E}">
        <p14:creationId xmlns:p14="http://schemas.microsoft.com/office/powerpoint/2010/main" val="66028156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23" name="Google Shape;534;p63">
            <a:extLst>
              <a:ext uri="{FF2B5EF4-FFF2-40B4-BE49-F238E27FC236}">
                <a16:creationId xmlns:a16="http://schemas.microsoft.com/office/drawing/2014/main" id="{DCB3CDDD-8BDD-43EA-B823-0CD6EDF05591}"/>
              </a:ext>
            </a:extLst>
          </p:cNvPr>
          <p:cNvSpPr txBox="1">
            <a:spLocks/>
          </p:cNvSpPr>
          <p:nvPr/>
        </p:nvSpPr>
        <p:spPr>
          <a:xfrm>
            <a:off x="1479771" y="417265"/>
            <a:ext cx="6184458" cy="612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az-Latn-AZ"/>
              <a:t>01 – </a:t>
            </a:r>
            <a:r>
              <a:rPr lang="en-US"/>
              <a:t>Insertion Sort</a:t>
            </a:r>
            <a:r>
              <a:rPr lang="az-Latn-AZ"/>
              <a:t> nədir ?</a:t>
            </a:r>
          </a:p>
        </p:txBody>
      </p:sp>
      <p:sp>
        <p:nvSpPr>
          <p:cNvPr id="26" name="TextBox 25">
            <a:extLst>
              <a:ext uri="{FF2B5EF4-FFF2-40B4-BE49-F238E27FC236}">
                <a16:creationId xmlns:a16="http://schemas.microsoft.com/office/drawing/2014/main" id="{25C8AC7B-4997-438C-98DE-2AC189E3F987}"/>
              </a:ext>
            </a:extLst>
          </p:cNvPr>
          <p:cNvSpPr txBox="1"/>
          <p:nvPr/>
        </p:nvSpPr>
        <p:spPr>
          <a:xfrm>
            <a:off x="142238" y="1605350"/>
            <a:ext cx="4368801" cy="2149884"/>
          </a:xfrm>
          <a:prstGeom prst="rect">
            <a:avLst/>
          </a:prstGeom>
          <a:noFill/>
        </p:spPr>
        <p:txBody>
          <a:bodyPr wrap="square">
            <a:spAutoFit/>
          </a:bodyPr>
          <a:lstStyle/>
          <a:p>
            <a:pPr marL="0" marR="0">
              <a:lnSpc>
                <a:spcPct val="107000"/>
              </a:lnSpc>
              <a:spcBef>
                <a:spcPts val="0"/>
              </a:spcBef>
              <a:spcAft>
                <a:spcPts val="800"/>
              </a:spcAft>
            </a:pPr>
            <a:r>
              <a:rPr lang="az-Latn-AZ" sz="1800">
                <a:latin typeface="Montserrat" panose="00000500000000000000" pitchFamily="2" charset="0"/>
                <a:ea typeface="Calibri" panose="020F0502020204030204" pitchFamily="34" charset="0"/>
                <a:cs typeface="Times New Roman" panose="02020603050405020304" pitchFamily="18" charset="0"/>
              </a:rPr>
              <a:t>İnsertion Sort - </a:t>
            </a:r>
            <a:r>
              <a:rPr lang="en-US" sz="1800">
                <a:effectLst/>
                <a:latin typeface="Montserrat" panose="00000500000000000000" pitchFamily="2" charset="0"/>
                <a:ea typeface="Calibri" panose="020F0502020204030204" pitchFamily="34" charset="0"/>
                <a:cs typeface="Times New Roman" panose="02020603050405020304" pitchFamily="18" charset="0"/>
              </a:rPr>
              <a:t>Adından da göründüyü kimi, daxil etmə çeşidi hər bir elementi götürərək siyahıda düzgün mövqeyə əlavə etməklə elementlərin siyahısını çeşidləyən bir alqoritmdir. Massiv çeşidlənənə qədər alqoritm siyahıda təkrarlanır.</a:t>
            </a:r>
          </a:p>
        </p:txBody>
      </p:sp>
      <p:pic>
        <p:nvPicPr>
          <p:cNvPr id="5122" name="Picture 2" descr="Insertion Sort Algorithm | Board Infinity">
            <a:extLst>
              <a:ext uri="{FF2B5EF4-FFF2-40B4-BE49-F238E27FC236}">
                <a16:creationId xmlns:a16="http://schemas.microsoft.com/office/drawing/2014/main" id="{10BA67B3-A4C0-4F21-8AC1-0FB57578D8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295"/>
          <a:stretch/>
        </p:blipFill>
        <p:spPr bwMode="auto">
          <a:xfrm>
            <a:off x="4571999" y="1632443"/>
            <a:ext cx="4429761" cy="2702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8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 </a:t>
            </a:r>
            <a:endParaRPr/>
          </a:p>
        </p:txBody>
      </p:sp>
      <p:sp>
        <p:nvSpPr>
          <p:cNvPr id="7" name="TextBox 6">
            <a:extLst>
              <a:ext uri="{FF2B5EF4-FFF2-40B4-BE49-F238E27FC236}">
                <a16:creationId xmlns:a16="http://schemas.microsoft.com/office/drawing/2014/main" id="{118F9F3A-1AB3-4241-ADBF-520C5B735BFA}"/>
              </a:ext>
            </a:extLst>
          </p:cNvPr>
          <p:cNvSpPr txBox="1"/>
          <p:nvPr/>
        </p:nvSpPr>
        <p:spPr>
          <a:xfrm>
            <a:off x="494453" y="1288658"/>
            <a:ext cx="8331200" cy="3643690"/>
          </a:xfrm>
          <a:prstGeom prst="rect">
            <a:avLst/>
          </a:prstGeom>
          <a:noFill/>
        </p:spPr>
        <p:txBody>
          <a:bodyPr wrap="square">
            <a:spAutoFit/>
          </a:bodyPr>
          <a:lstStyle/>
          <a:p>
            <a:pPr marL="0" marR="0">
              <a:lnSpc>
                <a:spcPct val="107000"/>
              </a:lnSpc>
              <a:spcBef>
                <a:spcPts val="0"/>
              </a:spcBef>
              <a:spcAft>
                <a:spcPts val="800"/>
              </a:spcAft>
            </a:pPr>
            <a:r>
              <a:rPr lang="en-US">
                <a:effectLst/>
                <a:latin typeface="+mj-lt"/>
                <a:ea typeface="Calibri" panose="020F0502020204030204" pitchFamily="34" charset="0"/>
                <a:cs typeface="Times New Roman" panose="02020603050405020304" pitchFamily="18" charset="0"/>
              </a:rPr>
              <a:t>Daxil edilmiş siyahıya nəzər salın: [5, 2, 4, 6, 1, 3].</a:t>
            </a:r>
          </a:p>
          <a:p>
            <a:pPr marL="0" marR="0">
              <a:lnSpc>
                <a:spcPct val="107000"/>
              </a:lnSpc>
              <a:spcBef>
                <a:spcPts val="0"/>
              </a:spcBef>
              <a:spcAft>
                <a:spcPts val="800"/>
              </a:spcAft>
            </a:pPr>
            <a:r>
              <a:rPr lang="en-US" b="1">
                <a:effectLst/>
                <a:latin typeface="+mj-lt"/>
                <a:ea typeface="Calibri" panose="020F0502020204030204" pitchFamily="34" charset="0"/>
                <a:cs typeface="Times New Roman" panose="02020603050405020304" pitchFamily="18" charset="0"/>
              </a:rPr>
              <a:t> Addım 1 (İlkin Siyahı):</a:t>
            </a:r>
          </a:p>
          <a:p>
            <a:pPr marL="0" marR="0">
              <a:lnSpc>
                <a:spcPct val="107000"/>
              </a:lnSpc>
              <a:spcBef>
                <a:spcPts val="0"/>
              </a:spcBef>
              <a:spcAft>
                <a:spcPts val="800"/>
              </a:spcAft>
            </a:pPr>
            <a:r>
              <a:rPr lang="en-US">
                <a:effectLst/>
                <a:latin typeface="+mj-lt"/>
                <a:ea typeface="Calibri" panose="020F0502020204030204" pitchFamily="34" charset="0"/>
                <a:cs typeface="Times New Roman" panose="02020603050405020304" pitchFamily="18" charset="0"/>
              </a:rPr>
              <a:t> </a:t>
            </a:r>
            <a:r>
              <a:rPr lang="az-Latn-AZ">
                <a:effectLst/>
                <a:latin typeface="+mj-lt"/>
                <a:ea typeface="Calibri" panose="020F0502020204030204" pitchFamily="34" charset="0"/>
                <a:cs typeface="Times New Roman" panose="02020603050405020304" pitchFamily="18" charset="0"/>
              </a:rPr>
              <a:t>	</a:t>
            </a:r>
            <a:r>
              <a:rPr lang="en-US">
                <a:effectLst/>
                <a:latin typeface="+mj-lt"/>
                <a:ea typeface="Calibri" panose="020F0502020204030204" pitchFamily="34" charset="0"/>
                <a:cs typeface="Times New Roman" panose="02020603050405020304" pitchFamily="18" charset="0"/>
              </a:rPr>
              <a:t>Sıralanmış siyahı kimi qəbul edilən birinci elementdən (5) başlayın.</a:t>
            </a:r>
          </a:p>
          <a:p>
            <a:pPr marL="0" marR="0">
              <a:lnSpc>
                <a:spcPct val="107000"/>
              </a:lnSpc>
              <a:spcBef>
                <a:spcPts val="0"/>
              </a:spcBef>
              <a:spcAft>
                <a:spcPts val="800"/>
              </a:spcAft>
            </a:pPr>
            <a:r>
              <a:rPr lang="en-US" b="1">
                <a:effectLst/>
                <a:latin typeface="+mj-lt"/>
                <a:ea typeface="Calibri" panose="020F0502020204030204" pitchFamily="34" charset="0"/>
                <a:cs typeface="Times New Roman" panose="02020603050405020304" pitchFamily="18" charset="0"/>
              </a:rPr>
              <a:t>Addım 2 (2-ni daxil edin):</a:t>
            </a:r>
          </a:p>
          <a:p>
            <a:pPr marL="0" marR="0">
              <a:lnSpc>
                <a:spcPct val="107000"/>
              </a:lnSpc>
              <a:spcBef>
                <a:spcPts val="0"/>
              </a:spcBef>
              <a:spcAft>
                <a:spcPts val="800"/>
              </a:spcAft>
            </a:pPr>
            <a:r>
              <a:rPr lang="az-Latn-AZ">
                <a:effectLst/>
                <a:latin typeface="+mj-lt"/>
                <a:ea typeface="Calibri" panose="020F0502020204030204" pitchFamily="34" charset="0"/>
                <a:cs typeface="Times New Roman" panose="02020603050405020304" pitchFamily="18" charset="0"/>
              </a:rPr>
              <a:t>	</a:t>
            </a:r>
            <a:r>
              <a:rPr lang="en-US">
                <a:effectLst/>
                <a:latin typeface="+mj-lt"/>
                <a:ea typeface="Calibri" panose="020F0502020204030204" pitchFamily="34" charset="0"/>
                <a:cs typeface="Times New Roman" panose="02020603050405020304" pitchFamily="18" charset="0"/>
              </a:rPr>
              <a:t>2-ni 5 ilə müqayisə edin. 2 kiçik olduğundan, 5-i sağa köçürün.</a:t>
            </a:r>
          </a:p>
          <a:p>
            <a:pPr marL="0" marR="0">
              <a:lnSpc>
                <a:spcPct val="107000"/>
              </a:lnSpc>
              <a:spcBef>
                <a:spcPts val="0"/>
              </a:spcBef>
              <a:spcAft>
                <a:spcPts val="800"/>
              </a:spcAft>
            </a:pPr>
            <a:r>
              <a:rPr lang="az-Latn-AZ">
                <a:effectLst/>
                <a:latin typeface="+mj-lt"/>
                <a:ea typeface="Calibri" panose="020F0502020204030204" pitchFamily="34" charset="0"/>
                <a:cs typeface="Times New Roman" panose="02020603050405020304" pitchFamily="18" charset="0"/>
              </a:rPr>
              <a:t>	</a:t>
            </a:r>
            <a:r>
              <a:rPr lang="en-US">
                <a:effectLst/>
                <a:latin typeface="+mj-lt"/>
                <a:ea typeface="Calibri" panose="020F0502020204030204" pitchFamily="34" charset="0"/>
                <a:cs typeface="Times New Roman" panose="02020603050405020304" pitchFamily="18" charset="0"/>
              </a:rPr>
              <a:t>2-ni düzgün mövqeyə daxil edin, nəticədə: [2, 5, 4, 6, 1, 3].</a:t>
            </a:r>
          </a:p>
          <a:p>
            <a:pPr marL="0" marR="0">
              <a:lnSpc>
                <a:spcPct val="107000"/>
              </a:lnSpc>
              <a:spcBef>
                <a:spcPts val="0"/>
              </a:spcBef>
              <a:spcAft>
                <a:spcPts val="800"/>
              </a:spcAft>
            </a:pPr>
            <a:r>
              <a:rPr lang="en-US" b="1">
                <a:effectLst/>
                <a:latin typeface="+mj-lt"/>
                <a:ea typeface="Calibri" panose="020F0502020204030204" pitchFamily="34" charset="0"/>
                <a:cs typeface="Times New Roman" panose="02020603050405020304" pitchFamily="18" charset="0"/>
              </a:rPr>
              <a:t>Addım 3 (4-cü daxil edin):</a:t>
            </a:r>
            <a:r>
              <a:rPr lang="en-US">
                <a:effectLst/>
                <a:latin typeface="+mj-lt"/>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az-Latn-AZ">
                <a:effectLst/>
                <a:latin typeface="+mj-lt"/>
                <a:ea typeface="Calibri" panose="020F0502020204030204" pitchFamily="34" charset="0"/>
                <a:cs typeface="Times New Roman" panose="02020603050405020304" pitchFamily="18" charset="0"/>
              </a:rPr>
              <a:t>	</a:t>
            </a:r>
            <a:r>
              <a:rPr lang="en-US">
                <a:effectLst/>
                <a:latin typeface="+mj-lt"/>
                <a:ea typeface="Calibri" panose="020F0502020204030204" pitchFamily="34" charset="0"/>
                <a:cs typeface="Times New Roman" panose="02020603050405020304" pitchFamily="18" charset="0"/>
              </a:rPr>
              <a:t>4-ü 5-lə müqayisə edin. 4-ü daha kiçik olduğu üçün 5-i sağa köçürün.</a:t>
            </a:r>
          </a:p>
          <a:p>
            <a:pPr marL="0" marR="0">
              <a:lnSpc>
                <a:spcPct val="107000"/>
              </a:lnSpc>
              <a:spcBef>
                <a:spcPts val="0"/>
              </a:spcBef>
              <a:spcAft>
                <a:spcPts val="800"/>
              </a:spcAft>
            </a:pPr>
            <a:r>
              <a:rPr lang="az-Latn-AZ">
                <a:effectLst/>
                <a:latin typeface="+mj-lt"/>
                <a:ea typeface="Calibri" panose="020F0502020204030204" pitchFamily="34" charset="0"/>
                <a:cs typeface="Times New Roman" panose="02020603050405020304" pitchFamily="18" charset="0"/>
              </a:rPr>
              <a:t>	</a:t>
            </a:r>
            <a:r>
              <a:rPr lang="en-US">
                <a:effectLst/>
                <a:latin typeface="+mj-lt"/>
                <a:ea typeface="Calibri" panose="020F0502020204030204" pitchFamily="34" charset="0"/>
                <a:cs typeface="Times New Roman" panose="02020603050405020304" pitchFamily="18" charset="0"/>
              </a:rPr>
              <a:t>4-ü 2 ilə müqayisə edin. 4-dən böyük olduğundan, 2-dən sonra 4-ü daxil edin, </a:t>
            </a:r>
            <a:endParaRPr lang="az-Latn-AZ">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az-Latn-AZ">
                <a:latin typeface="+mj-lt"/>
                <a:ea typeface="Calibri" panose="020F0502020204030204" pitchFamily="34" charset="0"/>
                <a:cs typeface="Times New Roman" panose="02020603050405020304" pitchFamily="18" charset="0"/>
              </a:rPr>
              <a:t>	</a:t>
            </a:r>
            <a:r>
              <a:rPr lang="en-US">
                <a:effectLst/>
                <a:latin typeface="+mj-lt"/>
                <a:ea typeface="Calibri" panose="020F0502020204030204" pitchFamily="34" charset="0"/>
                <a:cs typeface="Times New Roman" panose="02020603050405020304" pitchFamily="18" charset="0"/>
              </a:rPr>
              <a:t>nəticədə: [2, 4, 5, 6, 1, 3].</a:t>
            </a:r>
          </a:p>
          <a:p>
            <a:pPr marL="0" marR="0">
              <a:lnSpc>
                <a:spcPct val="107000"/>
              </a:lnSpc>
              <a:spcBef>
                <a:spcPts val="0"/>
              </a:spcBef>
              <a:spcAft>
                <a:spcPts val="800"/>
              </a:spcAft>
            </a:pP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20" name="TextBox 19">
            <a:extLst>
              <a:ext uri="{FF2B5EF4-FFF2-40B4-BE49-F238E27FC236}">
                <a16:creationId xmlns:a16="http://schemas.microsoft.com/office/drawing/2014/main" id="{10AEAFBD-8155-4D52-8CB4-FC312B6AE806}"/>
              </a:ext>
            </a:extLst>
          </p:cNvPr>
          <p:cNvSpPr txBox="1"/>
          <p:nvPr/>
        </p:nvSpPr>
        <p:spPr>
          <a:xfrm>
            <a:off x="399626" y="749905"/>
            <a:ext cx="8744374" cy="3643690"/>
          </a:xfrm>
          <a:prstGeom prst="rect">
            <a:avLst/>
          </a:prstGeom>
          <a:noFill/>
        </p:spPr>
        <p:txBody>
          <a:bodyPr wrap="square">
            <a:spAutoFit/>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Addım 4 (6-cı daxil edin):</a:t>
            </a:r>
          </a:p>
          <a:p>
            <a:pPr marL="0" marR="0">
              <a:lnSpc>
                <a:spcPct val="107000"/>
              </a:lnSpc>
              <a:spcBef>
                <a:spcPts val="0"/>
              </a:spcBef>
              <a:spcAft>
                <a:spcPts val="800"/>
              </a:spcAft>
            </a:pPr>
            <a:r>
              <a:rPr lang="az-Latn-AZ">
                <a:effectLst/>
                <a:latin typeface="Calibri" panose="020F0502020204030204" pitchFamily="34" charset="0"/>
                <a:ea typeface="Calibri" panose="020F0502020204030204" pitchFamily="34" charset="0"/>
                <a:cs typeface="Times New Roman" panose="02020603050405020304" pitchFamily="18" charset="0"/>
              </a:rPr>
              <a:t>	</a:t>
            </a:r>
            <a:r>
              <a:rPr lang="en-US">
                <a:effectLst/>
                <a:latin typeface="Calibri" panose="020F0502020204030204" pitchFamily="34" charset="0"/>
                <a:ea typeface="Calibri" panose="020F0502020204030204" pitchFamily="34" charset="0"/>
                <a:cs typeface="Times New Roman" panose="02020603050405020304" pitchFamily="18" charset="0"/>
              </a:rPr>
              <a:t>6 artıq sonuncu elementdən (5) böyükdür, ona görə də yerində qalır.</a:t>
            </a:r>
          </a:p>
          <a:p>
            <a:pPr marL="0" marR="0">
              <a:lnSpc>
                <a:spcPct val="107000"/>
              </a:lnSpc>
              <a:spcBef>
                <a:spcPts val="0"/>
              </a:spcBef>
              <a:spcAft>
                <a:spcPts val="800"/>
              </a:spcAft>
            </a:pPr>
            <a:r>
              <a:rPr lang="az-Latn-AZ">
                <a:effectLst/>
                <a:latin typeface="Calibri" panose="020F0502020204030204" pitchFamily="34" charset="0"/>
                <a:ea typeface="Calibri" panose="020F0502020204030204" pitchFamily="34" charset="0"/>
                <a:cs typeface="Times New Roman" panose="02020603050405020304" pitchFamily="18" charset="0"/>
              </a:rPr>
              <a:t>	</a:t>
            </a:r>
            <a:r>
              <a:rPr lang="en-US">
                <a:effectLst/>
                <a:latin typeface="Calibri" panose="020F0502020204030204" pitchFamily="34" charset="0"/>
                <a:ea typeface="Calibri" panose="020F0502020204030204" pitchFamily="34" charset="0"/>
                <a:cs typeface="Times New Roman" panose="02020603050405020304" pitchFamily="18" charset="0"/>
              </a:rPr>
              <a:t>Siyahı eyni olaraq qalır: [2, 4, 5, 6, 1, 3].</a:t>
            </a:r>
          </a:p>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Addım 5 (1-in daxil edilməsi):</a:t>
            </a:r>
          </a:p>
          <a:p>
            <a:pPr marL="0" marR="0">
              <a:lnSpc>
                <a:spcPct val="107000"/>
              </a:lnSpc>
              <a:spcBef>
                <a:spcPts val="0"/>
              </a:spcBef>
              <a:spcAft>
                <a:spcPts val="800"/>
              </a:spcAft>
            </a:pPr>
            <a:r>
              <a:rPr lang="az-Latn-AZ" sz="140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 Siyahının çeşidlənmiş hissəsində (2, 4, 5, 6) hər bir elementlə 1-i müqayisə edin.</a:t>
            </a:r>
          </a:p>
          <a:p>
            <a:pPr marL="0" marR="0">
              <a:lnSpc>
                <a:spcPct val="107000"/>
              </a:lnSpc>
              <a:spcBef>
                <a:spcPts val="0"/>
              </a:spcBef>
              <a:spcAft>
                <a:spcPts val="800"/>
              </a:spcAft>
            </a:pPr>
            <a:r>
              <a:rPr lang="az-Latn-AZ" sz="140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1 hamıs</a:t>
            </a:r>
            <a:r>
              <a:rPr lang="az-Latn-AZ" sz="1400">
                <a:effectLst/>
                <a:latin typeface="Calibri" panose="020F0502020204030204" pitchFamily="34" charset="0"/>
                <a:ea typeface="Calibri" panose="020F0502020204030204" pitchFamily="34" charset="0"/>
                <a:cs typeface="Times New Roman" panose="02020603050405020304" pitchFamily="18" charset="0"/>
              </a:rPr>
              <a:t>ın</a:t>
            </a:r>
            <a:r>
              <a:rPr lang="en-US" sz="1400">
                <a:effectLst/>
                <a:latin typeface="Calibri" panose="020F0502020204030204" pitchFamily="34" charset="0"/>
                <a:ea typeface="Calibri" panose="020F0502020204030204" pitchFamily="34" charset="0"/>
                <a:cs typeface="Times New Roman" panose="02020603050405020304" pitchFamily="18" charset="0"/>
              </a:rPr>
              <a:t>dan kiçik olduğundan, bütün elementləri bir mövqe sağa köçürün.</a:t>
            </a:r>
          </a:p>
          <a:p>
            <a:pPr marL="0" marR="0">
              <a:lnSpc>
                <a:spcPct val="107000"/>
              </a:lnSpc>
              <a:spcBef>
                <a:spcPts val="0"/>
              </a:spcBef>
              <a:spcAft>
                <a:spcPts val="800"/>
              </a:spcAft>
            </a:pPr>
            <a:r>
              <a:rPr lang="az-Latn-AZ" sz="140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Siyahının əvvəlinə 1 daxil edin, nəticədə: [1, 2, 4, 5, 6, 3].</a:t>
            </a:r>
          </a:p>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Addım 6 (3-cü daxil edin):</a:t>
            </a:r>
          </a:p>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 </a:t>
            </a:r>
            <a:r>
              <a:rPr lang="az-Latn-AZ" sz="140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Siyahının çeşidlənmiş hissəsindəki hər bir elementlə 3-ü müqayisə edin (1, 2, 4, 5, 6).</a:t>
            </a:r>
          </a:p>
          <a:p>
            <a:pPr marL="0" marR="0">
              <a:lnSpc>
                <a:spcPct val="107000"/>
              </a:lnSpc>
              <a:spcBef>
                <a:spcPts val="0"/>
              </a:spcBef>
              <a:spcAft>
                <a:spcPts val="800"/>
              </a:spcAft>
            </a:pPr>
            <a:r>
              <a:rPr lang="az-Latn-AZ" sz="140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3 4-dən kiçik və 2-dən böyükdür, ona görə də 2-dən sonra 3-ü daxil edin.</a:t>
            </a:r>
          </a:p>
          <a:p>
            <a:pPr marL="0" marR="0">
              <a:lnSpc>
                <a:spcPct val="107000"/>
              </a:lnSpc>
              <a:spcBef>
                <a:spcPts val="0"/>
              </a:spcBef>
              <a:spcAft>
                <a:spcPts val="800"/>
              </a:spcAft>
            </a:pPr>
            <a:r>
              <a:rPr lang="az-Latn-AZ" sz="1400">
                <a:effectLst/>
                <a:latin typeface="Calibri" panose="020F0502020204030204" pitchFamily="34" charset="0"/>
                <a:ea typeface="Calibri" panose="020F0502020204030204" pitchFamily="34" charset="0"/>
                <a:cs typeface="Times New Roman" panose="02020603050405020304" pitchFamily="18" charset="0"/>
              </a:rPr>
              <a:t>	</a:t>
            </a:r>
            <a:r>
              <a:rPr lang="en-US" sz="1400">
                <a:effectLst/>
                <a:latin typeface="Calibri" panose="020F0502020204030204" pitchFamily="34" charset="0"/>
                <a:ea typeface="Calibri" panose="020F0502020204030204" pitchFamily="34" charset="0"/>
                <a:cs typeface="Times New Roman" panose="02020603050405020304" pitchFamily="18" charset="0"/>
              </a:rPr>
              <a:t>Son çeşidlənmiş siyahı: [1, 2, 3, 4, 5, 6].</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229360" y="2393365"/>
            <a:ext cx="6685279" cy="11034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az-Latn-AZ"/>
              <a:t>Quick</a:t>
            </a:r>
            <a:r>
              <a:rPr lang="en-US"/>
              <a:t> Sort</a:t>
            </a: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a:t>
            </a:r>
            <a:r>
              <a:rPr lang="az-Latn-AZ"/>
              <a:t>2</a:t>
            </a:r>
            <a:endParaRPr/>
          </a:p>
        </p:txBody>
      </p:sp>
    </p:spTree>
    <p:extLst>
      <p:ext uri="{BB962C8B-B14F-4D97-AF65-F5344CB8AC3E}">
        <p14:creationId xmlns:p14="http://schemas.microsoft.com/office/powerpoint/2010/main" val="169926421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23" name="Google Shape;534;p63">
            <a:extLst>
              <a:ext uri="{FF2B5EF4-FFF2-40B4-BE49-F238E27FC236}">
                <a16:creationId xmlns:a16="http://schemas.microsoft.com/office/drawing/2014/main" id="{DCB3CDDD-8BDD-43EA-B823-0CD6EDF05591}"/>
              </a:ext>
            </a:extLst>
          </p:cNvPr>
          <p:cNvSpPr txBox="1">
            <a:spLocks/>
          </p:cNvSpPr>
          <p:nvPr/>
        </p:nvSpPr>
        <p:spPr>
          <a:xfrm>
            <a:off x="1479771" y="417265"/>
            <a:ext cx="6184458" cy="612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az-Latn-AZ"/>
              <a:t>02 – Quick</a:t>
            </a:r>
            <a:r>
              <a:rPr lang="en-US"/>
              <a:t> Sort</a:t>
            </a:r>
            <a:r>
              <a:rPr lang="az-Latn-AZ"/>
              <a:t> nədir ?</a:t>
            </a:r>
          </a:p>
        </p:txBody>
      </p:sp>
      <p:sp>
        <p:nvSpPr>
          <p:cNvPr id="26" name="TextBox 25">
            <a:extLst>
              <a:ext uri="{FF2B5EF4-FFF2-40B4-BE49-F238E27FC236}">
                <a16:creationId xmlns:a16="http://schemas.microsoft.com/office/drawing/2014/main" id="{25C8AC7B-4997-438C-98DE-2AC189E3F987}"/>
              </a:ext>
            </a:extLst>
          </p:cNvPr>
          <p:cNvSpPr txBox="1"/>
          <p:nvPr/>
        </p:nvSpPr>
        <p:spPr>
          <a:xfrm>
            <a:off x="142238" y="1605350"/>
            <a:ext cx="8608909" cy="2457660"/>
          </a:xfrm>
          <a:prstGeom prst="rect">
            <a:avLst/>
          </a:prstGeom>
          <a:noFill/>
        </p:spPr>
        <p:txBody>
          <a:bodyPr wrap="square">
            <a:spAutoFit/>
          </a:bodyPr>
          <a:lstStyle/>
          <a:p>
            <a:pPr marL="0" marR="0">
              <a:lnSpc>
                <a:spcPct val="107000"/>
              </a:lnSpc>
              <a:spcBef>
                <a:spcPts val="0"/>
              </a:spcBef>
              <a:spcAft>
                <a:spcPts val="800"/>
              </a:spcAft>
            </a:pPr>
            <a:r>
              <a:rPr lang="en-US" sz="1800">
                <a:latin typeface="Montserrat" panose="00000500000000000000" pitchFamily="2" charset="0"/>
                <a:ea typeface="Calibri" panose="020F0502020204030204" pitchFamily="34" charset="0"/>
                <a:cs typeface="Times New Roman" panose="02020603050405020304" pitchFamily="18" charset="0"/>
              </a:rPr>
              <a:t>Quick Sort - </a:t>
            </a:r>
            <a:r>
              <a:rPr lang="az-Latn-AZ" sz="1800">
                <a:latin typeface="Montserrat" panose="00000500000000000000" pitchFamily="2" charset="0"/>
                <a:ea typeface="Calibri" panose="020F0502020204030204" pitchFamily="34" charset="0"/>
                <a:cs typeface="Times New Roman" panose="02020603050405020304" pitchFamily="18" charset="0"/>
              </a:rPr>
              <a:t>yüksək səmərəli, müqayisəyə əsaslanan çeşidləmə alqoritmidir ki, seçilmiş </a:t>
            </a:r>
            <a:r>
              <a:rPr lang="en-US" sz="1800">
                <a:latin typeface="Montserrat" panose="00000500000000000000" pitchFamily="2" charset="0"/>
                <a:ea typeface="Calibri" panose="020F0502020204030204" pitchFamily="34" charset="0"/>
                <a:cs typeface="Times New Roman" panose="02020603050405020304" pitchFamily="18" charset="0"/>
              </a:rPr>
              <a:t>*</a:t>
            </a:r>
            <a:r>
              <a:rPr lang="az-Latn-AZ" sz="1800" b="1" i="1">
                <a:latin typeface="Montserrat" panose="00000500000000000000" pitchFamily="2" charset="0"/>
                <a:ea typeface="Calibri" panose="020F0502020204030204" pitchFamily="34" charset="0"/>
                <a:cs typeface="Times New Roman" panose="02020603050405020304" pitchFamily="18" charset="0"/>
              </a:rPr>
              <a:t>pivot</a:t>
            </a:r>
            <a:r>
              <a:rPr lang="az-Latn-AZ" sz="1800">
                <a:latin typeface="Montserrat" panose="00000500000000000000" pitchFamily="2" charset="0"/>
                <a:ea typeface="Calibri" panose="020F0502020204030204" pitchFamily="34" charset="0"/>
                <a:cs typeface="Times New Roman" panose="02020603050405020304" pitchFamily="18" charset="0"/>
              </a:rPr>
              <a:t> elementi əsasında massivi rekursiv şəkildə daha kiçik alt massivlərə bölür, bütün massiv çeşidlənənə qədər elementləri pivotun solunda və sağında çeşidləyir.</a:t>
            </a:r>
            <a:endParaRPr lang="en-US" sz="1800">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*pivot - çeşidlənən massivdən seçilmiş elementdir</a:t>
            </a:r>
          </a:p>
        </p:txBody>
      </p:sp>
    </p:spTree>
    <p:extLst>
      <p:ext uri="{BB962C8B-B14F-4D97-AF65-F5344CB8AC3E}">
        <p14:creationId xmlns:p14="http://schemas.microsoft.com/office/powerpoint/2010/main" val="14072377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pic>
        <p:nvPicPr>
          <p:cNvPr id="12290" name="Picture 2" descr="Quick Sort in C - GeeksforGeeks">
            <a:extLst>
              <a:ext uri="{FF2B5EF4-FFF2-40B4-BE49-F238E27FC236}">
                <a16:creationId xmlns:a16="http://schemas.microsoft.com/office/drawing/2014/main" id="{15E9F9DA-DE1B-40D0-A69D-BF2881FB6E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056"/>
          <a:stretch/>
        </p:blipFill>
        <p:spPr bwMode="auto">
          <a:xfrm>
            <a:off x="762000" y="666750"/>
            <a:ext cx="7620000" cy="346498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8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Quick Sort alqoritmi </a:t>
            </a:r>
            <a:endParaRPr/>
          </a:p>
        </p:txBody>
      </p:sp>
      <p:sp>
        <p:nvSpPr>
          <p:cNvPr id="54" name="TextBox 53">
            <a:extLst>
              <a:ext uri="{FF2B5EF4-FFF2-40B4-BE49-F238E27FC236}">
                <a16:creationId xmlns:a16="http://schemas.microsoft.com/office/drawing/2014/main" id="{22DF4C28-F8AD-45A7-921D-F0434250A547}"/>
              </a:ext>
            </a:extLst>
          </p:cNvPr>
          <p:cNvSpPr txBox="1"/>
          <p:nvPr/>
        </p:nvSpPr>
        <p:spPr>
          <a:xfrm>
            <a:off x="142238" y="1605350"/>
            <a:ext cx="8873069" cy="2457660"/>
          </a:xfrm>
          <a:prstGeom prst="rect">
            <a:avLst/>
          </a:prstGeom>
          <a:noFill/>
        </p:spPr>
        <p:txBody>
          <a:bodyPr wrap="square">
            <a:spAutoFit/>
          </a:bodyPr>
          <a:lstStyle/>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Pivotu seçin: </a:t>
            </a:r>
            <a:r>
              <a:rPr lang="en-US" sz="1800">
                <a:effectLst/>
                <a:latin typeface="Montserrat" panose="00000500000000000000" pitchFamily="2" charset="0"/>
                <a:ea typeface="Calibri" panose="020F0502020204030204" pitchFamily="34" charset="0"/>
                <a:cs typeface="Times New Roman" panose="02020603050405020304" pitchFamily="18" charset="0"/>
              </a:rPr>
              <a:t>mil kimi massivin ilk elementini seçin.</a:t>
            </a:r>
          </a:p>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Bölmə: </a:t>
            </a:r>
            <a:r>
              <a:rPr lang="en-US" sz="1800">
                <a:effectLst/>
                <a:latin typeface="Montserrat" panose="00000500000000000000" pitchFamily="2" charset="0"/>
                <a:ea typeface="Calibri" panose="020F0502020204030204" pitchFamily="34" charset="0"/>
                <a:cs typeface="Times New Roman" panose="02020603050405020304" pitchFamily="18" charset="0"/>
              </a:rPr>
              <a:t>Massivi iki alt massivə bölmək: biri pivotdan kiçik və ya ona bərabər elementləri, digəri isə pivotdan böyük elementləri </a:t>
            </a:r>
            <a:r>
              <a:rPr lang="az-Latn-AZ" sz="1800">
                <a:effectLst/>
                <a:latin typeface="Montserrat" panose="00000500000000000000" pitchFamily="2" charset="0"/>
                <a:ea typeface="Calibri" panose="020F0502020204030204" pitchFamily="34" charset="0"/>
                <a:cs typeface="Times New Roman" panose="02020603050405020304" pitchFamily="18" charset="0"/>
              </a:rPr>
              <a:t>özündə saxlayır</a:t>
            </a:r>
            <a:r>
              <a:rPr lang="en-US" sz="1800">
                <a:effectLst/>
                <a:latin typeface="Montserrat" panose="00000500000000000000" pitchFamily="2"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Rekursiya: </a:t>
            </a:r>
            <a:r>
              <a:rPr lang="en-US" sz="1800">
                <a:effectLst/>
                <a:latin typeface="Montserrat" panose="00000500000000000000" pitchFamily="2" charset="0"/>
                <a:ea typeface="Calibri" panose="020F0502020204030204" pitchFamily="34" charset="0"/>
                <a:cs typeface="Times New Roman" panose="02020603050405020304" pitchFamily="18" charset="0"/>
              </a:rPr>
              <a:t>Tez çeşidləmə alqoritmini alt massivlərə rekursiv şəkildə tətbiq edin.</a:t>
            </a:r>
          </a:p>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Birləşdirin: </a:t>
            </a:r>
            <a:r>
              <a:rPr lang="en-US" sz="1800">
                <a:effectLst/>
                <a:latin typeface="Montserrat" panose="00000500000000000000" pitchFamily="2" charset="0"/>
                <a:ea typeface="Calibri" panose="020F0502020204030204" pitchFamily="34" charset="0"/>
                <a:cs typeface="Times New Roman" panose="02020603050405020304" pitchFamily="18" charset="0"/>
              </a:rPr>
              <a:t>Son çeşidlənmiş massivi əldə etmək üçün çeşidlənmiş alt massivləri pivot ilə birləşdirin.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229360" y="2393365"/>
            <a:ext cx="6685279" cy="11034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az-Latn-AZ"/>
              <a:t>Radix</a:t>
            </a:r>
            <a:r>
              <a:rPr lang="en-US"/>
              <a:t> Sort</a:t>
            </a: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a:t>
            </a:r>
            <a:r>
              <a:rPr lang="az-Latn-AZ"/>
              <a:t>3</a:t>
            </a:r>
            <a:endParaRPr/>
          </a:p>
        </p:txBody>
      </p:sp>
    </p:spTree>
    <p:extLst>
      <p:ext uri="{BB962C8B-B14F-4D97-AF65-F5344CB8AC3E}">
        <p14:creationId xmlns:p14="http://schemas.microsoft.com/office/powerpoint/2010/main" val="304895332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577760" y="2672899"/>
            <a:ext cx="2336400" cy="405000"/>
          </a:xfrm>
          <a:prstGeom prst="rect">
            <a:avLst/>
          </a:prstGeom>
        </p:spPr>
        <p:txBody>
          <a:bodyPr spcFirstLastPara="1" wrap="square" lIns="91425" tIns="91425" rIns="91425" bIns="91425" anchor="t" anchorCtr="0">
            <a:noAutofit/>
          </a:bodyPr>
          <a:lstStyle/>
          <a:p>
            <a:pPr>
              <a:buSzPts val="1100"/>
            </a:pPr>
            <a:r>
              <a:rPr lang="az-Latn-AZ"/>
              <a:t>Binary Search</a:t>
            </a:r>
            <a:br>
              <a:rPr lang="az-Latn-AZ"/>
            </a:br>
            <a:endParaRPr/>
          </a:p>
        </p:txBody>
      </p:sp>
      <p:sp>
        <p:nvSpPr>
          <p:cNvPr id="514" name="Google Shape;514;p62"/>
          <p:cNvSpPr txBox="1">
            <a:spLocks noGrp="1"/>
          </p:cNvSpPr>
          <p:nvPr>
            <p:ph type="title" idx="4"/>
          </p:nvPr>
        </p:nvSpPr>
        <p:spPr>
          <a:xfrm>
            <a:off x="4024160" y="2091006"/>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516" name="Google Shape;516;p62"/>
          <p:cNvSpPr txBox="1">
            <a:spLocks noGrp="1"/>
          </p:cNvSpPr>
          <p:nvPr>
            <p:ph type="title" idx="2"/>
          </p:nvPr>
        </p:nvSpPr>
        <p:spPr>
          <a:xfrm>
            <a:off x="1340360" y="2091006"/>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517" name="Google Shape;517;p62"/>
          <p:cNvSpPr txBox="1">
            <a:spLocks noGrp="1"/>
          </p:cNvSpPr>
          <p:nvPr>
            <p:ph type="title" idx="3"/>
          </p:nvPr>
        </p:nvSpPr>
        <p:spPr>
          <a:xfrm>
            <a:off x="3261560" y="2672899"/>
            <a:ext cx="2336400" cy="405000"/>
          </a:xfrm>
          <a:prstGeom prst="rect">
            <a:avLst/>
          </a:prstGeom>
        </p:spPr>
        <p:txBody>
          <a:bodyPr spcFirstLastPara="1" wrap="square" lIns="91425" tIns="91425" rIns="91425" bIns="91425" anchor="t" anchorCtr="0">
            <a:noAutofit/>
          </a:bodyPr>
          <a:lstStyle/>
          <a:p>
            <a:pPr>
              <a:buSzPts val="1100"/>
            </a:pPr>
            <a:r>
              <a:rPr lang="az-Latn-AZ"/>
              <a:t>Ternary Search</a:t>
            </a:r>
            <a:br>
              <a:rPr lang="az-Latn-AZ"/>
            </a:br>
            <a:endParaRPr/>
          </a:p>
        </p:txBody>
      </p:sp>
      <p:sp>
        <p:nvSpPr>
          <p:cNvPr id="519" name="Google Shape;519;p62"/>
          <p:cNvSpPr txBox="1">
            <a:spLocks noGrp="1"/>
          </p:cNvSpPr>
          <p:nvPr>
            <p:ph type="title" idx="6"/>
          </p:nvPr>
        </p:nvSpPr>
        <p:spPr>
          <a:xfrm>
            <a:off x="5945359" y="2672899"/>
            <a:ext cx="2961573" cy="572700"/>
          </a:xfrm>
          <a:prstGeom prst="rect">
            <a:avLst/>
          </a:prstGeom>
        </p:spPr>
        <p:txBody>
          <a:bodyPr spcFirstLastPara="1" wrap="square" lIns="91425" tIns="91425" rIns="91425" bIns="91425" anchor="t" anchorCtr="0">
            <a:noAutofit/>
          </a:bodyPr>
          <a:lstStyle/>
          <a:p>
            <a:pPr lvl="0">
              <a:buSzPts val="1100"/>
            </a:pPr>
            <a:r>
              <a:rPr lang="en-US"/>
              <a:t>Interpolation </a:t>
            </a:r>
            <a:r>
              <a:rPr lang="az-Latn-AZ"/>
              <a:t>S</a:t>
            </a:r>
            <a:r>
              <a:rPr lang="en-US"/>
              <a:t>earch</a:t>
            </a:r>
            <a:endParaRPr/>
          </a:p>
        </p:txBody>
      </p:sp>
      <p:sp>
        <p:nvSpPr>
          <p:cNvPr id="520" name="Google Shape;520;p62"/>
          <p:cNvSpPr txBox="1">
            <a:spLocks noGrp="1"/>
          </p:cNvSpPr>
          <p:nvPr>
            <p:ph type="title" idx="7"/>
          </p:nvPr>
        </p:nvSpPr>
        <p:spPr>
          <a:xfrm>
            <a:off x="6707960" y="2091006"/>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529" name="Google Shape;529;p62"/>
          <p:cNvSpPr txBox="1">
            <a:spLocks noGrp="1"/>
          </p:cNvSpPr>
          <p:nvPr>
            <p:ph type="title" idx="21"/>
          </p:nvPr>
        </p:nvSpPr>
        <p:spPr>
          <a:xfrm>
            <a:off x="1936693" y="462437"/>
            <a:ext cx="5280827" cy="572700"/>
          </a:xfrm>
          <a:prstGeom prst="rect">
            <a:avLst/>
          </a:prstGeom>
        </p:spPr>
        <p:txBody>
          <a:bodyPr spcFirstLastPara="1" wrap="square" lIns="91425" tIns="91425" rIns="91425" bIns="91425" anchor="t" anchorCtr="0">
            <a:noAutofit/>
          </a:bodyPr>
          <a:lstStyle/>
          <a:p>
            <a:pPr lvl="0"/>
            <a:r>
              <a:rPr lang="en-US" u="sng">
                <a:effectLst>
                  <a:outerShdw blurRad="38100" dist="38100" dir="2700000" algn="tl">
                    <a:srgbClr val="000000">
                      <a:alpha val="43137"/>
                    </a:srgbClr>
                  </a:outerShdw>
                </a:effectLst>
              </a:rPr>
              <a:t>S</a:t>
            </a:r>
            <a:r>
              <a:rPr lang="az-Latn-AZ" u="sng">
                <a:effectLst>
                  <a:outerShdw blurRad="38100" dist="38100" dir="2700000" algn="tl">
                    <a:srgbClr val="000000">
                      <a:alpha val="43137"/>
                    </a:srgbClr>
                  </a:outerShdw>
                </a:effectLst>
              </a:rPr>
              <a:t>earch</a:t>
            </a:r>
            <a:r>
              <a:rPr lang="en-US" u="sng">
                <a:effectLst>
                  <a:outerShdw blurRad="38100" dist="38100" dir="2700000" algn="tl">
                    <a:srgbClr val="000000">
                      <a:alpha val="43137"/>
                    </a:srgbClr>
                  </a:outerShdw>
                </a:effectLst>
              </a:rPr>
              <a:t>ing algorithms n</a:t>
            </a:r>
            <a:r>
              <a:rPr lang="az-Latn-AZ" u="sng">
                <a:effectLst>
                  <a:outerShdw blurRad="38100" dist="38100" dir="2700000" algn="tl">
                    <a:srgbClr val="000000">
                      <a:alpha val="43137"/>
                    </a:srgbClr>
                  </a:outerShdw>
                </a:effectLst>
              </a:rPr>
              <a:t>övləri</a:t>
            </a:r>
            <a:endParaRPr u="sng">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3" name="TextBox 2">
            <a:extLst>
              <a:ext uri="{FF2B5EF4-FFF2-40B4-BE49-F238E27FC236}">
                <a16:creationId xmlns:a16="http://schemas.microsoft.com/office/drawing/2014/main" id="{BC04AAB6-E588-4F83-B1F6-E7EC2FC8281B}"/>
              </a:ext>
            </a:extLst>
          </p:cNvPr>
          <p:cNvSpPr txBox="1"/>
          <p:nvPr/>
        </p:nvSpPr>
        <p:spPr>
          <a:xfrm>
            <a:off x="142238" y="1605350"/>
            <a:ext cx="8873069" cy="1260794"/>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Radix Sort - elementləri rəqəmlərə görə emal edərək çeşidləyən xətti çeşidləmə alqoritmidir. Bu, sabit ölçülü tam ədədlər və ya sətirlər üçün səmərəli çeşidləmə alqoritmidir. Radix Sort alqoritmi hər rəqəmi ən az əhəmiyyətlidən ən əhəmiyyətliyə doğru sıralamaqla işləyir.</a:t>
            </a:r>
          </a:p>
        </p:txBody>
      </p:sp>
      <p:sp>
        <p:nvSpPr>
          <p:cNvPr id="4" name="Google Shape;534;p63">
            <a:extLst>
              <a:ext uri="{FF2B5EF4-FFF2-40B4-BE49-F238E27FC236}">
                <a16:creationId xmlns:a16="http://schemas.microsoft.com/office/drawing/2014/main" id="{8D7B974E-4F60-4BEC-876F-DA0C14C1DBA4}"/>
              </a:ext>
            </a:extLst>
          </p:cNvPr>
          <p:cNvSpPr txBox="1">
            <a:spLocks/>
          </p:cNvSpPr>
          <p:nvPr/>
        </p:nvSpPr>
        <p:spPr>
          <a:xfrm>
            <a:off x="1479771" y="417265"/>
            <a:ext cx="6184458" cy="612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az-Latn-AZ"/>
              <a:t>03 – Radix</a:t>
            </a:r>
            <a:r>
              <a:rPr lang="en-US"/>
              <a:t> Sort</a:t>
            </a:r>
            <a:r>
              <a:rPr lang="az-Latn-AZ"/>
              <a:t> nədir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27" name="Title 26">
            <a:extLst>
              <a:ext uri="{FF2B5EF4-FFF2-40B4-BE49-F238E27FC236}">
                <a16:creationId xmlns:a16="http://schemas.microsoft.com/office/drawing/2014/main" id="{51859240-1D1B-41F5-BC5A-26F6292B3628}"/>
              </a:ext>
            </a:extLst>
          </p:cNvPr>
          <p:cNvSpPr>
            <a:spLocks noGrp="1"/>
          </p:cNvSpPr>
          <p:nvPr>
            <p:ph type="title"/>
          </p:nvPr>
        </p:nvSpPr>
        <p:spPr/>
        <p:txBody>
          <a:bodyPr/>
          <a:lstStyle/>
          <a:p>
            <a:r>
              <a:rPr lang="en-US"/>
              <a:t>Radix Sort alqoritmi</a:t>
            </a:r>
          </a:p>
        </p:txBody>
      </p:sp>
      <p:sp>
        <p:nvSpPr>
          <p:cNvPr id="3" name="TextBox 2">
            <a:extLst>
              <a:ext uri="{FF2B5EF4-FFF2-40B4-BE49-F238E27FC236}">
                <a16:creationId xmlns:a16="http://schemas.microsoft.com/office/drawing/2014/main" id="{883E5925-02C3-4AF9-9521-978231561B2C}"/>
              </a:ext>
            </a:extLst>
          </p:cNvPr>
          <p:cNvSpPr txBox="1"/>
          <p:nvPr/>
        </p:nvSpPr>
        <p:spPr>
          <a:xfrm>
            <a:off x="677333" y="1557936"/>
            <a:ext cx="8236373" cy="3358163"/>
          </a:xfrm>
          <a:prstGeom prst="rect">
            <a:avLst/>
          </a:prstGeom>
          <a:noFill/>
        </p:spPr>
        <p:txBody>
          <a:bodyPr wrap="square">
            <a:spAutoFit/>
          </a:bodyPr>
          <a:lstStyle/>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Addım 1  :</a:t>
            </a:r>
          </a:p>
          <a:p>
            <a:pPr marL="0" marR="0">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rPr>
              <a:t>Bütün giriş elementlərinin eyni sayda rəqəmə malik olub olmadığını yoxlayın. Əgər yoxsa, siyahıda maksimum rəqəmləri olan nömrələri yoxlayın və olmayanlara baş sıfırları əlavə edin.</a:t>
            </a:r>
          </a:p>
          <a:p>
            <a:pPr marL="0" marR="0">
              <a:lnSpc>
                <a:spcPct val="107000"/>
              </a:lnSpc>
              <a:spcBef>
                <a:spcPts val="0"/>
              </a:spcBef>
              <a:spcAft>
                <a:spcPts val="800"/>
              </a:spcAft>
            </a:pPr>
            <a:endParaRPr lang="en-US" sz="1800" b="1">
              <a:effectLst/>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Addım 2 : </a:t>
            </a:r>
            <a:r>
              <a:rPr lang="en-US" sz="1800">
                <a:effectLst/>
                <a:latin typeface="Montserrat" panose="00000500000000000000" pitchFamily="2" charset="0"/>
                <a:ea typeface="Calibri" panose="020F0502020204030204" pitchFamily="34" charset="0"/>
                <a:cs typeface="Times New Roman" panose="02020603050405020304" pitchFamily="18" charset="0"/>
              </a:rPr>
              <a:t>Hər bir elementin ən az əhəmiyyətli rəqəmini götürün.</a:t>
            </a:r>
          </a:p>
          <a:p>
            <a:pPr marL="0" marR="0">
              <a:lnSpc>
                <a:spcPct val="107000"/>
              </a:lnSpc>
              <a:spcBef>
                <a:spcPts val="0"/>
              </a:spcBef>
              <a:spcAft>
                <a:spcPts val="800"/>
              </a:spcAft>
            </a:pPr>
            <a:endParaRPr lang="en-US" sz="1800">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effectLst/>
              <a:latin typeface="Montserrat" panose="00000500000000000000" pitchFamily="2" charset="0"/>
              <a:ea typeface="Calibri" panose="020F0502020204030204" pitchFamily="34" charset="0"/>
              <a:cs typeface="Times New Roman" panose="02020603050405020304" pitchFamily="18" charset="0"/>
            </a:endParaRPr>
          </a:p>
        </p:txBody>
      </p:sp>
    </p:spTree>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5" name="TextBox 4">
            <a:extLst>
              <a:ext uri="{FF2B5EF4-FFF2-40B4-BE49-F238E27FC236}">
                <a16:creationId xmlns:a16="http://schemas.microsoft.com/office/drawing/2014/main" id="{F4AB789D-EB4A-4528-B410-78886C25218E}"/>
              </a:ext>
            </a:extLst>
          </p:cNvPr>
          <p:cNvSpPr txBox="1"/>
          <p:nvPr/>
        </p:nvSpPr>
        <p:spPr>
          <a:xfrm>
            <a:off x="453813" y="698897"/>
            <a:ext cx="8236373" cy="3745705"/>
          </a:xfrm>
          <a:prstGeom prst="rect">
            <a:avLst/>
          </a:prstGeom>
          <a:noFill/>
        </p:spPr>
        <p:txBody>
          <a:bodyPr wrap="square">
            <a:spAutoFit/>
          </a:bodyPr>
          <a:lstStyle/>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Addım 3 : </a:t>
            </a:r>
            <a:r>
              <a:rPr lang="en-US" sz="1800">
                <a:effectLst/>
                <a:latin typeface="Montserrat" panose="00000500000000000000" pitchFamily="2" charset="0"/>
                <a:ea typeface="Calibri" panose="020F0502020204030204" pitchFamily="34" charset="0"/>
                <a:cs typeface="Times New Roman" panose="02020603050405020304" pitchFamily="18" charset="0"/>
              </a:rPr>
              <a:t>Sayma çeşidləmə məntiqindən istifadə edərək bu rəqəmləri çeşidləyin və əldə edilən nəticəyə əsasən elementlərin sırasını dəyişdirin. Məsələn, giriş elementləri onluq ədədlərdirsə, hər bir rəqəmin ala biləcəyi mümkün dəyərlər 0-9 ola bilər, ona görə də rəqəmləri bu dəyərlər əsasında indeksləşdirin.</a:t>
            </a:r>
          </a:p>
          <a:p>
            <a:pPr marL="0" marR="0">
              <a:lnSpc>
                <a:spcPct val="107000"/>
              </a:lnSpc>
              <a:spcBef>
                <a:spcPts val="0"/>
              </a:spcBef>
              <a:spcAft>
                <a:spcPts val="800"/>
              </a:spcAft>
            </a:pP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Addım 4 : </a:t>
            </a:r>
            <a:r>
              <a:rPr lang="en-US" sz="1800">
                <a:effectLst/>
                <a:latin typeface="Montserrat" panose="00000500000000000000" pitchFamily="2" charset="0"/>
                <a:ea typeface="Calibri" panose="020F0502020204030204" pitchFamily="34" charset="0"/>
                <a:cs typeface="Times New Roman" panose="02020603050405020304" pitchFamily="18" charset="0"/>
              </a:rPr>
              <a:t>Elementlərdəki bütün rəqəmlər sıralanana qədər növbəti ən az əhəmiyyətli rəqəmlər üçün 2-ci addımı təkrarlayın.</a:t>
            </a:r>
          </a:p>
          <a:p>
            <a:pPr marL="0" marR="0">
              <a:lnSpc>
                <a:spcPct val="107000"/>
              </a:lnSpc>
              <a:spcBef>
                <a:spcPts val="0"/>
              </a:spcBef>
              <a:spcAft>
                <a:spcPts val="800"/>
              </a:spcAft>
            </a:pP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Montserrat" panose="00000500000000000000" pitchFamily="2" charset="0"/>
                <a:ea typeface="Calibri" panose="020F0502020204030204" pitchFamily="34" charset="0"/>
                <a:cs typeface="Times New Roman" panose="02020603050405020304" pitchFamily="18" charset="0"/>
              </a:rPr>
              <a:t>Addım 5 : </a:t>
            </a:r>
            <a:r>
              <a:rPr lang="en-US" sz="1800">
                <a:effectLst/>
                <a:latin typeface="Montserrat" panose="00000500000000000000" pitchFamily="2" charset="0"/>
                <a:ea typeface="Calibri" panose="020F0502020204030204" pitchFamily="34" charset="0"/>
                <a:cs typeface="Times New Roman" panose="02020603050405020304" pitchFamily="18" charset="0"/>
              </a:rPr>
              <a:t>k-ci döng</a:t>
            </a:r>
            <a:r>
              <a:rPr lang="az-Latn-AZ" sz="1800">
                <a:effectLst/>
                <a:latin typeface="Montserrat" panose="00000500000000000000" pitchFamily="2" charset="0"/>
                <a:ea typeface="Calibri" panose="020F0502020204030204" pitchFamily="34" charset="0"/>
                <a:cs typeface="Times New Roman" panose="02020603050405020304" pitchFamily="18" charset="0"/>
              </a:rPr>
              <a:t>ü</a:t>
            </a:r>
            <a:r>
              <a:rPr lang="en-US" sz="1800">
                <a:effectLst/>
                <a:latin typeface="Montserrat" panose="00000500000000000000" pitchFamily="2" charset="0"/>
                <a:ea typeface="Calibri" panose="020F0502020204030204" pitchFamily="34" charset="0"/>
                <a:cs typeface="Times New Roman" panose="02020603050405020304" pitchFamily="18" charset="0"/>
              </a:rPr>
              <a:t>dən sonra əldə edilən elementlərin yekun siyahısı çeşidlənmiş siyah</a:t>
            </a:r>
            <a:r>
              <a:rPr lang="az-Latn-AZ" sz="1800">
                <a:effectLst/>
                <a:latin typeface="Montserrat" panose="00000500000000000000" pitchFamily="2" charset="0"/>
                <a:ea typeface="Calibri" panose="020F0502020204030204" pitchFamily="34" charset="0"/>
                <a:cs typeface="Times New Roman" panose="02020603050405020304" pitchFamily="18" charset="0"/>
              </a:rPr>
              <a:t>ıdır</a:t>
            </a:r>
            <a:r>
              <a:rPr lang="en-US" sz="1800">
                <a:effectLst/>
                <a:latin typeface="Montserrat" panose="00000500000000000000" pitchFamily="2" charset="0"/>
                <a:ea typeface="Calibri" panose="020F0502020204030204" pitchFamily="34" charset="0"/>
                <a:cs typeface="Times New Roman" panose="02020603050405020304" pitchFamily="18" charset="0"/>
              </a:rPr>
              <a:t>.</a:t>
            </a: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30" name="Picture 2" descr="Advantages and Disadvantages of Twitter | Social Media Manager">
            <a:extLst>
              <a:ext uri="{FF2B5EF4-FFF2-40B4-BE49-F238E27FC236}">
                <a16:creationId xmlns:a16="http://schemas.microsoft.com/office/drawing/2014/main" id="{31ED6A6F-D47B-4C3D-8F89-511F3E69F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093" y="417404"/>
            <a:ext cx="3501813" cy="155818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EC73CD5D-FA63-4F3C-A325-170974E217B3}"/>
              </a:ext>
            </a:extLst>
          </p:cNvPr>
          <p:cNvSpPr txBox="1"/>
          <p:nvPr/>
        </p:nvSpPr>
        <p:spPr>
          <a:xfrm>
            <a:off x="142240" y="1557867"/>
            <a:ext cx="8649547" cy="3289747"/>
          </a:xfrm>
          <a:prstGeom prst="rect">
            <a:avLst/>
          </a:prstGeom>
          <a:noFill/>
        </p:spPr>
        <p:txBody>
          <a:bodyPr wrap="square">
            <a:spAutoFit/>
          </a:bodyPr>
          <a:lstStyle/>
          <a:p>
            <a:pPr marL="0" marR="0" algn="just">
              <a:lnSpc>
                <a:spcPct val="107000"/>
              </a:lnSpc>
              <a:spcBef>
                <a:spcPts val="0"/>
              </a:spcBef>
              <a:spcAft>
                <a:spcPts val="800"/>
              </a:spcAft>
            </a:pPr>
            <a:r>
              <a:rPr lang="en-US" sz="1800" b="1" u="sng">
                <a:effectLst/>
                <a:latin typeface="Montserrat" panose="00000500000000000000" pitchFamily="2" charset="0"/>
                <a:ea typeface="Calibri" panose="020F0502020204030204" pitchFamily="34" charset="0"/>
                <a:cs typeface="Times New Roman" panose="02020603050405020304" pitchFamily="18" charset="0"/>
              </a:rPr>
              <a:t>Üstünlükləri :</a:t>
            </a: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a:effectLst/>
                <a:latin typeface="Montserrat" panose="00000500000000000000" pitchFamily="2" charset="0"/>
                <a:ea typeface="Calibri" panose="020F0502020204030204" pitchFamily="34" charset="0"/>
                <a:cs typeface="Times New Roman" panose="02020603050405020304" pitchFamily="18" charset="0"/>
              </a:rPr>
              <a:t>Effektivlik: Radix çeşidləmə, ümumiyyətlə, böyük verilənlər dəstləri üçün sürətli çeşidləmə və birləşmə kimi müqayisə əsaslı çeşidləmə alqoritmlərindən daha sürətlidir.</a:t>
            </a:r>
          </a:p>
          <a:p>
            <a:pPr marL="342900" marR="0" lvl="0" indent="-342900" algn="just">
              <a:lnSpc>
                <a:spcPct val="107000"/>
              </a:lnSpc>
              <a:spcBef>
                <a:spcPts val="0"/>
              </a:spcBef>
              <a:spcAft>
                <a:spcPts val="0"/>
              </a:spcAft>
              <a:buFont typeface="Symbol" panose="05050102010706020507" pitchFamily="18" charset="2"/>
              <a:buChar char=""/>
            </a:pPr>
            <a:r>
              <a:rPr lang="en-US" sz="1800">
                <a:effectLst/>
                <a:latin typeface="Montserrat" panose="00000500000000000000" pitchFamily="2" charset="0"/>
                <a:ea typeface="Calibri" panose="020F0502020204030204" pitchFamily="34" charset="0"/>
                <a:cs typeface="Times New Roman" panose="02020603050405020304" pitchFamily="18" charset="0"/>
              </a:rPr>
              <a:t>Sabitlik: Radix sıralaması sabitdir, yəni çeşidlənmiş massivdə bərabər elementlərin nisbi sırasını qoruyur.</a:t>
            </a:r>
          </a:p>
          <a:p>
            <a:pPr marL="342900" marR="0" lvl="0" indent="-342900" algn="just">
              <a:lnSpc>
                <a:spcPct val="107000"/>
              </a:lnSpc>
              <a:spcBef>
                <a:spcPts val="0"/>
              </a:spcBef>
              <a:spcAft>
                <a:spcPts val="0"/>
              </a:spcAft>
              <a:buFont typeface="Symbol" panose="05050102010706020507" pitchFamily="18" charset="2"/>
              <a:buChar char=""/>
            </a:pPr>
            <a:endParaRPr lang="en-US" sz="800">
              <a:effectLst/>
              <a:latin typeface="Montserrat" panose="00000500000000000000" pitchFamily="2"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1800" b="1" u="sng">
                <a:effectLst/>
                <a:latin typeface="Montserrat" panose="00000500000000000000" pitchFamily="2" charset="0"/>
                <a:ea typeface="Calibri" panose="020F0502020204030204" pitchFamily="34" charset="0"/>
                <a:cs typeface="Times New Roman" panose="02020603050405020304" pitchFamily="18" charset="0"/>
              </a:rPr>
              <a:t>Mənfi cəhəti :</a:t>
            </a:r>
            <a:endParaRPr lang="en-US" sz="1800">
              <a:effectLst/>
              <a:latin typeface="Montserrat" panose="00000500000000000000"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az-Latn-AZ" sz="1800">
                <a:effectLst/>
                <a:latin typeface="Montserrat" panose="00000500000000000000" pitchFamily="2" charset="0"/>
                <a:ea typeface="Calibri" panose="020F0502020204030204" pitchFamily="34" charset="0"/>
                <a:cs typeface="Times New Roman" panose="02020603050405020304" pitchFamily="18" charset="0"/>
              </a:rPr>
              <a:t>Radix sıralamasında mənfi ədədlərin idarə edilməsi mürəkkəb ola bilər, çünki radix çeşidləmə rəqəmlərin rəqəmləri əsasında işləyir və mənfi ədədlərin tipik təsvirləri problemlər yarada bilər.</a:t>
            </a:r>
          </a:p>
        </p:txBody>
      </p:sp>
    </p:spTree>
    <p:extLst>
      <p:ext uri="{BB962C8B-B14F-4D97-AF65-F5344CB8AC3E}">
        <p14:creationId xmlns:p14="http://schemas.microsoft.com/office/powerpoint/2010/main" val="69764968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7" name="Google Shape;1537;p12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z-Latn-AZ"/>
              <a:t>Ədəbiyyat</a:t>
            </a:r>
            <a:endParaRPr/>
          </a:p>
        </p:txBody>
      </p:sp>
      <p:sp>
        <p:nvSpPr>
          <p:cNvPr id="3" name="TextBox 2">
            <a:extLst>
              <a:ext uri="{FF2B5EF4-FFF2-40B4-BE49-F238E27FC236}">
                <a16:creationId xmlns:a16="http://schemas.microsoft.com/office/drawing/2014/main" id="{B4DEB05E-0849-4AA7-8630-7A2A80F2B5AE}"/>
              </a:ext>
            </a:extLst>
          </p:cNvPr>
          <p:cNvSpPr txBox="1"/>
          <p:nvPr/>
        </p:nvSpPr>
        <p:spPr>
          <a:xfrm>
            <a:off x="247226" y="1189031"/>
            <a:ext cx="8649547" cy="3164392"/>
          </a:xfrm>
          <a:prstGeom prst="rect">
            <a:avLst/>
          </a:prstGeom>
          <a:noFill/>
        </p:spPr>
        <p:txBody>
          <a:bodyPr wrap="square">
            <a:spAutoFit/>
          </a:bodyPr>
          <a:lstStyle/>
          <a:p>
            <a:pPr marL="0" marR="0" algn="just">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hlinkClick r:id="rId3"/>
              </a:rPr>
              <a:t>https://www.simplilearn.com/tutorials/data-structure-tutorial/radix-sort</a:t>
            </a:r>
            <a:endParaRPr lang="az-Latn-AZ" sz="1800">
              <a:effectLst/>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hlinkClick r:id="rId4"/>
              </a:rPr>
              <a:t>https://www.geeksforgeeks.org/radix-sort/?ref=header_search</a:t>
            </a:r>
            <a:endParaRPr lang="az-Latn-AZ" sz="1800">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a:effectLst/>
                <a:latin typeface="Montserrat" panose="00000500000000000000" pitchFamily="2" charset="0"/>
                <a:ea typeface="Calibri" panose="020F0502020204030204" pitchFamily="34" charset="0"/>
                <a:cs typeface="Times New Roman" panose="02020603050405020304" pitchFamily="18" charset="0"/>
                <a:hlinkClick r:id="rId5"/>
              </a:rPr>
              <a:t>https://www.geeksforgeeks.org/quick-sort/?ref=header_search</a:t>
            </a:r>
            <a:endParaRPr lang="az-Latn-AZ" sz="1800">
              <a:effectLst/>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az-Latn-AZ" sz="1800">
                <a:effectLst/>
                <a:latin typeface="Montserrat" panose="00000500000000000000" pitchFamily="2" charset="0"/>
                <a:ea typeface="Calibri" panose="020F0502020204030204" pitchFamily="34" charset="0"/>
                <a:cs typeface="Times New Roman" panose="02020603050405020304" pitchFamily="18" charset="0"/>
                <a:hlinkClick r:id="rId6"/>
              </a:rPr>
              <a:t>https://www.geeksforgeeks.org/ternary-search/</a:t>
            </a:r>
            <a:endParaRPr lang="az-Latn-AZ" sz="1800">
              <a:effectLst/>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az-Latn-AZ" sz="1800">
                <a:effectLst/>
                <a:latin typeface="Montserrat" panose="00000500000000000000" pitchFamily="2" charset="0"/>
                <a:ea typeface="Calibri" panose="020F0502020204030204" pitchFamily="34" charset="0"/>
                <a:cs typeface="Times New Roman" panose="02020603050405020304" pitchFamily="18" charset="0"/>
                <a:hlinkClick r:id="rId6"/>
              </a:rPr>
              <a:t>https://www.geeksforgeeks.org/ternary-search/</a:t>
            </a:r>
            <a:endParaRPr lang="az-Latn-AZ" sz="1800">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az-Latn-AZ" sz="1800">
                <a:effectLst/>
                <a:latin typeface="Montserrat" panose="00000500000000000000" pitchFamily="2" charset="0"/>
                <a:ea typeface="Calibri" panose="020F0502020204030204" pitchFamily="34" charset="0"/>
                <a:cs typeface="Times New Roman" panose="02020603050405020304" pitchFamily="18" charset="0"/>
                <a:hlinkClick r:id="rId7"/>
              </a:rPr>
              <a:t>https://www.geeksforgeeks.org/interpolation-search/?ref=header_search</a:t>
            </a:r>
            <a:endParaRPr lang="az-Latn-AZ" sz="1800">
              <a:effectLst/>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az-Latn-AZ" sz="1800">
                <a:effectLst/>
                <a:latin typeface="Montserrat" panose="00000500000000000000" pitchFamily="2" charset="0"/>
                <a:ea typeface="Calibri" panose="020F0502020204030204" pitchFamily="34" charset="0"/>
                <a:cs typeface="Times New Roman" panose="02020603050405020304" pitchFamily="18" charset="0"/>
                <a:hlinkClick r:id="rId7"/>
              </a:rPr>
              <a:t>https://www.geeksforgeeks.org/interpolation-search/?ref=header_search</a:t>
            </a:r>
            <a:endParaRPr lang="az-Latn-AZ" sz="1800">
              <a:effectLst/>
              <a:latin typeface="Montserrat"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a:effectLst/>
              <a:latin typeface="Montserrat" panose="00000500000000000000" pitchFamily="2"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3"/>
        <p:cNvGrpSpPr/>
        <p:nvPr/>
      </p:nvGrpSpPr>
      <p:grpSpPr>
        <a:xfrm>
          <a:off x="0" y="0"/>
          <a:ext cx="0" cy="0"/>
          <a:chOff x="0" y="0"/>
          <a:chExt cx="0" cy="0"/>
        </a:xfrm>
      </p:grpSpPr>
      <p:sp>
        <p:nvSpPr>
          <p:cNvPr id="1866" name="Google Shape;1866;p126"/>
          <p:cNvSpPr txBox="1">
            <a:spLocks noGrp="1"/>
          </p:cNvSpPr>
          <p:nvPr>
            <p:ph type="title"/>
          </p:nvPr>
        </p:nvSpPr>
        <p:spPr>
          <a:xfrm>
            <a:off x="1163780" y="1470075"/>
            <a:ext cx="6816440" cy="22033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z-Latn-AZ" sz="6000">
                <a:latin typeface="Sitka Display Semibold" pitchFamily="2" charset="0"/>
              </a:rPr>
              <a:t>Diqqətinizə görə təşəkkürlər!</a:t>
            </a:r>
            <a:endParaRPr sz="6000">
              <a:latin typeface="Sitka Display Semibold"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291401" y="2366272"/>
            <a:ext cx="4561199" cy="11034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a:t>Binary Search</a:t>
            </a:r>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1754293" y="288573"/>
            <a:ext cx="4979207" cy="63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z-Latn-AZ"/>
              <a:t>01 – Binary Search nədir?</a:t>
            </a:r>
            <a:endParaRPr/>
          </a:p>
        </p:txBody>
      </p:sp>
      <p:sp>
        <p:nvSpPr>
          <p:cNvPr id="535" name="Google Shape;535;p63"/>
          <p:cNvSpPr txBox="1">
            <a:spLocks noGrp="1"/>
          </p:cNvSpPr>
          <p:nvPr>
            <p:ph type="subTitle" idx="1"/>
          </p:nvPr>
        </p:nvSpPr>
        <p:spPr>
          <a:xfrm>
            <a:off x="54187" y="1018496"/>
            <a:ext cx="9001759" cy="3573823"/>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az-Latn-AZ">
                <a:latin typeface="Merriweather" panose="00000500000000000000" pitchFamily="2" charset="0"/>
              </a:rPr>
              <a:t>	Binary search</a:t>
            </a:r>
            <a:r>
              <a:rPr lang="en-US">
                <a:latin typeface="Merriweather" panose="00000500000000000000" pitchFamily="2" charset="0"/>
              </a:rPr>
              <a:t>, axtarış intervalını dəfələrlə yarıya bölməklə çeşidlənmiş massivdə istifadə edilən axtarış alqoritmi</a:t>
            </a:r>
            <a:r>
              <a:rPr lang="az-Latn-AZ">
                <a:latin typeface="Merriweather" panose="00000500000000000000" pitchFamily="2" charset="0"/>
              </a:rPr>
              <a:t>dir.</a:t>
            </a:r>
          </a:p>
          <a:p>
            <a:pPr marL="0" lvl="0" indent="0" algn="just" rtl="0">
              <a:spcBef>
                <a:spcPts val="0"/>
              </a:spcBef>
              <a:spcAft>
                <a:spcPts val="1200"/>
              </a:spcAft>
              <a:buNone/>
            </a:pPr>
            <a:endParaRPr lang="az-Latn-AZ">
              <a:latin typeface="Merriweather" panose="00000500000000000000" pitchFamily="2" charset="0"/>
            </a:endParaRPr>
          </a:p>
          <a:p>
            <a:pPr marL="0" lvl="0" indent="0" algn="just" rtl="0">
              <a:spcBef>
                <a:spcPts val="0"/>
              </a:spcBef>
              <a:spcAft>
                <a:spcPts val="1200"/>
              </a:spcAft>
              <a:buNone/>
            </a:pPr>
            <a:r>
              <a:rPr lang="en-US">
                <a:latin typeface="Merriweather" panose="00000500000000000000" pitchFamily="2" charset="0"/>
              </a:rPr>
              <a:t>Verilənlər strukturuna Binary Search alqoritmi tətbiq etmək üçün şərtlər:</a:t>
            </a:r>
          </a:p>
          <a:p>
            <a:pPr marL="0" lvl="0" indent="0" algn="just" rtl="0">
              <a:spcBef>
                <a:spcPts val="0"/>
              </a:spcBef>
              <a:spcAft>
                <a:spcPts val="1200"/>
              </a:spcAft>
              <a:buNone/>
            </a:pPr>
            <a:r>
              <a:rPr lang="az-Latn-AZ">
                <a:latin typeface="Merriweather" panose="00000500000000000000" pitchFamily="2" charset="0"/>
              </a:rPr>
              <a:t>	</a:t>
            </a:r>
            <a:r>
              <a:rPr lang="en-US">
                <a:latin typeface="Merriweather" panose="00000500000000000000" pitchFamily="2" charset="0"/>
              </a:rPr>
              <a:t>•</a:t>
            </a:r>
            <a:r>
              <a:rPr lang="az-Latn-AZ">
                <a:latin typeface="Merriweather" panose="00000500000000000000" pitchFamily="2" charset="0"/>
              </a:rPr>
              <a:t>  </a:t>
            </a:r>
            <a:r>
              <a:rPr lang="en-US">
                <a:latin typeface="Merriweather" panose="00000500000000000000" pitchFamily="2" charset="0"/>
              </a:rPr>
              <a:t>Verilənlər strukturu sıralanmış olmalıdır.</a:t>
            </a:r>
          </a:p>
          <a:p>
            <a:pPr marL="0" lvl="0" indent="0" algn="just" rtl="0">
              <a:spcBef>
                <a:spcPts val="0"/>
              </a:spcBef>
              <a:spcAft>
                <a:spcPts val="1200"/>
              </a:spcAft>
              <a:buNone/>
            </a:pPr>
            <a:r>
              <a:rPr lang="en-US">
                <a:latin typeface="Merriweather" panose="00000500000000000000" pitchFamily="2" charset="0"/>
              </a:rPr>
              <a:t>	•</a:t>
            </a:r>
            <a:r>
              <a:rPr lang="az-Latn-AZ">
                <a:latin typeface="Merriweather" panose="00000500000000000000" pitchFamily="2" charset="0"/>
              </a:rPr>
              <a:t> </a:t>
            </a:r>
            <a:r>
              <a:rPr lang="en-US">
                <a:latin typeface="Merriweather" panose="00000500000000000000" pitchFamily="2" charset="0"/>
              </a:rPr>
              <a:t>Verilənlər strukturunun hər hansı bir elementinə giriş </a:t>
            </a:r>
            <a:r>
              <a:rPr lang="az-Latn-AZ">
                <a:latin typeface="Merriweather" panose="00000500000000000000" pitchFamily="2" charset="0"/>
              </a:rPr>
              <a:t>	</a:t>
            </a:r>
            <a:r>
              <a:rPr lang="en-US">
                <a:latin typeface="Merriweather" panose="00000500000000000000" pitchFamily="2" charset="0"/>
              </a:rPr>
              <a:t>müəyyən vaxt almalıdır.</a:t>
            </a:r>
          </a:p>
          <a:p>
            <a:pPr marL="0" lvl="0" indent="0" algn="just" rtl="0">
              <a:spcBef>
                <a:spcPts val="0"/>
              </a:spcBef>
              <a:spcAft>
                <a:spcPts val="1200"/>
              </a:spcAft>
              <a:buNone/>
            </a:pPr>
            <a:endParaRPr lang="en-US">
              <a:latin typeface="Merriweather" panose="00000500000000000000" pitchFamily="2"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1" name="Google Shape;541;p64"/>
          <p:cNvSpPr txBox="1">
            <a:spLocks noGrp="1"/>
          </p:cNvSpPr>
          <p:nvPr>
            <p:ph type="subTitle" idx="1"/>
          </p:nvPr>
        </p:nvSpPr>
        <p:spPr>
          <a:xfrm>
            <a:off x="0" y="1892303"/>
            <a:ext cx="9083040" cy="2212338"/>
          </a:xfrm>
          <a:prstGeom prst="rect">
            <a:avLst/>
          </a:prstGeom>
        </p:spPr>
        <p:txBody>
          <a:bodyPr spcFirstLastPara="1" wrap="square" lIns="91425" tIns="91425" rIns="91425" bIns="91425" anchor="t" anchorCtr="0">
            <a:noAutofit/>
          </a:bodyPr>
          <a:lstStyle/>
          <a:p>
            <a:pPr algn="just">
              <a:lnSpc>
                <a:spcPct val="150000"/>
              </a:lnSpc>
            </a:pPr>
            <a:r>
              <a:rPr lang="en-US" sz="1400"/>
              <a:t>Bu alqoritmdə,</a:t>
            </a:r>
          </a:p>
          <a:p>
            <a:pPr algn="just">
              <a:lnSpc>
                <a:spcPct val="150000"/>
              </a:lnSpc>
            </a:pPr>
            <a:r>
              <a:rPr lang="en-US" sz="1400"/>
              <a:t>• Orta indeksi "mid" tapmaqla axtarış  sahəsini 2 yarıya bölün</a:t>
            </a:r>
            <a:r>
              <a:rPr lang="az-Latn-AZ" sz="1400"/>
              <a:t>ür</a:t>
            </a:r>
            <a:r>
              <a:rPr lang="en-US" sz="1400"/>
              <a:t>.</a:t>
            </a:r>
          </a:p>
          <a:p>
            <a:pPr algn="just">
              <a:lnSpc>
                <a:spcPct val="150000"/>
              </a:lnSpc>
            </a:pPr>
            <a:r>
              <a:rPr lang="en-US" sz="1400"/>
              <a:t>• Axtarış sahəsinin orta elementini key</a:t>
            </a:r>
            <a:r>
              <a:rPr lang="az-Latn-AZ" sz="1400"/>
              <a:t> ilə</a:t>
            </a:r>
            <a:r>
              <a:rPr lang="en-US" sz="1400"/>
              <a:t> müqayisə edi</a:t>
            </a:r>
            <a:r>
              <a:rPr lang="az-Latn-AZ" sz="1400"/>
              <a:t>r</a:t>
            </a:r>
            <a:r>
              <a:rPr lang="en-US" sz="1400"/>
              <a:t>.</a:t>
            </a:r>
          </a:p>
          <a:p>
            <a:pPr algn="just">
              <a:lnSpc>
                <a:spcPct val="150000"/>
              </a:lnSpc>
            </a:pPr>
            <a:r>
              <a:rPr lang="en-US" sz="1400"/>
              <a:t>• Əgər key  orta elementdə tapılırsa, proses dayandırılır.</a:t>
            </a:r>
          </a:p>
          <a:p>
            <a:pPr algn="just">
              <a:lnSpc>
                <a:spcPct val="150000"/>
              </a:lnSpc>
            </a:pPr>
            <a:r>
              <a:rPr lang="en-US" sz="1400"/>
              <a:t>• Əgər key</a:t>
            </a:r>
            <a:r>
              <a:rPr lang="az-Latn-AZ" sz="1400"/>
              <a:t> </a:t>
            </a:r>
            <a:r>
              <a:rPr lang="en-US" sz="1400"/>
              <a:t>orta elementdə tapılmazsa,</a:t>
            </a:r>
            <a:r>
              <a:rPr lang="az-Latn-AZ" sz="1400"/>
              <a:t> </a:t>
            </a:r>
            <a:r>
              <a:rPr lang="en-US" sz="1400"/>
              <a:t>növbəti axtarış sahəsi kimi hansı </a:t>
            </a:r>
            <a:endParaRPr lang="az-Latn-AZ" sz="1400"/>
          </a:p>
          <a:p>
            <a:pPr algn="just">
              <a:lnSpc>
                <a:spcPct val="150000"/>
              </a:lnSpc>
            </a:pPr>
            <a:r>
              <a:rPr lang="az-Latn-AZ" sz="1400"/>
              <a:t>  </a:t>
            </a:r>
            <a:r>
              <a:rPr lang="en-US" sz="1400"/>
              <a:t>yarının istifadə ediləcəyi seçilir.</a:t>
            </a:r>
          </a:p>
          <a:p>
            <a:pPr algn="just">
              <a:lnSpc>
                <a:spcPct val="150000"/>
              </a:lnSpc>
            </a:pPr>
            <a:r>
              <a:rPr lang="en-US" sz="1400"/>
              <a:t>    ◦ Əgər key  orta elementdən kiçikdirsə, növbəti axtarış üçün sol tərəf istifadə olunur.</a:t>
            </a:r>
          </a:p>
          <a:p>
            <a:pPr algn="just">
              <a:lnSpc>
                <a:spcPct val="150000"/>
              </a:lnSpc>
            </a:pPr>
            <a:r>
              <a:rPr lang="en-US" sz="1400"/>
              <a:t>    ◦ Əgər key  orta elementdən böyükdürsə, növbəti axtarış üçün sağ tərəf istifadə olunur.</a:t>
            </a:r>
          </a:p>
          <a:p>
            <a:pPr algn="just">
              <a:lnSpc>
                <a:spcPct val="150000"/>
              </a:lnSpc>
            </a:pPr>
            <a:r>
              <a:rPr lang="en-US" sz="1400"/>
              <a:t>• Bu proses key  tapılana və ya ümumi axtarış sahəsi bitənə qədər davam edir.</a:t>
            </a:r>
          </a:p>
        </p:txBody>
      </p:sp>
      <p:pic>
        <p:nvPicPr>
          <p:cNvPr id="4" name="Picture 3">
            <a:extLst>
              <a:ext uri="{FF2B5EF4-FFF2-40B4-BE49-F238E27FC236}">
                <a16:creationId xmlns:a16="http://schemas.microsoft.com/office/drawing/2014/main" id="{B6D0B50D-7CD8-4CDB-A890-A114F2FC7514}"/>
              </a:ext>
            </a:extLst>
          </p:cNvPr>
          <p:cNvPicPr/>
          <p:nvPr/>
        </p:nvPicPr>
        <p:blipFill rotWithShape="1">
          <a:blip r:embed="rId3">
            <a:extLst>
              <a:ext uri="{28A0092B-C50C-407E-A947-70E740481C1C}">
                <a14:useLocalDpi xmlns:a14="http://schemas.microsoft.com/office/drawing/2010/main" val="0"/>
              </a:ext>
            </a:extLst>
          </a:blip>
          <a:srcRect b="19329"/>
          <a:stretch/>
        </p:blipFill>
        <p:spPr>
          <a:xfrm>
            <a:off x="1618191" y="333945"/>
            <a:ext cx="5731510" cy="1715558"/>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191523" y="2571750"/>
            <a:ext cx="7801011" cy="20772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a:t>array</a:t>
            </a:r>
            <a:r>
              <a:rPr lang="en-US"/>
              <a:t> arr[] = {</a:t>
            </a:r>
            <a:r>
              <a:rPr lang="az-Latn-AZ"/>
              <a:t> </a:t>
            </a:r>
            <a:r>
              <a:rPr lang="en-US"/>
              <a:t>2, 5, 8, 12, 16, 23, 38, 56, 72, 91</a:t>
            </a:r>
            <a:r>
              <a:rPr lang="az-Latn-AZ"/>
              <a:t> </a:t>
            </a:r>
            <a:r>
              <a:rPr lang="en-US"/>
              <a:t>} və </a:t>
            </a:r>
            <a:r>
              <a:rPr lang="az-Latn-AZ"/>
              <a:t>axtarılan ədəd</a:t>
            </a:r>
            <a:r>
              <a:rPr lang="en-US"/>
              <a:t>  23</a:t>
            </a:r>
            <a:r>
              <a:rPr lang="az-Latn-AZ"/>
              <a:t> olarsa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İlk addım: ortanı hesablayı</a:t>
            </a:r>
            <a:r>
              <a:rPr lang="az-Latn-AZ"/>
              <a:t>r</a:t>
            </a:r>
            <a:r>
              <a:rPr lang="en-US"/>
              <a:t> və orta elementi </a:t>
            </a:r>
            <a:r>
              <a:rPr lang="az-Latn-AZ"/>
              <a:t>key ilə </a:t>
            </a:r>
            <a:r>
              <a:rPr lang="en-US"/>
              <a:t>müqayisə edi</a:t>
            </a:r>
            <a:r>
              <a:rPr lang="az-Latn-AZ"/>
              <a:t>r</a:t>
            </a:r>
            <a:r>
              <a:rPr lang="en-US"/>
              <a:t>. </a:t>
            </a:r>
            <a:r>
              <a:rPr lang="az-Latn-AZ"/>
              <a:t>Key</a:t>
            </a:r>
            <a:r>
              <a:rPr lang="en-US"/>
              <a:t> orta elementdən kiçikdirsə</a:t>
            </a:r>
            <a:r>
              <a:rPr lang="az-Latn-AZ"/>
              <a:t>,</a:t>
            </a:r>
            <a:r>
              <a:rPr lang="en-US"/>
              <a:t> sola</a:t>
            </a:r>
            <a:r>
              <a:rPr lang="az-Latn-AZ"/>
              <a:t> </a:t>
            </a:r>
            <a:r>
              <a:rPr lang="en-US"/>
              <a:t>ortadan böyükdürsə, axtarış yerini sağa köçürü</a:t>
            </a:r>
            <a:r>
              <a:rPr lang="az-Latn-AZ"/>
              <a:t>r.</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az-Latn-AZ"/>
              <a:t>Key</a:t>
            </a:r>
            <a:r>
              <a:rPr lang="en-US"/>
              <a:t> (yəni, 23) cari orta elementdən (yəni, 16) böyükdür. Axtarış sahəsi sağa doğru hərəkət edir.</a:t>
            </a:r>
            <a:endParaRPr/>
          </a:p>
        </p:txBody>
      </p:sp>
      <p:pic>
        <p:nvPicPr>
          <p:cNvPr id="6" name="Picture 5">
            <a:extLst>
              <a:ext uri="{FF2B5EF4-FFF2-40B4-BE49-F238E27FC236}">
                <a16:creationId xmlns:a16="http://schemas.microsoft.com/office/drawing/2014/main" id="{9393BF0A-154E-420A-89EE-78591E20FB68}"/>
              </a:ext>
            </a:extLst>
          </p:cNvPr>
          <p:cNvPicPr>
            <a:picLocks noChangeAspect="1"/>
          </p:cNvPicPr>
          <p:nvPr/>
        </p:nvPicPr>
        <p:blipFill rotWithShape="1">
          <a:blip r:embed="rId3"/>
          <a:srcRect b="26515"/>
          <a:stretch/>
        </p:blipFill>
        <p:spPr>
          <a:xfrm>
            <a:off x="704426" y="494533"/>
            <a:ext cx="7057813" cy="1918987"/>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470747" y="2132069"/>
            <a:ext cx="8080586" cy="733637"/>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b="1"/>
              <a:t>İkinci addım: </a:t>
            </a:r>
            <a:r>
              <a:rPr lang="az-Latn-AZ"/>
              <a:t>Key</a:t>
            </a:r>
            <a:r>
              <a:rPr lang="en-US"/>
              <a:t> orta elementin dəyərinə uyğun gəlirsə, element tapılır və axtarışı dayandırır.</a:t>
            </a:r>
            <a:endParaRPr>
              <a:solidFill>
                <a:schemeClr val="dk1"/>
              </a:solidFill>
            </a:endParaRPr>
          </a:p>
        </p:txBody>
      </p:sp>
      <p:pic>
        <p:nvPicPr>
          <p:cNvPr id="5" name="Picture 4">
            <a:extLst>
              <a:ext uri="{FF2B5EF4-FFF2-40B4-BE49-F238E27FC236}">
                <a16:creationId xmlns:a16="http://schemas.microsoft.com/office/drawing/2014/main" id="{D25DB40E-AF30-4FA9-93FC-DCD79CB225FD}"/>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Texturizer/>
                    </a14:imgEffect>
                  </a14:imgLayer>
                </a14:imgProps>
              </a:ext>
            </a:extLst>
          </a:blip>
          <a:srcRect b="26714"/>
          <a:stretch/>
        </p:blipFill>
        <p:spPr>
          <a:xfrm>
            <a:off x="704427" y="260533"/>
            <a:ext cx="6902026" cy="1871536"/>
          </a:xfrm>
          <a:prstGeom prst="rect">
            <a:avLst/>
          </a:prstGeom>
          <a:ln>
            <a:noFill/>
          </a:ln>
          <a:effectLst>
            <a:softEdge rad="112500"/>
          </a:effectLst>
        </p:spPr>
      </p:pic>
      <p:pic>
        <p:nvPicPr>
          <p:cNvPr id="7" name="Picture 6">
            <a:extLst>
              <a:ext uri="{FF2B5EF4-FFF2-40B4-BE49-F238E27FC236}">
                <a16:creationId xmlns:a16="http://schemas.microsoft.com/office/drawing/2014/main" id="{DD3983B5-B40B-4C28-AC2E-9FB36857CC02}"/>
              </a:ext>
            </a:extLst>
          </p:cNvPr>
          <p:cNvPicPr>
            <a:picLocks noChangeAspect="1"/>
          </p:cNvPicPr>
          <p:nvPr/>
        </p:nvPicPr>
        <p:blipFill rotWithShape="1">
          <a:blip r:embed="rId5">
            <a:extLst>
              <a:ext uri="{BEBA8EAE-BF5A-486C-A8C5-ECC9F3942E4B}">
                <a14:imgProps xmlns:a14="http://schemas.microsoft.com/office/drawing/2010/main">
                  <a14:imgLayer r:embed="rId6">
                    <a14:imgEffect>
                      <a14:artisticTexturizer/>
                    </a14:imgEffect>
                  </a14:imgLayer>
                </a14:imgProps>
              </a:ext>
            </a:extLst>
          </a:blip>
          <a:srcRect b="24111"/>
          <a:stretch/>
        </p:blipFill>
        <p:spPr>
          <a:xfrm>
            <a:off x="968587" y="2729230"/>
            <a:ext cx="6902026" cy="1938000"/>
          </a:xfrm>
          <a:prstGeom prst="rect">
            <a:avLst/>
          </a:prstGeom>
          <a:ln>
            <a:noFill/>
          </a:ln>
          <a:effectLst>
            <a:softEdge rad="112500"/>
          </a:effec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7"/>
          <p:cNvSpPr txBox="1">
            <a:spLocks noGrp="1"/>
          </p:cNvSpPr>
          <p:nvPr>
            <p:ph type="title"/>
          </p:nvPr>
        </p:nvSpPr>
        <p:spPr>
          <a:xfrm>
            <a:off x="0" y="277171"/>
            <a:ext cx="8845973" cy="14893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z-Latn-AZ" sz="3200"/>
              <a:t>Space Complexity və Time Complexity anlayışları</a:t>
            </a:r>
            <a:endParaRPr sz="3200"/>
          </a:p>
        </p:txBody>
      </p:sp>
      <p:sp>
        <p:nvSpPr>
          <p:cNvPr id="560" name="Google Shape;560;p67"/>
          <p:cNvSpPr txBox="1">
            <a:spLocks noGrp="1"/>
          </p:cNvSpPr>
          <p:nvPr>
            <p:ph type="subTitle" idx="1"/>
          </p:nvPr>
        </p:nvSpPr>
        <p:spPr>
          <a:xfrm>
            <a:off x="216748" y="3377005"/>
            <a:ext cx="8412479" cy="125595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az-Latn-AZ" sz="1600" b="1"/>
              <a:t>Space Complexity </a:t>
            </a:r>
            <a:r>
              <a:rPr lang="az-Latn-AZ" sz="1600"/>
              <a:t>- </a:t>
            </a:r>
            <a:r>
              <a:rPr lang="en-US" sz="1600" b="0" i="0">
                <a:solidFill>
                  <a:srgbClr val="3C4043"/>
                </a:solidFill>
                <a:effectLst/>
                <a:latin typeface="Roboto" panose="02000000000000000000" pitchFamily="2" charset="0"/>
              </a:rPr>
              <a:t>alqoritmin tələb etdiyi yaddaş sahəsinin həcmini ifad</a:t>
            </a:r>
            <a:r>
              <a:rPr lang="az-Latn-AZ" sz="1600" b="0" i="0">
                <a:solidFill>
                  <a:srgbClr val="3C4043"/>
                </a:solidFill>
                <a:effectLst/>
                <a:latin typeface="Roboto" panose="02000000000000000000" pitchFamily="2" charset="0"/>
              </a:rPr>
              <a:t>ə edir.</a:t>
            </a:r>
          </a:p>
          <a:p>
            <a:pPr marL="0" lvl="0" indent="0" algn="just" rtl="0">
              <a:spcBef>
                <a:spcPts val="0"/>
              </a:spcBef>
              <a:spcAft>
                <a:spcPts val="0"/>
              </a:spcAft>
              <a:buNone/>
            </a:pPr>
            <a:endParaRPr lang="az-Latn-AZ" sz="1600">
              <a:solidFill>
                <a:srgbClr val="3C4043"/>
              </a:solidFill>
              <a:latin typeface="Roboto" panose="02000000000000000000" pitchFamily="2" charset="0"/>
            </a:endParaRPr>
          </a:p>
          <a:p>
            <a:pPr marL="0" lvl="0" indent="0" algn="just" rtl="0">
              <a:spcBef>
                <a:spcPts val="0"/>
              </a:spcBef>
              <a:spcAft>
                <a:spcPts val="0"/>
              </a:spcAft>
              <a:buNone/>
            </a:pPr>
            <a:r>
              <a:rPr lang="az-Latn-AZ" sz="1600" b="1"/>
              <a:t>Time Complexity </a:t>
            </a:r>
            <a:r>
              <a:rPr lang="az-Latn-AZ" sz="1600"/>
              <a:t>- </a:t>
            </a:r>
            <a:r>
              <a:rPr lang="en-US" sz="1600" b="0" i="0">
                <a:solidFill>
                  <a:srgbClr val="3C4043"/>
                </a:solidFill>
                <a:effectLst/>
                <a:latin typeface="Roboto" panose="02000000000000000000" pitchFamily="2" charset="0"/>
              </a:rPr>
              <a:t>giriş ölçüsündən asılı olaraq problemi həll etmək üçün alqoritmin çəkdiyi vaxtın miqdarını təsvir edir.</a:t>
            </a:r>
            <a:endParaRPr sz="1600"/>
          </a:p>
        </p:txBody>
      </p:sp>
      <p:pic>
        <p:nvPicPr>
          <p:cNvPr id="3" name="Picture 2">
            <a:extLst>
              <a:ext uri="{FF2B5EF4-FFF2-40B4-BE49-F238E27FC236}">
                <a16:creationId xmlns:a16="http://schemas.microsoft.com/office/drawing/2014/main" id="{8635483C-845B-4F22-98D3-15F31896EF20}"/>
              </a:ext>
            </a:extLst>
          </p:cNvPr>
          <p:cNvPicPr>
            <a:picLocks noChangeAspect="1"/>
          </p:cNvPicPr>
          <p:nvPr/>
        </p:nvPicPr>
        <p:blipFill rotWithShape="1">
          <a:blip r:embed="rId3"/>
          <a:srcRect t="40296" b="9005"/>
          <a:stretch/>
        </p:blipFill>
        <p:spPr>
          <a:xfrm>
            <a:off x="440269" y="987220"/>
            <a:ext cx="4265084" cy="2162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Google Shape;560;p67">
            <a:extLst>
              <a:ext uri="{FF2B5EF4-FFF2-40B4-BE49-F238E27FC236}">
                <a16:creationId xmlns:a16="http://schemas.microsoft.com/office/drawing/2014/main" id="{AD003919-34BA-4046-999B-ABAE84D1EFB4}"/>
              </a:ext>
            </a:extLst>
          </p:cNvPr>
          <p:cNvSpPr txBox="1">
            <a:spLocks/>
          </p:cNvSpPr>
          <p:nvPr/>
        </p:nvSpPr>
        <p:spPr>
          <a:xfrm>
            <a:off x="5225630" y="1081485"/>
            <a:ext cx="3403597" cy="1973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marR="0" algn="l">
              <a:lnSpc>
                <a:spcPct val="115000"/>
              </a:lnSpc>
              <a:spcBef>
                <a:spcPts val="0"/>
              </a:spcBef>
              <a:spcAft>
                <a:spcPts val="800"/>
              </a:spcAft>
            </a:pPr>
            <a:r>
              <a:rPr lang="en-US" sz="1600" kern="100">
                <a:solidFill>
                  <a:srgbClr val="000000"/>
                </a:solidFill>
                <a:effectLst/>
                <a:latin typeface="Aptos"/>
                <a:ea typeface="Times New Roman" panose="02020603050405020304" pitchFamily="18" charset="0"/>
                <a:cs typeface="Times New Roman" panose="02020603050405020304" pitchFamily="18" charset="0"/>
              </a:rPr>
              <a:t>Binary Search-in Komplekslik Analizi:</a:t>
            </a:r>
            <a:endParaRPr lang="en-US" sz="1600" kern="100">
              <a:effectLst/>
              <a:latin typeface="Aptos"/>
              <a:ea typeface="Times New Roman" panose="02020603050405020304" pitchFamily="18" charset="0"/>
              <a:cs typeface="Times New Roman" panose="02020603050405020304" pitchFamily="18" charset="0"/>
            </a:endParaRPr>
          </a:p>
          <a:p>
            <a:pPr marL="0" marR="0" indent="0" algn="l">
              <a:lnSpc>
                <a:spcPct val="115000"/>
              </a:lnSpc>
              <a:spcBef>
                <a:spcPts val="0"/>
              </a:spcBef>
              <a:spcAft>
                <a:spcPts val="800"/>
              </a:spcAft>
            </a:pPr>
            <a:r>
              <a:rPr lang="en-US" sz="1600" kern="100">
                <a:solidFill>
                  <a:srgbClr val="000000"/>
                </a:solidFill>
                <a:effectLst/>
                <a:latin typeface="Aptos"/>
                <a:ea typeface="Times New Roman" panose="02020603050405020304" pitchFamily="18" charset="0"/>
                <a:cs typeface="Times New Roman" panose="02020603050405020304" pitchFamily="18" charset="0"/>
              </a:rPr>
              <a:t>Zaman Kompleksliyi:</a:t>
            </a:r>
            <a:endParaRPr lang="en-US" sz="1600" kern="100">
              <a:effectLst/>
              <a:latin typeface="Aptos"/>
              <a:ea typeface="Times New Roman" panose="02020603050405020304" pitchFamily="18" charset="0"/>
              <a:cs typeface="Times New Roman" panose="02020603050405020304" pitchFamily="18" charset="0"/>
            </a:endParaRPr>
          </a:p>
          <a:p>
            <a:pPr marL="0" marR="0" algn="l">
              <a:lnSpc>
                <a:spcPct val="115000"/>
              </a:lnSpc>
              <a:spcBef>
                <a:spcPts val="0"/>
              </a:spcBef>
              <a:spcAft>
                <a:spcPts val="800"/>
              </a:spcAft>
              <a:buFont typeface="Arial" panose="020B0604020202020204" pitchFamily="34" charset="0"/>
              <a:buChar char="•"/>
            </a:pPr>
            <a:r>
              <a:rPr lang="en-US" sz="1600" kern="100">
                <a:solidFill>
                  <a:srgbClr val="000000"/>
                </a:solidFill>
                <a:effectLst/>
                <a:latin typeface="Aptos"/>
                <a:ea typeface="Times New Roman" panose="02020603050405020304" pitchFamily="18" charset="0"/>
                <a:cs typeface="Times New Roman" panose="02020603050405020304" pitchFamily="18" charset="0"/>
              </a:rPr>
              <a:t>	Ən Yaxşı Hal: O(1)</a:t>
            </a:r>
            <a:endParaRPr lang="en-US" sz="1600" kern="100">
              <a:effectLst/>
              <a:latin typeface="Aptos"/>
              <a:ea typeface="Times New Roman" panose="02020603050405020304" pitchFamily="18" charset="0"/>
              <a:cs typeface="Times New Roman" panose="02020603050405020304" pitchFamily="18" charset="0"/>
            </a:endParaRPr>
          </a:p>
          <a:p>
            <a:pPr marL="0" marR="0" algn="l">
              <a:lnSpc>
                <a:spcPct val="115000"/>
              </a:lnSpc>
              <a:spcBef>
                <a:spcPts val="0"/>
              </a:spcBef>
              <a:spcAft>
                <a:spcPts val="800"/>
              </a:spcAft>
              <a:buFont typeface="Arial" panose="020B0604020202020204" pitchFamily="34" charset="0"/>
              <a:buChar char="•"/>
            </a:pPr>
            <a:r>
              <a:rPr lang="en-US" sz="1600" kern="100">
                <a:solidFill>
                  <a:srgbClr val="000000"/>
                </a:solidFill>
                <a:effectLst/>
                <a:latin typeface="Aptos"/>
                <a:ea typeface="Times New Roman" panose="02020603050405020304" pitchFamily="18" charset="0"/>
                <a:cs typeface="Times New Roman" panose="02020603050405020304" pitchFamily="18" charset="0"/>
              </a:rPr>
              <a:t>	Orta Hal: O(log N)</a:t>
            </a:r>
            <a:endParaRPr lang="en-US" sz="1600" kern="100">
              <a:effectLst/>
              <a:latin typeface="Aptos"/>
              <a:ea typeface="Times New Roman" panose="02020603050405020304" pitchFamily="18" charset="0"/>
              <a:cs typeface="Times New Roman" panose="02020603050405020304" pitchFamily="18" charset="0"/>
            </a:endParaRPr>
          </a:p>
          <a:p>
            <a:pPr marL="0" marR="0" algn="l">
              <a:lnSpc>
                <a:spcPct val="115000"/>
              </a:lnSpc>
              <a:spcBef>
                <a:spcPts val="0"/>
              </a:spcBef>
              <a:spcAft>
                <a:spcPts val="800"/>
              </a:spcAft>
              <a:buFont typeface="Arial" panose="020B0604020202020204" pitchFamily="34" charset="0"/>
              <a:buChar char="•"/>
            </a:pPr>
            <a:r>
              <a:rPr lang="en-US" sz="1600" kern="100">
                <a:solidFill>
                  <a:srgbClr val="000000"/>
                </a:solidFill>
                <a:effectLst/>
                <a:latin typeface="Aptos"/>
                <a:ea typeface="Times New Roman" panose="02020603050405020304" pitchFamily="18" charset="0"/>
                <a:cs typeface="Times New Roman" panose="02020603050405020304" pitchFamily="18" charset="0"/>
              </a:rPr>
              <a:t>	Ən Pis Hal: O(log N)</a:t>
            </a:r>
            <a:endParaRPr lang="en-US" sz="1600" kern="100">
              <a:effectLst/>
              <a:latin typeface="Aptos"/>
              <a:ea typeface="Times New Roman" panose="02020603050405020304" pitchFamily="18" charset="0"/>
              <a:cs typeface="Times New Roman" panose="02020603050405020304" pitchFamily="18" charset="0"/>
            </a:endParaRPr>
          </a:p>
          <a:p>
            <a:pPr marL="0" indent="0" algn="just"/>
            <a:endParaRPr lang="az-Latn-AZ" sz="180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1744</Words>
  <Application>Microsoft Office PowerPoint</Application>
  <PresentationFormat>On-screen Show (16:9)</PresentationFormat>
  <Paragraphs>162</Paragraphs>
  <Slides>35</Slides>
  <Notes>35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Montserrat</vt:lpstr>
      <vt:lpstr>Aptos</vt:lpstr>
      <vt:lpstr>Crimson Text</vt:lpstr>
      <vt:lpstr>Vidaloka</vt:lpstr>
      <vt:lpstr>Merriweather</vt:lpstr>
      <vt:lpstr>Merriweather Light</vt:lpstr>
      <vt:lpstr>Calibri</vt:lpstr>
      <vt:lpstr>Symbol</vt:lpstr>
      <vt:lpstr>Arial</vt:lpstr>
      <vt:lpstr>Times New Roman</vt:lpstr>
      <vt:lpstr>Sitka Display Semibold</vt:lpstr>
      <vt:lpstr>Roboto</vt:lpstr>
      <vt:lpstr>Minimalist Business Slides XL by Slidesgo</vt:lpstr>
      <vt:lpstr>Searching and Sorting algorithms</vt:lpstr>
      <vt:lpstr>Searching algorithms nədir ?</vt:lpstr>
      <vt:lpstr>Binary Search </vt:lpstr>
      <vt:lpstr>Binary Search</vt:lpstr>
      <vt:lpstr>01 – Binary Search nədir?</vt:lpstr>
      <vt:lpstr>PowerPoint Presentation</vt:lpstr>
      <vt:lpstr>PowerPoint Presentation</vt:lpstr>
      <vt:lpstr>PowerPoint Presentation</vt:lpstr>
      <vt:lpstr>Space Complexity və Time Complexity anlayışları</vt:lpstr>
      <vt:lpstr>PowerPoint Presentation</vt:lpstr>
      <vt:lpstr>Ternary Search</vt:lpstr>
      <vt:lpstr>PowerPoint Presentation</vt:lpstr>
      <vt:lpstr>PowerPoint Presentation</vt:lpstr>
      <vt:lpstr>PowerPoint Presentation</vt:lpstr>
      <vt:lpstr>PowerPoint Presentation</vt:lpstr>
      <vt:lpstr>Interpolation Search</vt:lpstr>
      <vt:lpstr>PowerPoint Presentation</vt:lpstr>
      <vt:lpstr>PowerPoint Presentation</vt:lpstr>
      <vt:lpstr>Sorting algorithms nədir ?</vt:lpstr>
      <vt:lpstr>Insertion Sort</vt:lpstr>
      <vt:lpstr>Insertion Sort</vt:lpstr>
      <vt:lpstr>PowerPoint Presentation</vt:lpstr>
      <vt:lpstr>Example : </vt:lpstr>
      <vt:lpstr>PowerPoint Presentation</vt:lpstr>
      <vt:lpstr>Quick Sort</vt:lpstr>
      <vt:lpstr>PowerPoint Presentation</vt:lpstr>
      <vt:lpstr>PowerPoint Presentation</vt:lpstr>
      <vt:lpstr>Quick Sort alqoritmi </vt:lpstr>
      <vt:lpstr>Radix Sort</vt:lpstr>
      <vt:lpstr>PowerPoint Presentation</vt:lpstr>
      <vt:lpstr>Radix Sort alqoritmi</vt:lpstr>
      <vt:lpstr>PowerPoint Presentation</vt:lpstr>
      <vt:lpstr>PowerPoint Presentation</vt:lpstr>
      <vt:lpstr>Ədəbiyyat</vt:lpstr>
      <vt:lpstr>Diqqətinizə görə təşəkkürlər!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cp:lastModifiedBy>root</cp:lastModifiedBy>
  <cp:revision>26</cp:revision>
  <dcterms:modified xsi:type="dcterms:W3CDTF">2024-03-13T02:09:21Z</dcterms:modified>
</cp:coreProperties>
</file>