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84" r:id="rId2"/>
  </p:sldMasterIdLst>
  <p:notesMasterIdLst>
    <p:notesMasterId r:id="rId14"/>
  </p:notesMasterIdLst>
  <p:sldIdLst>
    <p:sldId id="287" r:id="rId3"/>
    <p:sldId id="268" r:id="rId4"/>
    <p:sldId id="276" r:id="rId5"/>
    <p:sldId id="270" r:id="rId6"/>
    <p:sldId id="278" r:id="rId7"/>
    <p:sldId id="256" r:id="rId8"/>
    <p:sldId id="257" r:id="rId9"/>
    <p:sldId id="258" r:id="rId10"/>
    <p:sldId id="259" r:id="rId11"/>
    <p:sldId id="260" r:id="rId12"/>
    <p:sldId id="261" r:id="rId13"/>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3720" autoAdjust="0"/>
    <p:restoredTop sz="94660"/>
  </p:normalViewPr>
  <p:slideViewPr>
    <p:cSldViewPr>
      <p:cViewPr varScale="1">
        <p:scale>
          <a:sx n="79" d="100"/>
          <a:sy n="79" d="100"/>
        </p:scale>
        <p:origin x="1200"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89274F56-1160-4DB4-9AA8-C2C3389918A2}" type="datetimeFigureOut">
              <a:rPr lang="en-US"/>
              <a:pPr>
                <a:defRPr/>
              </a:pPr>
              <a:t>1/19/2024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1221322E-1E09-4CF8-A537-7B1DD1D45A86}" type="slidenum">
              <a:rPr lang="en-US"/>
              <a:pPr>
                <a:defRPr/>
              </a:pPr>
              <a:t>‹#›</a:t>
            </a:fld>
            <a:endParaRPr lang="en-US"/>
          </a:p>
        </p:txBody>
      </p:sp>
    </p:spTree>
    <p:extLst>
      <p:ext uri="{BB962C8B-B14F-4D97-AF65-F5344CB8AC3E}">
        <p14:creationId xmlns:p14="http://schemas.microsoft.com/office/powerpoint/2010/main" val="128888885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221322E-1E09-4CF8-A537-7B1DD1D45A86}" type="slidenum">
              <a:rPr lang="en-US" smtClean="0"/>
              <a:pPr>
                <a:defRPr/>
              </a:pPr>
              <a:t>6</a:t>
            </a:fld>
            <a:endParaRPr lang="en-US"/>
          </a:p>
        </p:txBody>
      </p:sp>
    </p:spTree>
    <p:extLst>
      <p:ext uri="{BB962C8B-B14F-4D97-AF65-F5344CB8AC3E}">
        <p14:creationId xmlns:p14="http://schemas.microsoft.com/office/powerpoint/2010/main" val="34268184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4625AC7D-1580-4E50-A256-187C5683509C}" type="datetimeFigureOut">
              <a:rPr lang="en-US"/>
              <a:pPr>
                <a:defRPr/>
              </a:pPr>
              <a:t>1/19/2024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4C441DD0-CAD6-4DA4-8D2A-A31F239D9654}"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E48B8DC1-5C31-4844-B6D2-86F148769ED7}" type="datetimeFigureOut">
              <a:rPr lang="en-US"/>
              <a:pPr>
                <a:defRPr/>
              </a:pPr>
              <a:t>1/19/2024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41F02740-A847-4EFF-8E01-609AE78A42F6}"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539B05B9-D995-4C32-9B8F-E72ADF207706}" type="datetimeFigureOut">
              <a:rPr lang="en-US"/>
              <a:pPr>
                <a:defRPr/>
              </a:pPr>
              <a:t>1/19/2024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8FBA997E-F56D-4563-BBF0-14FB4EA2479C}"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1DC00CD-9510-4545-B528-25FA29C41ED5}" type="datetimeFigureOut">
              <a:rPr lang="en-US" smtClean="0">
                <a:solidFill>
                  <a:prstClr val="black">
                    <a:tint val="75000"/>
                  </a:prstClr>
                </a:solidFill>
              </a:rPr>
              <a:pPr/>
              <a:t>1/19/2024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D192695-C53B-4F03-B9E7-F9A1D087CEEA}"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6888552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1DC00CD-9510-4545-B528-25FA29C41ED5}" type="datetimeFigureOut">
              <a:rPr lang="en-US" smtClean="0">
                <a:solidFill>
                  <a:prstClr val="black">
                    <a:tint val="75000"/>
                  </a:prstClr>
                </a:solidFill>
              </a:rPr>
              <a:pPr/>
              <a:t>1/19/2024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D192695-C53B-4F03-B9E7-F9A1D087CEEA}"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916373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DC00CD-9510-4545-B528-25FA29C41ED5}" type="datetimeFigureOut">
              <a:rPr lang="en-US" smtClean="0">
                <a:solidFill>
                  <a:prstClr val="black">
                    <a:tint val="75000"/>
                  </a:prstClr>
                </a:solidFill>
              </a:rPr>
              <a:pPr/>
              <a:t>1/19/2024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D192695-C53B-4F03-B9E7-F9A1D087CEEA}"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2415879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1DC00CD-9510-4545-B528-25FA29C41ED5}" type="datetimeFigureOut">
              <a:rPr lang="en-US" smtClean="0">
                <a:solidFill>
                  <a:prstClr val="black">
                    <a:tint val="75000"/>
                  </a:prstClr>
                </a:solidFill>
              </a:rPr>
              <a:pPr/>
              <a:t>1/19/2024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D192695-C53B-4F03-B9E7-F9A1D087CEEA}"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8267560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1DC00CD-9510-4545-B528-25FA29C41ED5}" type="datetimeFigureOut">
              <a:rPr lang="en-US" smtClean="0">
                <a:solidFill>
                  <a:prstClr val="black">
                    <a:tint val="75000"/>
                  </a:prstClr>
                </a:solidFill>
              </a:rPr>
              <a:pPr/>
              <a:t>1/19/2024</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BD192695-C53B-4F03-B9E7-F9A1D087CEEA}"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41681830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1DC00CD-9510-4545-B528-25FA29C41ED5}" type="datetimeFigureOut">
              <a:rPr lang="en-US" smtClean="0">
                <a:solidFill>
                  <a:prstClr val="black">
                    <a:tint val="75000"/>
                  </a:prstClr>
                </a:solidFill>
              </a:rPr>
              <a:pPr/>
              <a:t>1/19/2024</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BD192695-C53B-4F03-B9E7-F9A1D087CEEA}"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50759475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1DC00CD-9510-4545-B528-25FA29C41ED5}" type="datetimeFigureOut">
              <a:rPr lang="en-US" smtClean="0">
                <a:solidFill>
                  <a:prstClr val="black">
                    <a:tint val="75000"/>
                  </a:prstClr>
                </a:solidFill>
              </a:rPr>
              <a:pPr/>
              <a:t>1/19/2024</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BD192695-C53B-4F03-B9E7-F9A1D087CEEA}"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02548924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1DC00CD-9510-4545-B528-25FA29C41ED5}" type="datetimeFigureOut">
              <a:rPr lang="en-US" smtClean="0">
                <a:solidFill>
                  <a:prstClr val="black">
                    <a:tint val="75000"/>
                  </a:prstClr>
                </a:solidFill>
              </a:rPr>
              <a:pPr/>
              <a:t>1/19/2024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D192695-C53B-4F03-B9E7-F9A1D087CEEA}"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804801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A9F00E4D-333E-48F1-989E-D3C368DBFAEE}" type="datetimeFigureOut">
              <a:rPr lang="en-US"/>
              <a:pPr>
                <a:defRPr/>
              </a:pPr>
              <a:t>1/19/2024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61828882-E6B6-46CA-923F-524F31FED5AF}" type="slidenum">
              <a:rPr lang="en-US"/>
              <a:pPr>
                <a:defRPr/>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1DC00CD-9510-4545-B528-25FA29C41ED5}" type="datetimeFigureOut">
              <a:rPr lang="en-US" smtClean="0">
                <a:solidFill>
                  <a:prstClr val="black">
                    <a:tint val="75000"/>
                  </a:prstClr>
                </a:solidFill>
              </a:rPr>
              <a:pPr/>
              <a:t>1/19/2024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D192695-C53B-4F03-B9E7-F9A1D087CEEA}"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15926990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1DC00CD-9510-4545-B528-25FA29C41ED5}" type="datetimeFigureOut">
              <a:rPr lang="en-US" smtClean="0">
                <a:solidFill>
                  <a:prstClr val="black">
                    <a:tint val="75000"/>
                  </a:prstClr>
                </a:solidFill>
              </a:rPr>
              <a:pPr/>
              <a:t>1/19/2024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D192695-C53B-4F03-B9E7-F9A1D087CEEA}"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86757282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1DC00CD-9510-4545-B528-25FA29C41ED5}" type="datetimeFigureOut">
              <a:rPr lang="en-US" smtClean="0">
                <a:solidFill>
                  <a:prstClr val="black">
                    <a:tint val="75000"/>
                  </a:prstClr>
                </a:solidFill>
              </a:rPr>
              <a:pPr/>
              <a:t>1/19/2024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D192695-C53B-4F03-B9E7-F9A1D087CEEA}"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3097385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FB3F6845-3B1B-4BEF-9858-891F56958366}" type="datetimeFigureOut">
              <a:rPr lang="en-US"/>
              <a:pPr>
                <a:defRPr/>
              </a:pPr>
              <a:t>1/19/2024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D6D40917-5EF0-4F17-A812-FBC4D21E6629}"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90BC6C97-A4A1-4039-A79D-2EED7EEA4D04}" type="datetimeFigureOut">
              <a:rPr lang="en-US"/>
              <a:pPr>
                <a:defRPr/>
              </a:pPr>
              <a:t>1/19/2024</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1AB180A5-4D61-41C7-B357-ACAF2513B896}"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6871F916-ECF8-49D9-BC57-4C46491FDD1A}" type="datetimeFigureOut">
              <a:rPr lang="en-US"/>
              <a:pPr>
                <a:defRPr/>
              </a:pPr>
              <a:t>1/19/2024</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E863817A-ED3F-4848-A770-8027E5B42D9B}"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E5A9FF45-B54E-4B69-9875-9A8EE1E82319}" type="datetimeFigureOut">
              <a:rPr lang="en-US"/>
              <a:pPr>
                <a:defRPr/>
              </a:pPr>
              <a:t>1/19/2024</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1BF15A87-0349-4584-8D59-467CE0754E2C}"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1BF52DE2-E85E-465F-B907-53AC9385D68A}" type="datetimeFigureOut">
              <a:rPr lang="en-US"/>
              <a:pPr>
                <a:defRPr/>
              </a:pPr>
              <a:t>1/19/2024</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21432D43-7C95-40B5-8A36-5F20EB76E6EB}"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6963CC80-1EEE-4BB6-AE43-E777F1EDB55C}" type="datetimeFigureOut">
              <a:rPr lang="en-US"/>
              <a:pPr>
                <a:defRPr/>
              </a:pPr>
              <a:t>1/19/2024</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9E1A6F2E-CFB0-4072-99E7-108121F10E58}"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F78EFAE0-4429-4ED5-AC43-5412B0D01678}" type="datetimeFigureOut">
              <a:rPr lang="en-US"/>
              <a:pPr>
                <a:defRPr/>
              </a:pPr>
              <a:t>1/19/2024</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926860D5-1328-4722-AD99-E09A7E2DC041}"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defRPr>
            </a:lvl1pPr>
          </a:lstStyle>
          <a:p>
            <a:pPr>
              <a:defRPr/>
            </a:pPr>
            <a:fld id="{042C5C37-C16A-4FC6-A7A8-1750D71C4186}" type="datetimeFigureOut">
              <a:rPr lang="en-US"/>
              <a:pPr>
                <a:defRPr/>
              </a:pPr>
              <a:t>1/19/2024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defRPr>
            </a:lvl1pPr>
          </a:lstStyle>
          <a:p>
            <a:pPr>
              <a:defRPr/>
            </a:pPr>
            <a:fld id="{4C3C27FC-ADD5-4CF9-AE14-7ADD358D915E}"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fontAlgn="auto">
              <a:spcBef>
                <a:spcPts val="0"/>
              </a:spcBef>
              <a:spcAft>
                <a:spcPts val="0"/>
              </a:spcAft>
            </a:pPr>
            <a:fld id="{11DC00CD-9510-4545-B528-25FA29C41ED5}" type="datetimeFigureOut">
              <a:rPr lang="en-US" smtClean="0">
                <a:solidFill>
                  <a:prstClr val="black">
                    <a:tint val="75000"/>
                  </a:prstClr>
                </a:solidFill>
                <a:latin typeface="Calibri"/>
              </a:rPr>
              <a:pPr fontAlgn="auto">
                <a:spcBef>
                  <a:spcPts val="0"/>
                </a:spcBef>
                <a:spcAft>
                  <a:spcPts val="0"/>
                </a:spcAft>
              </a:pPr>
              <a:t>1/19/2024</a:t>
            </a:fld>
            <a:endParaRPr lang="en-US">
              <a:solidFill>
                <a:prstClr val="black">
                  <a:tint val="75000"/>
                </a:prstClr>
              </a:solidFill>
              <a:latin typeface="Calibri"/>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fontAlgn="auto">
              <a:spcBef>
                <a:spcPts val="0"/>
              </a:spcBef>
              <a:spcAft>
                <a:spcPts val="0"/>
              </a:spcAft>
            </a:pPr>
            <a:endParaRPr lang="en-US">
              <a:solidFill>
                <a:prstClr val="black">
                  <a:tint val="75000"/>
                </a:prstClr>
              </a:solidFill>
              <a:latin typeface="Calibri"/>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fontAlgn="auto">
              <a:spcBef>
                <a:spcPts val="0"/>
              </a:spcBef>
              <a:spcAft>
                <a:spcPts val="0"/>
              </a:spcAft>
            </a:pPr>
            <a:fld id="{BD192695-C53B-4F03-B9E7-F9A1D087CEEA}" type="slidenum">
              <a:rPr lang="en-US" smtClean="0">
                <a:solidFill>
                  <a:prstClr val="black">
                    <a:tint val="75000"/>
                  </a:prstClr>
                </a:solidFill>
                <a:latin typeface="Calibri"/>
              </a:rPr>
              <a:pPr fontAlgn="auto">
                <a:spcBef>
                  <a:spcPts val="0"/>
                </a:spcBef>
                <a:spcAft>
                  <a:spcPts val="0"/>
                </a:spcAft>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1160046550"/>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447800"/>
            <a:ext cx="7772400" cy="1470025"/>
          </a:xfrm>
          <a:ln w="19050">
            <a:solidFill>
              <a:srgbClr val="FF0000"/>
            </a:solidFill>
          </a:ln>
        </p:spPr>
        <p:txBody>
          <a:bodyPr>
            <a:normAutofit fontScale="90000"/>
          </a:bodyPr>
          <a:lstStyle/>
          <a:p>
            <a:br>
              <a:rPr lang="en-US" dirty="0">
                <a:solidFill>
                  <a:srgbClr val="FF0000"/>
                </a:solidFill>
              </a:rPr>
            </a:br>
            <a:br>
              <a:rPr lang="en-US" dirty="0">
                <a:solidFill>
                  <a:srgbClr val="FF0000"/>
                </a:solidFill>
              </a:rPr>
            </a:br>
            <a:br>
              <a:rPr lang="en-US" dirty="0">
                <a:solidFill>
                  <a:srgbClr val="FF0000"/>
                </a:solidFill>
              </a:rPr>
            </a:br>
            <a:r>
              <a:rPr lang="en-US" dirty="0">
                <a:solidFill>
                  <a:srgbClr val="FF0000"/>
                </a:solidFill>
                <a:latin typeface="Algerian" panose="04020705040A02060702" pitchFamily="82" charset="0"/>
              </a:rPr>
              <a:t>SAMPLE PACTS WITH THE DEVIL</a:t>
            </a:r>
            <a:br>
              <a:rPr lang="en-US" dirty="0">
                <a:solidFill>
                  <a:srgbClr val="FF0000"/>
                </a:solidFill>
              </a:rPr>
            </a:br>
            <a:br>
              <a:rPr lang="en-US" dirty="0">
                <a:solidFill>
                  <a:srgbClr val="FF0000"/>
                </a:solidFill>
              </a:rPr>
            </a:br>
            <a:br>
              <a:rPr lang="en-US" dirty="0">
                <a:solidFill>
                  <a:srgbClr val="FF0000"/>
                </a:solidFill>
              </a:rPr>
            </a:br>
            <a:endParaRPr lang="en-US" dirty="0">
              <a:solidFill>
                <a:srgbClr val="FF0000"/>
              </a:solidFill>
            </a:endParaRPr>
          </a:p>
        </p:txBody>
      </p:sp>
      <p:sp>
        <p:nvSpPr>
          <p:cNvPr id="3" name="Subtitle 2"/>
          <p:cNvSpPr>
            <a:spLocks noGrp="1"/>
          </p:cNvSpPr>
          <p:nvPr>
            <p:ph type="subTitle" idx="1"/>
          </p:nvPr>
        </p:nvSpPr>
        <p:spPr>
          <a:xfrm>
            <a:off x="685800" y="3203575"/>
            <a:ext cx="7848600" cy="2743200"/>
          </a:xfrm>
          <a:ln w="28575">
            <a:solidFill>
              <a:schemeClr val="bg1"/>
            </a:solidFill>
          </a:ln>
        </p:spPr>
        <p:txBody>
          <a:bodyPr>
            <a:normAutofit/>
          </a:bodyPr>
          <a:lstStyle/>
          <a:p>
            <a:r>
              <a:rPr lang="en-US" sz="2400" dirty="0">
                <a:solidFill>
                  <a:schemeClr val="bg1"/>
                </a:solidFill>
                <a:latin typeface="Algerian" panose="04020705040A02060702" pitchFamily="82" charset="0"/>
              </a:rPr>
              <a:t> </a:t>
            </a:r>
          </a:p>
          <a:p>
            <a:r>
              <a:rPr lang="en-US" sz="2400" b="1" dirty="0" err="1">
                <a:solidFill>
                  <a:srgbClr val="FF0000"/>
                </a:solidFill>
                <a:latin typeface="Algerian" panose="04020705040A02060702" pitchFamily="82" charset="0"/>
              </a:rPr>
              <a:t>Theophilis</a:t>
            </a:r>
            <a:r>
              <a:rPr lang="en-US" sz="2400" b="1" dirty="0">
                <a:solidFill>
                  <a:srgbClr val="FF0000"/>
                </a:solidFill>
                <a:latin typeface="Algerian" panose="04020705040A02060702" pitchFamily="82" charset="0"/>
              </a:rPr>
              <a:t>, 13</a:t>
            </a:r>
            <a:r>
              <a:rPr lang="en-US" sz="2400" b="1" baseline="30000" dirty="0">
                <a:solidFill>
                  <a:srgbClr val="FF0000"/>
                </a:solidFill>
                <a:latin typeface="Algerian" panose="04020705040A02060702" pitchFamily="82" charset="0"/>
              </a:rPr>
              <a:t>th</a:t>
            </a:r>
            <a:r>
              <a:rPr lang="en-US" sz="2400" b="1" dirty="0">
                <a:solidFill>
                  <a:srgbClr val="FF0000"/>
                </a:solidFill>
                <a:latin typeface="Algerian" panose="04020705040A02060702" pitchFamily="82" charset="0"/>
              </a:rPr>
              <a:t> c</a:t>
            </a:r>
          </a:p>
          <a:p>
            <a:r>
              <a:rPr lang="en-US" sz="2400" b="1" dirty="0">
                <a:solidFill>
                  <a:srgbClr val="FF0000"/>
                </a:solidFill>
                <a:latin typeface="Algerian" panose="04020705040A02060702" pitchFamily="82" charset="0"/>
              </a:rPr>
              <a:t>Dr. Johannes Faustus, 1587</a:t>
            </a:r>
          </a:p>
          <a:p>
            <a:r>
              <a:rPr lang="en-US" sz="2400" b="1" dirty="0">
                <a:solidFill>
                  <a:srgbClr val="FF0000"/>
                </a:solidFill>
                <a:latin typeface="Algerian" panose="04020705040A02060702" pitchFamily="82" charset="0"/>
              </a:rPr>
              <a:t>Father </a:t>
            </a:r>
            <a:r>
              <a:rPr lang="en-US" sz="2400" b="1" dirty="0" err="1">
                <a:solidFill>
                  <a:srgbClr val="FF0000"/>
                </a:solidFill>
                <a:latin typeface="Algerian" panose="04020705040A02060702" pitchFamily="82" charset="0"/>
              </a:rPr>
              <a:t>Urbain</a:t>
            </a:r>
            <a:r>
              <a:rPr lang="en-US" sz="2400" b="1" dirty="0">
                <a:solidFill>
                  <a:srgbClr val="FF0000"/>
                </a:solidFill>
                <a:latin typeface="Algerian" panose="04020705040A02060702" pitchFamily="82" charset="0"/>
              </a:rPr>
              <a:t> </a:t>
            </a:r>
            <a:r>
              <a:rPr lang="en-US" sz="2400" b="1" dirty="0" err="1">
                <a:solidFill>
                  <a:srgbClr val="FF0000"/>
                </a:solidFill>
                <a:latin typeface="Algerian" panose="04020705040A02060702" pitchFamily="82" charset="0"/>
              </a:rPr>
              <a:t>Grandier</a:t>
            </a:r>
            <a:r>
              <a:rPr lang="en-US" sz="2400" b="1" dirty="0">
                <a:solidFill>
                  <a:srgbClr val="FF0000"/>
                </a:solidFill>
                <a:latin typeface="Algerian" panose="04020705040A02060702" pitchFamily="82" charset="0"/>
              </a:rPr>
              <a:t>, early 17</a:t>
            </a:r>
            <a:r>
              <a:rPr lang="en-US" sz="2400" b="1" baseline="30000" dirty="0">
                <a:solidFill>
                  <a:srgbClr val="FF0000"/>
                </a:solidFill>
                <a:latin typeface="Algerian" panose="04020705040A02060702" pitchFamily="82" charset="0"/>
              </a:rPr>
              <a:t>th</a:t>
            </a:r>
            <a:r>
              <a:rPr lang="en-US" sz="2400" b="1" dirty="0">
                <a:solidFill>
                  <a:srgbClr val="FF0000"/>
                </a:solidFill>
                <a:latin typeface="Algerian" panose="04020705040A02060702" pitchFamily="82" charset="0"/>
              </a:rPr>
              <a:t> c</a:t>
            </a:r>
          </a:p>
          <a:p>
            <a:r>
              <a:rPr lang="en-US" sz="2400" b="1" i="1" dirty="0">
                <a:solidFill>
                  <a:srgbClr val="FF0000"/>
                </a:solidFill>
                <a:latin typeface="Algerian" panose="04020705040A02060702" pitchFamily="82" charset="0"/>
              </a:rPr>
              <a:t>The Red Dragon, Sorcerers’ Handbook</a:t>
            </a:r>
            <a:r>
              <a:rPr lang="en-US" sz="2400" b="1" dirty="0">
                <a:solidFill>
                  <a:srgbClr val="FF0000"/>
                </a:solidFill>
                <a:latin typeface="Algerian" panose="04020705040A02060702" pitchFamily="82" charset="0"/>
              </a:rPr>
              <a:t>, 17</a:t>
            </a:r>
            <a:r>
              <a:rPr lang="en-US" sz="2400" b="1" baseline="30000" dirty="0">
                <a:solidFill>
                  <a:srgbClr val="FF0000"/>
                </a:solidFill>
                <a:latin typeface="Algerian" panose="04020705040A02060702" pitchFamily="82" charset="0"/>
              </a:rPr>
              <a:t>th</a:t>
            </a:r>
            <a:r>
              <a:rPr lang="en-US" sz="2400" b="1" dirty="0">
                <a:solidFill>
                  <a:srgbClr val="FF0000"/>
                </a:solidFill>
                <a:latin typeface="Algerian" panose="04020705040A02060702" pitchFamily="82" charset="0"/>
              </a:rPr>
              <a:t> c</a:t>
            </a:r>
            <a:endParaRPr lang="en-US" sz="2400" b="1" i="1" dirty="0">
              <a:solidFill>
                <a:srgbClr val="FF0000"/>
              </a:solidFill>
              <a:latin typeface="Algerian" panose="04020705040A02060702" pitchFamily="82" charset="0"/>
            </a:endParaRPr>
          </a:p>
          <a:p>
            <a:endParaRPr lang="en-US" dirty="0">
              <a:solidFill>
                <a:schemeClr val="bg1"/>
              </a:solidFill>
            </a:endParaRPr>
          </a:p>
        </p:txBody>
      </p:sp>
    </p:spTree>
    <p:extLst>
      <p:ext uri="{BB962C8B-B14F-4D97-AF65-F5344CB8AC3E}">
        <p14:creationId xmlns:p14="http://schemas.microsoft.com/office/powerpoint/2010/main" val="37655419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28600"/>
            <a:ext cx="9144000" cy="2667000"/>
          </a:xfrm>
          <a:solidFill>
            <a:schemeClr val="bg1">
              <a:lumMod val="85000"/>
            </a:schemeClr>
          </a:solidFill>
        </p:spPr>
        <p:txBody>
          <a:bodyPr rtlCol="0">
            <a:normAutofit/>
          </a:bodyPr>
          <a:lstStyle/>
          <a:p>
            <a:pPr eaLnBrk="1" fontAlgn="auto" hangingPunct="1">
              <a:spcAft>
                <a:spcPts val="0"/>
              </a:spcAft>
              <a:defRPr/>
            </a:pPr>
            <a:r>
              <a:rPr lang="en-US" sz="8000" dirty="0">
                <a:latin typeface="Algerian" panose="04020705040A02060702" pitchFamily="82" charset="0"/>
              </a:rPr>
              <a:t>SOOTHSAYING</a:t>
            </a:r>
          </a:p>
        </p:txBody>
      </p:sp>
      <p:sp>
        <p:nvSpPr>
          <p:cNvPr id="3" name="Subtitle 2"/>
          <p:cNvSpPr>
            <a:spLocks noGrp="1"/>
          </p:cNvSpPr>
          <p:nvPr>
            <p:ph type="subTitle" idx="1"/>
          </p:nvPr>
        </p:nvSpPr>
        <p:spPr>
          <a:xfrm>
            <a:off x="3962400" y="2438400"/>
            <a:ext cx="5181600" cy="4572000"/>
          </a:xfrm>
          <a:solidFill>
            <a:schemeClr val="bg1">
              <a:lumMod val="65000"/>
            </a:schemeClr>
          </a:solidFill>
        </p:spPr>
        <p:txBody>
          <a:bodyPr rtlCol="0">
            <a:normAutofit/>
          </a:bodyPr>
          <a:lstStyle/>
          <a:p>
            <a:pPr eaLnBrk="1" fontAlgn="auto" hangingPunct="1">
              <a:spcAft>
                <a:spcPts val="0"/>
              </a:spcAft>
              <a:buFont typeface="Arial" panose="020B0604020202020204" pitchFamily="34" charset="0"/>
              <a:buNone/>
              <a:defRPr/>
            </a:pPr>
            <a:endParaRPr lang="en-US" sz="4400" dirty="0">
              <a:solidFill>
                <a:schemeClr val="bg1"/>
              </a:solidFill>
            </a:endParaRPr>
          </a:p>
          <a:p>
            <a:pPr eaLnBrk="1" fontAlgn="auto" hangingPunct="1">
              <a:spcAft>
                <a:spcPts val="0"/>
              </a:spcAft>
              <a:buFont typeface="Arial" panose="020B0604020202020204" pitchFamily="34" charset="0"/>
              <a:buNone/>
              <a:defRPr/>
            </a:pPr>
            <a:r>
              <a:rPr lang="en-US" sz="4400" b="1" dirty="0">
                <a:solidFill>
                  <a:schemeClr val="tx1"/>
                </a:solidFill>
                <a:latin typeface="Algerian" panose="04020705040A02060702" pitchFamily="82" charset="0"/>
              </a:rPr>
              <a:t>The art or practice of foretelling events.</a:t>
            </a:r>
          </a:p>
        </p:txBody>
      </p:sp>
      <p:pic>
        <p:nvPicPr>
          <p:cNvPr id="18435" name="Picture 2"/>
          <p:cNvPicPr>
            <a:picLocks noChangeAspect="1" noChangeArrowheads="1"/>
          </p:cNvPicPr>
          <p:nvPr/>
        </p:nvPicPr>
        <p:blipFill>
          <a:blip r:embed="rId2"/>
          <a:srcRect/>
          <a:stretch>
            <a:fillRect/>
          </a:stretch>
        </p:blipFill>
        <p:spPr bwMode="auto">
          <a:xfrm>
            <a:off x="0" y="2362200"/>
            <a:ext cx="3962400" cy="4648200"/>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ctrTitle"/>
          </p:nvPr>
        </p:nvSpPr>
        <p:spPr>
          <a:xfrm>
            <a:off x="0" y="0"/>
            <a:ext cx="9144000" cy="6858000"/>
          </a:xfrm>
          <a:solidFill>
            <a:srgbClr val="FF0000"/>
          </a:solidFill>
        </p:spPr>
        <p:txBody>
          <a:bodyPr/>
          <a:lstStyle/>
          <a:p>
            <a:pPr eaLnBrk="1" hangingPunct="1"/>
            <a:r>
              <a:rPr lang="en-US" sz="8000" dirty="0">
                <a:latin typeface="Bauhaus 93"/>
              </a:rPr>
              <a:t>SORCERY</a:t>
            </a:r>
          </a:p>
        </p:txBody>
      </p:sp>
      <p:sp>
        <p:nvSpPr>
          <p:cNvPr id="3" name="Subtitle 2"/>
          <p:cNvSpPr>
            <a:spLocks noGrp="1"/>
          </p:cNvSpPr>
          <p:nvPr>
            <p:ph type="subTitle" idx="1"/>
          </p:nvPr>
        </p:nvSpPr>
        <p:spPr>
          <a:xfrm>
            <a:off x="2438400" y="2362200"/>
            <a:ext cx="3962400" cy="4114800"/>
          </a:xfrm>
          <a:solidFill>
            <a:schemeClr val="tx1"/>
          </a:solidFill>
        </p:spPr>
        <p:txBody>
          <a:bodyPr rtlCol="0">
            <a:normAutofit fontScale="92500" lnSpcReduction="20000"/>
          </a:bodyPr>
          <a:lstStyle/>
          <a:p>
            <a:pPr eaLnBrk="1" fontAlgn="auto" hangingPunct="1">
              <a:spcAft>
                <a:spcPts val="0"/>
              </a:spcAft>
              <a:buFont typeface="Arial" panose="020B0604020202020204" pitchFamily="34" charset="0"/>
              <a:buNone/>
              <a:defRPr/>
            </a:pPr>
            <a:r>
              <a:rPr lang="en-US" b="1" dirty="0">
                <a:solidFill>
                  <a:schemeClr val="bg1"/>
                </a:solidFill>
                <a:latin typeface="Algerian" panose="04020705040A02060702" pitchFamily="82" charset="0"/>
              </a:rPr>
              <a:t>The use of supernatural power over others through the assistance of evil spirits.</a:t>
            </a:r>
          </a:p>
          <a:p>
            <a:pPr eaLnBrk="1" fontAlgn="auto" hangingPunct="1">
              <a:spcAft>
                <a:spcPts val="0"/>
              </a:spcAft>
              <a:buFont typeface="Arial" panose="020B0604020202020204" pitchFamily="34" charset="0"/>
              <a:buNone/>
              <a:defRPr/>
            </a:pPr>
            <a:r>
              <a:rPr lang="en-US" dirty="0">
                <a:solidFill>
                  <a:schemeClr val="bg1"/>
                </a:solidFill>
                <a:latin typeface="Algerian" panose="04020705040A02060702" pitchFamily="82" charset="0"/>
              </a:rPr>
              <a:t> </a:t>
            </a:r>
          </a:p>
          <a:p>
            <a:pPr eaLnBrk="1" fontAlgn="auto" hangingPunct="1">
              <a:spcAft>
                <a:spcPts val="0"/>
              </a:spcAft>
              <a:buFont typeface="Arial" panose="020B0604020202020204" pitchFamily="34" charset="0"/>
              <a:buNone/>
              <a:defRPr/>
            </a:pPr>
            <a:r>
              <a:rPr lang="en-US" sz="1900" dirty="0">
                <a:solidFill>
                  <a:schemeClr val="bg1"/>
                </a:solidFill>
              </a:rPr>
              <a:t>Upper left:</a:t>
            </a:r>
            <a:r>
              <a:rPr lang="en-US" sz="1900" dirty="0">
                <a:solidFill>
                  <a:schemeClr val="bg1">
                    <a:lumMod val="65000"/>
                  </a:schemeClr>
                </a:solidFill>
              </a:rPr>
              <a:t>Mephistopheles flying over </a:t>
            </a:r>
            <a:r>
              <a:rPr lang="en-US" sz="1900" dirty="0" err="1">
                <a:solidFill>
                  <a:schemeClr val="bg1">
                    <a:lumMod val="65000"/>
                  </a:schemeClr>
                </a:solidFill>
              </a:rPr>
              <a:t>Wittenburg</a:t>
            </a:r>
            <a:r>
              <a:rPr lang="en-US" sz="1900" dirty="0">
                <a:solidFill>
                  <a:schemeClr val="bg1">
                    <a:lumMod val="65000"/>
                  </a:schemeClr>
                </a:solidFill>
              </a:rPr>
              <a:t> by Eugene Delacroix</a:t>
            </a:r>
          </a:p>
          <a:p>
            <a:pPr eaLnBrk="1" fontAlgn="auto" hangingPunct="1">
              <a:spcAft>
                <a:spcPts val="0"/>
              </a:spcAft>
              <a:buFont typeface="Arial" panose="020B0604020202020204" pitchFamily="34" charset="0"/>
              <a:buNone/>
              <a:defRPr/>
            </a:pPr>
            <a:endParaRPr lang="en-US" sz="1900" dirty="0">
              <a:solidFill>
                <a:schemeClr val="bg1">
                  <a:lumMod val="65000"/>
                </a:schemeClr>
              </a:solidFill>
            </a:endParaRPr>
          </a:p>
          <a:p>
            <a:pPr eaLnBrk="1" fontAlgn="auto" hangingPunct="1">
              <a:spcAft>
                <a:spcPts val="0"/>
              </a:spcAft>
              <a:buFont typeface="Arial" panose="020B0604020202020204" pitchFamily="34" charset="0"/>
              <a:buNone/>
              <a:defRPr/>
            </a:pPr>
            <a:r>
              <a:rPr lang="en-US" sz="1900" dirty="0">
                <a:solidFill>
                  <a:schemeClr val="bg1"/>
                </a:solidFill>
              </a:rPr>
              <a:t>Lower right:</a:t>
            </a:r>
            <a:r>
              <a:rPr lang="en-US" sz="1900" dirty="0">
                <a:solidFill>
                  <a:schemeClr val="bg1">
                    <a:lumMod val="65000"/>
                  </a:schemeClr>
                </a:solidFill>
              </a:rPr>
              <a:t> Faust’s Study</a:t>
            </a:r>
            <a:endParaRPr lang="en-US" sz="1900" dirty="0">
              <a:solidFill>
                <a:schemeClr val="bg1"/>
              </a:solidFill>
            </a:endParaRPr>
          </a:p>
        </p:txBody>
      </p:sp>
      <p:pic>
        <p:nvPicPr>
          <p:cNvPr id="19459" name="Picture 2"/>
          <p:cNvPicPr>
            <a:picLocks noChangeAspect="1" noChangeArrowheads="1"/>
          </p:cNvPicPr>
          <p:nvPr/>
        </p:nvPicPr>
        <p:blipFill>
          <a:blip r:embed="rId2"/>
          <a:srcRect/>
          <a:stretch>
            <a:fillRect/>
          </a:stretch>
        </p:blipFill>
        <p:spPr bwMode="auto">
          <a:xfrm>
            <a:off x="0" y="990600"/>
            <a:ext cx="2438400" cy="3790950"/>
          </a:xfrm>
          <a:prstGeom prst="rect">
            <a:avLst/>
          </a:prstGeom>
          <a:noFill/>
          <a:ln w="9525">
            <a:noFill/>
            <a:miter lim="800000"/>
            <a:headEnd/>
            <a:tailEnd/>
          </a:ln>
        </p:spPr>
      </p:pic>
      <p:pic>
        <p:nvPicPr>
          <p:cNvPr id="19460" name="Picture 3"/>
          <p:cNvPicPr>
            <a:picLocks noChangeAspect="1" noChangeArrowheads="1"/>
          </p:cNvPicPr>
          <p:nvPr/>
        </p:nvPicPr>
        <p:blipFill>
          <a:blip r:embed="rId3"/>
          <a:srcRect/>
          <a:stretch>
            <a:fillRect/>
          </a:stretch>
        </p:blipFill>
        <p:spPr bwMode="auto">
          <a:xfrm>
            <a:off x="6400800" y="2971800"/>
            <a:ext cx="2743200" cy="3733800"/>
          </a:xfrm>
          <a:prstGeom prst="rect">
            <a:avLst/>
          </a:prstGeom>
          <a:noFill/>
          <a:ln w="9525">
            <a:noFill/>
            <a:miter lim="800000"/>
            <a:headEnd/>
            <a:tailEnd/>
          </a:ln>
        </p:spPr>
      </p:pic>
      <p:sp>
        <p:nvSpPr>
          <p:cNvPr id="19461" name="TextBox 3"/>
          <p:cNvSpPr txBox="1">
            <a:spLocks noChangeArrowheads="1"/>
          </p:cNvSpPr>
          <p:nvPr/>
        </p:nvSpPr>
        <p:spPr bwMode="auto">
          <a:xfrm>
            <a:off x="609600" y="4781550"/>
            <a:ext cx="1676400" cy="400050"/>
          </a:xfrm>
          <a:prstGeom prst="rect">
            <a:avLst/>
          </a:prstGeom>
          <a:solidFill>
            <a:srgbClr val="FF0000"/>
          </a:solidFill>
          <a:ln w="9525">
            <a:noFill/>
            <a:miter lim="800000"/>
            <a:headEnd/>
            <a:tailEnd/>
          </a:ln>
        </p:spPr>
        <p:txBody>
          <a:bodyPr>
            <a:spAutoFit/>
          </a:bodyPr>
          <a:lstStyle/>
          <a:p>
            <a:endParaRPr lang="en-US" sz="2000">
              <a:latin typeface="Calibri" pitchFamily="34" charset="0"/>
            </a:endParaRPr>
          </a:p>
        </p:txBody>
      </p:sp>
      <p:sp>
        <p:nvSpPr>
          <p:cNvPr id="19462" name="TextBox 4"/>
          <p:cNvSpPr txBox="1">
            <a:spLocks noChangeArrowheads="1"/>
          </p:cNvSpPr>
          <p:nvPr/>
        </p:nvSpPr>
        <p:spPr bwMode="auto">
          <a:xfrm>
            <a:off x="3276600" y="609600"/>
            <a:ext cx="5257800" cy="1311275"/>
          </a:xfrm>
          <a:prstGeom prst="rect">
            <a:avLst/>
          </a:prstGeom>
          <a:noFill/>
          <a:ln w="9525">
            <a:noFill/>
            <a:miter lim="800000"/>
            <a:headEnd/>
            <a:tailEnd/>
          </a:ln>
        </p:spPr>
        <p:txBody>
          <a:bodyPr>
            <a:spAutoFit/>
          </a:bodyPr>
          <a:lstStyle/>
          <a:p>
            <a:r>
              <a:rPr lang="en-US" sz="8000" b="1" dirty="0">
                <a:latin typeface="Algerian" panose="04020705040A02060702" pitchFamily="82" charset="0"/>
              </a:rPr>
              <a:t>SORCERY</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sp>
        <p:nvSpPr>
          <p:cNvPr id="27650" name="Rectangle 4"/>
          <p:cNvSpPr>
            <a:spLocks noGrp="1"/>
          </p:cNvSpPr>
          <p:nvPr>
            <p:ph type="title"/>
          </p:nvPr>
        </p:nvSpPr>
        <p:spPr>
          <a:xfrm>
            <a:off x="0" y="0"/>
            <a:ext cx="9144000" cy="1143000"/>
          </a:xfrm>
        </p:spPr>
        <p:style>
          <a:lnRef idx="1">
            <a:schemeClr val="accent2"/>
          </a:lnRef>
          <a:fillRef idx="2">
            <a:schemeClr val="accent2"/>
          </a:fillRef>
          <a:effectRef idx="1">
            <a:schemeClr val="accent2"/>
          </a:effectRef>
          <a:fontRef idx="minor">
            <a:schemeClr val="dk1"/>
          </a:fontRef>
        </p:style>
        <p:txBody>
          <a:bodyPr/>
          <a:lstStyle/>
          <a:p>
            <a:pPr eaLnBrk="1" hangingPunct="1"/>
            <a:r>
              <a:rPr lang="en-US" dirty="0" err="1">
                <a:solidFill>
                  <a:srgbClr val="C00000"/>
                </a:solidFill>
                <a:latin typeface="Algerian" panose="04020705040A02060702" pitchFamily="82" charset="0"/>
              </a:rPr>
              <a:t>Theophilus</a:t>
            </a:r>
            <a:r>
              <a:rPr lang="en-US" dirty="0">
                <a:solidFill>
                  <a:srgbClr val="C00000"/>
                </a:solidFill>
                <a:latin typeface="Algerian" panose="04020705040A02060702" pitchFamily="82" charset="0"/>
              </a:rPr>
              <a:t>’ pact, 13</a:t>
            </a:r>
            <a:r>
              <a:rPr lang="en-US" baseline="30000" dirty="0">
                <a:solidFill>
                  <a:srgbClr val="C00000"/>
                </a:solidFill>
                <a:latin typeface="Algerian" panose="04020705040A02060702" pitchFamily="82" charset="0"/>
              </a:rPr>
              <a:t>th</a:t>
            </a:r>
            <a:r>
              <a:rPr lang="en-US" dirty="0">
                <a:solidFill>
                  <a:srgbClr val="C00000"/>
                </a:solidFill>
                <a:latin typeface="Algerian" panose="04020705040A02060702" pitchFamily="82" charset="0"/>
              </a:rPr>
              <a:t> c</a:t>
            </a:r>
          </a:p>
        </p:txBody>
      </p:sp>
      <p:sp>
        <p:nvSpPr>
          <p:cNvPr id="27651" name="Rectangle 5"/>
          <p:cNvSpPr>
            <a:spLocks noGrp="1"/>
          </p:cNvSpPr>
          <p:nvPr>
            <p:ph type="body" sz="half" idx="1"/>
          </p:nvPr>
        </p:nvSpPr>
        <p:spPr/>
        <p:txBody>
          <a:bodyPr/>
          <a:lstStyle/>
          <a:p>
            <a:pPr eaLnBrk="1" hangingPunct="1">
              <a:lnSpc>
                <a:spcPct val="80000"/>
              </a:lnSpc>
            </a:pPr>
            <a:r>
              <a:rPr lang="en-US" sz="1600"/>
              <a:t> </a:t>
            </a:r>
          </a:p>
        </p:txBody>
      </p:sp>
      <p:sp>
        <p:nvSpPr>
          <p:cNvPr id="27652" name="Rectangle 6"/>
          <p:cNvSpPr>
            <a:spLocks noGrp="1"/>
          </p:cNvSpPr>
          <p:nvPr>
            <p:ph type="body" sz="half" idx="2"/>
          </p:nvPr>
        </p:nvSpPr>
        <p:spPr>
          <a:xfrm>
            <a:off x="76200" y="1219200"/>
            <a:ext cx="4572000" cy="5638800"/>
          </a:xfrm>
        </p:spPr>
        <p:style>
          <a:lnRef idx="3">
            <a:schemeClr val="lt1"/>
          </a:lnRef>
          <a:fillRef idx="1">
            <a:schemeClr val="dk1"/>
          </a:fillRef>
          <a:effectRef idx="1">
            <a:schemeClr val="dk1"/>
          </a:effectRef>
          <a:fontRef idx="minor">
            <a:schemeClr val="lt1"/>
          </a:fontRef>
        </p:style>
        <p:txBody>
          <a:bodyPr/>
          <a:lstStyle/>
          <a:p>
            <a:pPr marL="0" indent="0" algn="ctr" eaLnBrk="1" hangingPunct="1">
              <a:lnSpc>
                <a:spcPct val="80000"/>
              </a:lnSpc>
              <a:buFont typeface="Arial" charset="0"/>
              <a:buNone/>
            </a:pPr>
            <a:r>
              <a:rPr lang="en-US" sz="2000" b="1" dirty="0" err="1">
                <a:solidFill>
                  <a:schemeClr val="accent2">
                    <a:lumMod val="60000"/>
                    <a:lumOff val="40000"/>
                  </a:schemeClr>
                </a:solidFill>
                <a:latin typeface="Algerian" panose="04020705040A02060702" pitchFamily="82" charset="0"/>
              </a:rPr>
              <a:t>Theophilus</a:t>
            </a:r>
            <a:r>
              <a:rPr lang="en-US" sz="2000" b="1" dirty="0">
                <a:solidFill>
                  <a:schemeClr val="accent2">
                    <a:lumMod val="60000"/>
                    <a:lumOff val="40000"/>
                  </a:schemeClr>
                </a:solidFill>
                <a:latin typeface="Algerian" panose="04020705040A02060702" pitchFamily="82" charset="0"/>
              </a:rPr>
              <a:t>’ pact as reported by Satan in “The Miracle of </a:t>
            </a:r>
            <a:r>
              <a:rPr lang="en-US" sz="2000" b="1" dirty="0" err="1">
                <a:solidFill>
                  <a:schemeClr val="accent2">
                    <a:lumMod val="60000"/>
                    <a:lumOff val="40000"/>
                  </a:schemeClr>
                </a:solidFill>
                <a:latin typeface="Algerian" panose="04020705040A02060702" pitchFamily="82" charset="0"/>
              </a:rPr>
              <a:t>Theophilus</a:t>
            </a:r>
            <a:r>
              <a:rPr lang="en-US" sz="2000" b="1" dirty="0">
                <a:solidFill>
                  <a:schemeClr val="accent2">
                    <a:lumMod val="60000"/>
                    <a:lumOff val="40000"/>
                  </a:schemeClr>
                </a:solidFill>
                <a:latin typeface="Algerian" panose="04020705040A02060702" pitchFamily="82" charset="0"/>
              </a:rPr>
              <a:t>” (13th century) by the French troubadour </a:t>
            </a:r>
            <a:r>
              <a:rPr lang="en-US" sz="2000" b="1" dirty="0" err="1">
                <a:solidFill>
                  <a:schemeClr val="accent2">
                    <a:lumMod val="60000"/>
                    <a:lumOff val="40000"/>
                  </a:schemeClr>
                </a:solidFill>
                <a:latin typeface="Algerian" panose="04020705040A02060702" pitchFamily="82" charset="0"/>
              </a:rPr>
              <a:t>Ruteboeuf</a:t>
            </a:r>
            <a:endParaRPr lang="en-US" sz="2000" dirty="0">
              <a:solidFill>
                <a:schemeClr val="accent2">
                  <a:lumMod val="60000"/>
                  <a:lumOff val="40000"/>
                </a:schemeClr>
              </a:solidFill>
              <a:latin typeface="Algerian" panose="04020705040A02060702" pitchFamily="82" charset="0"/>
            </a:endParaRPr>
          </a:p>
          <a:p>
            <a:pPr marL="0" indent="0" eaLnBrk="1" hangingPunct="1">
              <a:lnSpc>
                <a:spcPct val="80000"/>
              </a:lnSpc>
              <a:buFont typeface="Arial" charset="0"/>
              <a:buNone/>
            </a:pPr>
            <a:endParaRPr lang="en-US" sz="1600" dirty="0"/>
          </a:p>
          <a:p>
            <a:pPr marL="0" indent="0" eaLnBrk="1" hangingPunct="1">
              <a:lnSpc>
                <a:spcPct val="80000"/>
              </a:lnSpc>
              <a:buFont typeface="Arial" charset="0"/>
              <a:buNone/>
            </a:pPr>
            <a:r>
              <a:rPr lang="en-US" sz="3200" b="1" dirty="0">
                <a:latin typeface="Blackadder ITC" panose="04020505051007020D02" pitchFamily="82" charset="0"/>
              </a:rPr>
              <a:t>“To all who shall read this open letter I, Satan, let know that the fortune of </a:t>
            </a:r>
            <a:r>
              <a:rPr lang="en-US" sz="3200" b="1" dirty="0" err="1">
                <a:latin typeface="Blackadder ITC" panose="04020505051007020D02" pitchFamily="82" charset="0"/>
              </a:rPr>
              <a:t>Theophilus</a:t>
            </a:r>
            <a:r>
              <a:rPr lang="en-US" sz="3200" b="1" dirty="0">
                <a:latin typeface="Blackadder ITC" panose="04020505051007020D02" pitchFamily="82" charset="0"/>
              </a:rPr>
              <a:t> is changed indeed, and that he has done me homage, so might he have once more his lordship, and </a:t>
            </a:r>
            <a:r>
              <a:rPr lang="en-US" sz="3200" b="1" dirty="0">
                <a:solidFill>
                  <a:srgbClr val="C00000"/>
                </a:solidFill>
                <a:latin typeface="Blackadder ITC" panose="04020505051007020D02" pitchFamily="82" charset="0"/>
              </a:rPr>
              <a:t>that with the ring of his finger he has sealed this letter and with his blood written it, and no other ink has used therein.</a:t>
            </a:r>
            <a:r>
              <a:rPr lang="en-US" sz="3200" b="1" dirty="0">
                <a:latin typeface="Blackadder ITC" panose="04020505051007020D02" pitchFamily="82" charset="0"/>
              </a:rPr>
              <a:t>”</a:t>
            </a:r>
            <a:r>
              <a:rPr lang="en-US" sz="3200" dirty="0">
                <a:latin typeface="Blackadder ITC" panose="04020505051007020D02" pitchFamily="82" charset="0"/>
              </a:rPr>
              <a:t> </a:t>
            </a:r>
            <a:br>
              <a:rPr lang="en-US" sz="3200" dirty="0">
                <a:latin typeface="Blackadder ITC" panose="04020505051007020D02" pitchFamily="82" charset="0"/>
              </a:rPr>
            </a:br>
            <a:endParaRPr lang="en-US" sz="3200" dirty="0">
              <a:latin typeface="Blackadder ITC" panose="04020505051007020D02" pitchFamily="82" charset="0"/>
            </a:endParaRPr>
          </a:p>
        </p:txBody>
      </p:sp>
      <p:pic>
        <p:nvPicPr>
          <p:cNvPr id="27653" name="Picture 2"/>
          <p:cNvPicPr>
            <a:picLocks noChangeAspect="1" noChangeArrowheads="1"/>
          </p:cNvPicPr>
          <p:nvPr/>
        </p:nvPicPr>
        <p:blipFill>
          <a:blip r:embed="rId3"/>
          <a:srcRect/>
          <a:stretch>
            <a:fillRect/>
          </a:stretch>
        </p:blipFill>
        <p:spPr bwMode="auto">
          <a:xfrm>
            <a:off x="4673083" y="1230086"/>
            <a:ext cx="4394718" cy="5577840"/>
          </a:xfrm>
          <a:prstGeom prst="rect">
            <a:avLst/>
          </a:prstGeom>
          <a:noFill/>
          <a:ln w="28575">
            <a:solidFill>
              <a:srgbClr val="FF0000"/>
            </a:solidFill>
            <a:miter lim="800000"/>
            <a:headEnd/>
            <a:tailEnd/>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8674" name="Title 1"/>
          <p:cNvSpPr>
            <a:spLocks noGrp="1"/>
          </p:cNvSpPr>
          <p:nvPr>
            <p:ph type="title"/>
          </p:nvPr>
        </p:nvSpPr>
        <p:spPr>
          <a:xfrm>
            <a:off x="76201" y="0"/>
            <a:ext cx="5943600" cy="1841310"/>
          </a:xfrm>
        </p:spPr>
        <p:style>
          <a:lnRef idx="1">
            <a:schemeClr val="accent2"/>
          </a:lnRef>
          <a:fillRef idx="2">
            <a:schemeClr val="accent2"/>
          </a:fillRef>
          <a:effectRef idx="1">
            <a:schemeClr val="accent2"/>
          </a:effectRef>
          <a:fontRef idx="minor">
            <a:schemeClr val="dk1"/>
          </a:fontRef>
        </p:style>
        <p:txBody>
          <a:bodyPr/>
          <a:lstStyle/>
          <a:p>
            <a:pPr eaLnBrk="1" hangingPunct="1"/>
            <a:r>
              <a:rPr lang="en-US" sz="2800" b="1" dirty="0">
                <a:solidFill>
                  <a:srgbClr val="C00000"/>
                </a:solidFill>
                <a:latin typeface="Algerian" panose="04020705040A02060702" pitchFamily="82" charset="0"/>
              </a:rPr>
              <a:t>Dr. Faust’s Pact with the Devil (from the </a:t>
            </a:r>
            <a:r>
              <a:rPr lang="en-US" sz="2800" b="1" i="1" dirty="0" err="1">
                <a:solidFill>
                  <a:srgbClr val="C00000"/>
                </a:solidFill>
                <a:latin typeface="Algerian" panose="04020705040A02060702" pitchFamily="82" charset="0"/>
              </a:rPr>
              <a:t>Faustbook</a:t>
            </a:r>
            <a:r>
              <a:rPr lang="en-US" sz="2800" b="1" i="1" dirty="0">
                <a:solidFill>
                  <a:srgbClr val="C00000"/>
                </a:solidFill>
                <a:latin typeface="Algerian" panose="04020705040A02060702" pitchFamily="82" charset="0"/>
              </a:rPr>
              <a:t> </a:t>
            </a:r>
            <a:r>
              <a:rPr lang="en-US" sz="2800" b="1" dirty="0">
                <a:solidFill>
                  <a:srgbClr val="C00000"/>
                </a:solidFill>
                <a:latin typeface="Algerian" panose="04020705040A02060702" pitchFamily="82" charset="0"/>
              </a:rPr>
              <a:t>1587)</a:t>
            </a:r>
          </a:p>
        </p:txBody>
      </p:sp>
      <p:sp>
        <p:nvSpPr>
          <p:cNvPr id="3" name="Content Placeholder 2"/>
          <p:cNvSpPr>
            <a:spLocks noGrp="1"/>
          </p:cNvSpPr>
          <p:nvPr>
            <p:ph idx="1"/>
          </p:nvPr>
        </p:nvSpPr>
        <p:spPr>
          <a:xfrm>
            <a:off x="0" y="1905000"/>
            <a:ext cx="9144000" cy="4953000"/>
          </a:xfrm>
          <a:ln>
            <a:solidFill>
              <a:srgbClr val="FF0000"/>
            </a:solidFill>
          </a:ln>
        </p:spPr>
        <p:style>
          <a:lnRef idx="3">
            <a:schemeClr val="lt1"/>
          </a:lnRef>
          <a:fillRef idx="1">
            <a:schemeClr val="dk1"/>
          </a:fillRef>
          <a:effectRef idx="1">
            <a:schemeClr val="dk1"/>
          </a:effectRef>
          <a:fontRef idx="minor">
            <a:schemeClr val="lt1"/>
          </a:fontRef>
        </p:style>
        <p:txBody>
          <a:bodyPr/>
          <a:lstStyle/>
          <a:p>
            <a:pPr marL="0" indent="0" eaLnBrk="1" hangingPunct="1">
              <a:buFont typeface="Arial" charset="0"/>
              <a:buNone/>
              <a:defRPr/>
            </a:pPr>
            <a:r>
              <a:rPr lang="en-US" sz="1800" b="1" dirty="0">
                <a:solidFill>
                  <a:srgbClr val="FF0000"/>
                </a:solidFill>
                <a:latin typeface="Brush Script MT" panose="03060802040406070304" pitchFamily="66" charset="0"/>
              </a:rPr>
              <a:t>I Johannes Faustus, Doctor, do openly acknowledge with mine own hand, </a:t>
            </a:r>
            <a:r>
              <a:rPr lang="en-US" sz="1800" b="1" dirty="0">
                <a:latin typeface="Brush Script MT" panose="03060802040406070304" pitchFamily="66" charset="0"/>
              </a:rPr>
              <a:t>to the greater force and strengthening of this letter, that since I began to study and speculate the course and order of the elements, I have not found through the gift that is given me from above, any such learning and wisdom, that can bring me to my desires:  and for that I find, that men are unable to instruct me any farther in the matter, </a:t>
            </a:r>
            <a:r>
              <a:rPr lang="en-US" sz="1800" b="1" dirty="0">
                <a:solidFill>
                  <a:srgbClr val="FF0000"/>
                </a:solidFill>
                <a:latin typeface="Brush Script MT" panose="03060802040406070304" pitchFamily="66" charset="0"/>
              </a:rPr>
              <a:t>now have I, Doctor John Faustus, unto the hellish prince of Orient and his messenger Mephostophiles, given both body and soul, upon such condition, that they shall learn me, and fulfill my desire in all things, as they have promised and vowed unto me</a:t>
            </a:r>
            <a:r>
              <a:rPr lang="en-US" sz="1800" b="1" dirty="0">
                <a:latin typeface="Brush Script MT" panose="03060802040406070304" pitchFamily="66" charset="0"/>
              </a:rPr>
              <a:t>, with due obedience unto me, according unto the articles mentioned between us.</a:t>
            </a:r>
          </a:p>
          <a:p>
            <a:pPr marL="0" indent="0" eaLnBrk="1" hangingPunct="1">
              <a:buFont typeface="Arial" charset="0"/>
              <a:buNone/>
              <a:defRPr/>
            </a:pPr>
            <a:r>
              <a:rPr lang="en-US" sz="1800" b="1" dirty="0">
                <a:latin typeface="Brush Script MT" panose="03060802040406070304" pitchFamily="66" charset="0"/>
              </a:rPr>
              <a:t>Further, </a:t>
            </a:r>
            <a:r>
              <a:rPr lang="en-US" sz="1800" b="1" dirty="0">
                <a:solidFill>
                  <a:srgbClr val="FF0000"/>
                </a:solidFill>
                <a:latin typeface="Brush Script MT" panose="03060802040406070304" pitchFamily="66" charset="0"/>
              </a:rPr>
              <a:t>I covenant and grant with them by these presents, that at the end of 24 years next ensuing the date of this present letter</a:t>
            </a:r>
            <a:r>
              <a:rPr lang="en-US" sz="1800" b="1" dirty="0">
                <a:latin typeface="Brush Script MT" panose="03060802040406070304" pitchFamily="66" charset="0"/>
              </a:rPr>
              <a:t>, they being expired, and I in the meantime, during the said years be served of them at my will, they accomplishing my desires to the full in all points as we are agreed, that then </a:t>
            </a:r>
            <a:r>
              <a:rPr lang="en-US" sz="1800" b="1" dirty="0">
                <a:solidFill>
                  <a:srgbClr val="FF0000"/>
                </a:solidFill>
                <a:latin typeface="Brush Script MT" panose="03060802040406070304" pitchFamily="66" charset="0"/>
              </a:rPr>
              <a:t>I give them full power to do with me at their pleasure, to rule, to send, fetch, or carry me or mine, be it either body, soul, flesh, blood, or goods, into their habitation, be it wheresoever:  and hereupon, I defy God and his Christ, all the host of heaven</a:t>
            </a:r>
            <a:r>
              <a:rPr lang="en-US" sz="1800" b="1" dirty="0">
                <a:latin typeface="Brush Script MT" panose="03060802040406070304" pitchFamily="66" charset="0"/>
              </a:rPr>
              <a:t>, and all living creatures that bear the shape of God, yea all that lives; and again I say it, and it shall be so.  And to the more strengthening of this writing, I have written it with mine own hand and blood, being in perfect memory, and hereupon I subscribe to it with my name and title, calling all the infernal, middle, and supreme powers to witness of this my letter and subscription.</a:t>
            </a:r>
          </a:p>
          <a:p>
            <a:pPr marL="0" indent="0" eaLnBrk="1" hangingPunct="1">
              <a:buFont typeface="Arial" charset="0"/>
              <a:buNone/>
              <a:defRPr/>
            </a:pPr>
            <a:r>
              <a:rPr lang="en-US" sz="1800" b="1" dirty="0">
                <a:latin typeface="Brush Script MT" panose="03060802040406070304" pitchFamily="66" charset="0"/>
              </a:rPr>
              <a:t>	</a:t>
            </a:r>
            <a:r>
              <a:rPr lang="en-US" sz="1800" b="1" dirty="0">
                <a:solidFill>
                  <a:srgbClr val="FF0000"/>
                </a:solidFill>
                <a:latin typeface="Brush Script MT" panose="03060802040406070304" pitchFamily="66" charset="0"/>
              </a:rPr>
              <a:t>John Faustus, approved in the elements and the spiritual doctor</a:t>
            </a:r>
          </a:p>
          <a:p>
            <a:pPr eaLnBrk="1" hangingPunct="1">
              <a:defRPr/>
            </a:pPr>
            <a:endParaRPr lang="en-US" sz="1600" dirty="0"/>
          </a:p>
        </p:txBody>
      </p:sp>
      <p:pic>
        <p:nvPicPr>
          <p:cNvPr id="4"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95999" y="0"/>
            <a:ext cx="2971799" cy="1841310"/>
          </a:xfrm>
          <a:prstGeom prst="rect">
            <a:avLst/>
          </a:prstGeom>
          <a:ln>
            <a:headEnd/>
            <a:tailEnd/>
          </a:ln>
        </p:spPr>
        <p:style>
          <a:lnRef idx="2">
            <a:schemeClr val="accent2"/>
          </a:lnRef>
          <a:fillRef idx="1">
            <a:schemeClr val="lt1"/>
          </a:fillRef>
          <a:effectRef idx="0">
            <a:schemeClr val="accent2"/>
          </a:effectRef>
          <a:fontRef idx="minor">
            <a:schemeClr val="dk1"/>
          </a:fontRef>
        </p:style>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sp>
        <p:nvSpPr>
          <p:cNvPr id="29698" name="Rectangle 2"/>
          <p:cNvSpPr>
            <a:spLocks noGrp="1"/>
          </p:cNvSpPr>
          <p:nvPr>
            <p:ph type="title"/>
          </p:nvPr>
        </p:nvSpPr>
        <p:spPr>
          <a:xfrm>
            <a:off x="0" y="0"/>
            <a:ext cx="4495800" cy="1417638"/>
          </a:xfrm>
          <a:ln w="28575">
            <a:solidFill>
              <a:srgbClr val="C00000"/>
            </a:solidFill>
          </a:ln>
        </p:spPr>
        <p:style>
          <a:lnRef idx="1">
            <a:schemeClr val="accent2"/>
          </a:lnRef>
          <a:fillRef idx="2">
            <a:schemeClr val="accent2"/>
          </a:fillRef>
          <a:effectRef idx="1">
            <a:schemeClr val="accent2"/>
          </a:effectRef>
          <a:fontRef idx="minor">
            <a:schemeClr val="dk1"/>
          </a:fontRef>
        </p:style>
        <p:txBody>
          <a:bodyPr/>
          <a:lstStyle/>
          <a:p>
            <a:pPr eaLnBrk="1" hangingPunct="1"/>
            <a:r>
              <a:rPr lang="en-US" sz="2800" b="1" dirty="0" err="1">
                <a:solidFill>
                  <a:srgbClr val="C00000"/>
                </a:solidFill>
                <a:latin typeface="Algerian" panose="04020705040A02060702" pitchFamily="82" charset="0"/>
                <a:cs typeface="Times New Roman" pitchFamily="18" charset="0"/>
              </a:rPr>
              <a:t>Grandier’s</a:t>
            </a:r>
            <a:r>
              <a:rPr lang="en-US" sz="2800" b="1" dirty="0">
                <a:solidFill>
                  <a:srgbClr val="C00000"/>
                </a:solidFill>
                <a:latin typeface="Algerian" panose="04020705040A02060702" pitchFamily="82" charset="0"/>
                <a:cs typeface="Times New Roman" pitchFamily="18" charset="0"/>
              </a:rPr>
              <a:t> Vow </a:t>
            </a:r>
            <a:br>
              <a:rPr lang="en-US" sz="2800" b="1" dirty="0">
                <a:solidFill>
                  <a:srgbClr val="C00000"/>
                </a:solidFill>
                <a:latin typeface="Algerian" panose="04020705040A02060702" pitchFamily="82" charset="0"/>
                <a:cs typeface="Times New Roman" pitchFamily="18" charset="0"/>
              </a:rPr>
            </a:br>
            <a:r>
              <a:rPr lang="en-US" sz="2800" b="1" dirty="0">
                <a:solidFill>
                  <a:srgbClr val="C00000"/>
                </a:solidFill>
                <a:latin typeface="Algerian" panose="04020705040A02060702" pitchFamily="82" charset="0"/>
                <a:cs typeface="Times New Roman" pitchFamily="18" charset="0"/>
              </a:rPr>
              <a:t>(early 17</a:t>
            </a:r>
            <a:r>
              <a:rPr lang="en-US" sz="2800" b="1" baseline="30000" dirty="0">
                <a:solidFill>
                  <a:srgbClr val="C00000"/>
                </a:solidFill>
                <a:latin typeface="Algerian" panose="04020705040A02060702" pitchFamily="82" charset="0"/>
                <a:cs typeface="Times New Roman" pitchFamily="18" charset="0"/>
              </a:rPr>
              <a:t>th</a:t>
            </a:r>
            <a:r>
              <a:rPr lang="en-US" sz="2800" b="1" dirty="0">
                <a:solidFill>
                  <a:srgbClr val="C00000"/>
                </a:solidFill>
                <a:latin typeface="Algerian" panose="04020705040A02060702" pitchFamily="82" charset="0"/>
                <a:cs typeface="Times New Roman" pitchFamily="18" charset="0"/>
              </a:rPr>
              <a:t> century)</a:t>
            </a:r>
            <a:endParaRPr lang="en-US" sz="2800" dirty="0">
              <a:solidFill>
                <a:srgbClr val="C00000"/>
              </a:solidFill>
              <a:latin typeface="Algerian" panose="04020705040A02060702" pitchFamily="82" charset="0"/>
            </a:endParaRPr>
          </a:p>
        </p:txBody>
      </p:sp>
      <p:sp>
        <p:nvSpPr>
          <p:cNvPr id="29699" name="Rectangle 3"/>
          <p:cNvSpPr>
            <a:spLocks noGrp="1"/>
          </p:cNvSpPr>
          <p:nvPr>
            <p:ph type="body" idx="1"/>
          </p:nvPr>
        </p:nvSpPr>
        <p:spPr>
          <a:xfrm>
            <a:off x="4572000" y="0"/>
            <a:ext cx="4495800" cy="6858000"/>
          </a:xfrm>
          <a:ln>
            <a:solidFill>
              <a:srgbClr val="FF0000"/>
            </a:solidFill>
          </a:ln>
        </p:spPr>
        <p:style>
          <a:lnRef idx="3">
            <a:schemeClr val="lt1"/>
          </a:lnRef>
          <a:fillRef idx="1">
            <a:schemeClr val="dk1"/>
          </a:fillRef>
          <a:effectRef idx="1">
            <a:schemeClr val="dk1"/>
          </a:effectRef>
          <a:fontRef idx="minor">
            <a:schemeClr val="lt1"/>
          </a:fontRef>
        </p:style>
        <p:txBody>
          <a:bodyPr/>
          <a:lstStyle/>
          <a:p>
            <a:pPr marL="0" indent="0" eaLnBrk="1" hangingPunct="1">
              <a:buNone/>
              <a:defRPr/>
            </a:pPr>
            <a:endParaRPr lang="en-US" sz="2000" b="1" dirty="0">
              <a:latin typeface="Forte" panose="03060902040502070203" pitchFamily="66" charset="0"/>
              <a:ea typeface="Times New Roman"/>
              <a:cs typeface="Estrangelo Edessa" panose="03080600000000000000" pitchFamily="66" charset="0"/>
            </a:endParaRPr>
          </a:p>
          <a:p>
            <a:pPr marL="0" indent="0" eaLnBrk="1" hangingPunct="1">
              <a:buNone/>
              <a:defRPr/>
            </a:pPr>
            <a:r>
              <a:rPr lang="en-US" sz="2000" b="1" dirty="0">
                <a:latin typeface="Forte" panose="03060902040502070203" pitchFamily="66" charset="0"/>
                <a:ea typeface="Times New Roman"/>
                <a:cs typeface="Estrangelo Edessa" panose="03080600000000000000" pitchFamily="66" charset="0"/>
              </a:rPr>
              <a:t>“My Lord and Master, I own you for my God; I promise to serve you while I live, and from this hour I renounce all other gods and Jesus Christ and Mary and all the Saints of Heaven and the Catholic, Apostolic, and Roman Church, and all the goodwill thereof and the prayers which might be made for me.  I promise to adore you and do you homage at least three times a day and to do the most evil that I can and to lead into evil as many persons as shall be possible to me, and heartily I renounce the Chrism, Baptism, and all the merits of Jesus Christ; and in case I should desire to change, I give you my body and soul, and my life as holding it from you, having dedicated it for ever without any will to repent.  </a:t>
            </a:r>
          </a:p>
          <a:p>
            <a:pPr marL="0" indent="0" eaLnBrk="1" hangingPunct="1">
              <a:buNone/>
              <a:defRPr/>
            </a:pPr>
            <a:r>
              <a:rPr lang="en-US" sz="2000" b="1" dirty="0">
                <a:solidFill>
                  <a:srgbClr val="FF0000"/>
                </a:solidFill>
                <a:latin typeface="Forte" panose="03060902040502070203" pitchFamily="66" charset="0"/>
                <a:ea typeface="Times New Roman"/>
                <a:cs typeface="Estrangelo Edessa" panose="03080600000000000000" pitchFamily="66" charset="0"/>
              </a:rPr>
              <a:t>Signed </a:t>
            </a:r>
            <a:r>
              <a:rPr lang="en-US" sz="2000" b="1" i="1" dirty="0" err="1">
                <a:solidFill>
                  <a:srgbClr val="FF0000"/>
                </a:solidFill>
                <a:latin typeface="Forte" panose="03060902040502070203" pitchFamily="66" charset="0"/>
                <a:ea typeface="Times New Roman"/>
                <a:cs typeface="Estrangelo Edessa" panose="03080600000000000000" pitchFamily="66" charset="0"/>
              </a:rPr>
              <a:t>Urbain</a:t>
            </a:r>
            <a:r>
              <a:rPr lang="en-US" sz="2000" b="1" i="1" dirty="0">
                <a:solidFill>
                  <a:srgbClr val="FF0000"/>
                </a:solidFill>
                <a:latin typeface="Forte" panose="03060902040502070203" pitchFamily="66" charset="0"/>
                <a:ea typeface="Times New Roman"/>
                <a:cs typeface="Estrangelo Edessa" panose="03080600000000000000" pitchFamily="66" charset="0"/>
              </a:rPr>
              <a:t> </a:t>
            </a:r>
            <a:r>
              <a:rPr lang="en-US" sz="2000" b="1" i="1" dirty="0" err="1">
                <a:solidFill>
                  <a:srgbClr val="FF0000"/>
                </a:solidFill>
                <a:latin typeface="Forte" panose="03060902040502070203" pitchFamily="66" charset="0"/>
                <a:ea typeface="Times New Roman"/>
                <a:cs typeface="Estrangelo Edessa" panose="03080600000000000000" pitchFamily="66" charset="0"/>
              </a:rPr>
              <a:t>Grandier</a:t>
            </a:r>
            <a:r>
              <a:rPr lang="en-US" sz="2000" b="1" i="1" dirty="0">
                <a:solidFill>
                  <a:srgbClr val="FF0000"/>
                </a:solidFill>
                <a:latin typeface="Forte" panose="03060902040502070203" pitchFamily="66" charset="0"/>
                <a:ea typeface="Times New Roman"/>
                <a:cs typeface="Estrangelo Edessa" panose="03080600000000000000" pitchFamily="66" charset="0"/>
              </a:rPr>
              <a:t> </a:t>
            </a:r>
            <a:r>
              <a:rPr lang="en-US" sz="2000" b="1" dirty="0">
                <a:solidFill>
                  <a:srgbClr val="FF0000"/>
                </a:solidFill>
                <a:latin typeface="Forte" panose="03060902040502070203" pitchFamily="66" charset="0"/>
                <a:ea typeface="Times New Roman"/>
                <a:cs typeface="Estrangelo Edessa" panose="03080600000000000000" pitchFamily="66" charset="0"/>
              </a:rPr>
              <a:t>in his blood.</a:t>
            </a:r>
            <a:r>
              <a:rPr lang="en-US" sz="2000" b="1" dirty="0">
                <a:latin typeface="Forte" panose="03060902040502070203" pitchFamily="66" charset="0"/>
                <a:ea typeface="Times New Roman"/>
                <a:cs typeface="Estrangelo Edessa" panose="03080600000000000000" pitchFamily="66" charset="0"/>
              </a:rPr>
              <a:t>”</a:t>
            </a:r>
            <a:endParaRPr lang="en-US" sz="2000" b="1" dirty="0">
              <a:latin typeface="Forte" panose="03060902040502070203" pitchFamily="66" charset="0"/>
              <a:cs typeface="Estrangelo Edessa" panose="03080600000000000000" pitchFamily="66"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417638"/>
            <a:ext cx="4495800" cy="5440362"/>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3752057" cy="1876749"/>
          </a:xfrm>
        </p:spPr>
        <p:style>
          <a:lnRef idx="3">
            <a:schemeClr val="lt1"/>
          </a:lnRef>
          <a:fillRef idx="1">
            <a:schemeClr val="dk1"/>
          </a:fillRef>
          <a:effectRef idx="1">
            <a:schemeClr val="dk1"/>
          </a:effectRef>
          <a:fontRef idx="minor">
            <a:schemeClr val="lt1"/>
          </a:fontRef>
        </p:style>
        <p:txBody>
          <a:bodyPr/>
          <a:lstStyle/>
          <a:p>
            <a:r>
              <a:rPr lang="en-US" sz="1800" dirty="0">
                <a:solidFill>
                  <a:srgbClr val="FF0000"/>
                </a:solidFill>
                <a:latin typeface="Algerian" panose="04020705040A02060702" pitchFamily="82" charset="0"/>
              </a:rPr>
              <a:t>The template for a pact with the Devil  in “The Red Dragon,” the sorcerers’ handbook, “The Keys of Solomon” (17th century)</a:t>
            </a:r>
            <a:br>
              <a:rPr lang="en-US" sz="1800" dirty="0">
                <a:solidFill>
                  <a:srgbClr val="FF0000"/>
                </a:solidFill>
                <a:latin typeface="Algerian" panose="04020705040A02060702" pitchFamily="82" charset="0"/>
              </a:rPr>
            </a:br>
            <a:endParaRPr lang="en-US" sz="1800" dirty="0">
              <a:solidFill>
                <a:srgbClr val="FF0000"/>
              </a:solidFill>
              <a:latin typeface="Algerian" panose="04020705040A02060702" pitchFamily="82" charset="0"/>
            </a:endParaRPr>
          </a:p>
        </p:txBody>
      </p:sp>
      <p:sp>
        <p:nvSpPr>
          <p:cNvPr id="3" name="Content Placeholder 2"/>
          <p:cNvSpPr>
            <a:spLocks noGrp="1"/>
          </p:cNvSpPr>
          <p:nvPr>
            <p:ph idx="1"/>
          </p:nvPr>
        </p:nvSpPr>
        <p:spPr>
          <a:xfrm>
            <a:off x="3773828" y="76200"/>
            <a:ext cx="5334000" cy="6705600"/>
          </a:xfrm>
        </p:spPr>
        <p:style>
          <a:lnRef idx="3">
            <a:schemeClr val="lt1"/>
          </a:lnRef>
          <a:fillRef idx="1">
            <a:schemeClr val="dk1"/>
          </a:fillRef>
          <a:effectRef idx="1">
            <a:schemeClr val="dk1"/>
          </a:effectRef>
          <a:fontRef idx="minor">
            <a:schemeClr val="lt1"/>
          </a:fontRef>
        </p:style>
        <p:txBody>
          <a:bodyPr/>
          <a:lstStyle/>
          <a:p>
            <a:pPr marL="0" indent="0" algn="ctr">
              <a:buNone/>
            </a:pPr>
            <a:r>
              <a:rPr lang="en-US" sz="1600" b="1" dirty="0">
                <a:latin typeface="Bradley Hand ITC" panose="03070402050302030203" pitchFamily="66" charset="0"/>
              </a:rPr>
              <a:t>“Emperor Lucifer, master of all the rebellious spirits, I beseech thee be favorable to me in the calling which I make upon thy great minister LUCIFUGE ROFOCALE, having desire to make a pact with him; I pray thee also, Prince </a:t>
            </a:r>
            <a:r>
              <a:rPr lang="en-US" sz="1600" b="1" dirty="0" err="1">
                <a:latin typeface="Bradley Hand ITC" panose="03070402050302030203" pitchFamily="66" charset="0"/>
              </a:rPr>
              <a:t>Beezlebub</a:t>
            </a:r>
            <a:r>
              <a:rPr lang="en-US" sz="1600" b="1" dirty="0">
                <a:latin typeface="Bradley Hand ITC" panose="03070402050302030203" pitchFamily="66" charset="0"/>
              </a:rPr>
              <a:t>, to protect me in my undertaking.  O Count Ashtoreth! be propitious to me, and cause that this night the great LUCIFUGE appear unto me in human form and without any evil smell, and that he grant me, by means of the pact which I shall deliver to him, all the riches of which I have need. O great </a:t>
            </a:r>
            <a:r>
              <a:rPr lang="en-US" sz="1600" b="1" dirty="0" err="1">
                <a:latin typeface="Bradley Hand ITC" panose="03070402050302030203" pitchFamily="66" charset="0"/>
              </a:rPr>
              <a:t>Lucifugé</a:t>
            </a:r>
            <a:r>
              <a:rPr lang="en-US" sz="1600" b="1" dirty="0">
                <a:latin typeface="Bradley Hand ITC" panose="03070402050302030203" pitchFamily="66" charset="0"/>
              </a:rPr>
              <a:t>, I beseech thee leave thy dwelling, in whatever part of the world it may be, to come and speak with me; if not, I will thereto compel thee by the power of the mighty words of the great </a:t>
            </a:r>
            <a:r>
              <a:rPr lang="en-US" sz="1600" b="1" i="1" dirty="0">
                <a:latin typeface="Bradley Hand ITC" panose="03070402050302030203" pitchFamily="66" charset="0"/>
              </a:rPr>
              <a:t>Keys </a:t>
            </a:r>
            <a:r>
              <a:rPr lang="en-US" sz="1600" b="1" dirty="0">
                <a:latin typeface="Bradley Hand ITC" panose="03070402050302030203" pitchFamily="66" charset="0"/>
              </a:rPr>
              <a:t>of Solomon, whereof he made use to force the rebellious spirits to accept his pact.  Appear, then, instantly, or I will continually torment thee by the mighty words of the </a:t>
            </a:r>
            <a:r>
              <a:rPr lang="en-US" sz="1600" b="1" i="1" dirty="0">
                <a:latin typeface="Bradley Hand ITC" panose="03070402050302030203" pitchFamily="66" charset="0"/>
              </a:rPr>
              <a:t>Keys!”</a:t>
            </a:r>
            <a:endParaRPr lang="en-US" sz="1600" b="1" dirty="0">
              <a:latin typeface="Bradley Hand ITC" panose="03070402050302030203" pitchFamily="66" charset="0"/>
            </a:endParaRPr>
          </a:p>
          <a:p>
            <a:pPr marL="0" indent="0" algn="ctr">
              <a:buNone/>
            </a:pPr>
            <a:r>
              <a:rPr lang="en-US" sz="1600" b="1" dirty="0">
                <a:latin typeface="Bradley Hand ITC" panose="03070402050302030203" pitchFamily="66" charset="0"/>
              </a:rPr>
              <a:t>Spirit’s reply:  “I cannot grant thy demand but on condition thou give me thyself at the end of twenty years, so that I do with thee, body and soul, what shall please me.”</a:t>
            </a:r>
          </a:p>
          <a:p>
            <a:pPr marL="0" indent="0" algn="ctr">
              <a:buNone/>
            </a:pPr>
            <a:r>
              <a:rPr lang="en-US" sz="1600" b="1" dirty="0">
                <a:solidFill>
                  <a:srgbClr val="FF0000"/>
                </a:solidFill>
                <a:latin typeface="Bradley Hand ITC" panose="03070402050302030203" pitchFamily="66" charset="0"/>
              </a:rPr>
              <a:t>Advice on what to do:  “Then you shall throw him your pact, which must be written in your own hand on a little piece of virgin parchment; it shall consist of the few words given below and shall be signed with your veritable blood:</a:t>
            </a:r>
          </a:p>
          <a:p>
            <a:pPr algn="ctr"/>
            <a:r>
              <a:rPr lang="en-US" sz="1600" b="1" dirty="0">
                <a:solidFill>
                  <a:srgbClr val="FF0000"/>
                </a:solidFill>
                <a:latin typeface="Bradley Hand ITC" panose="03070402050302030203" pitchFamily="66" charset="0"/>
              </a:rPr>
              <a:t>PACT</a:t>
            </a:r>
          </a:p>
          <a:p>
            <a:pPr marL="0" indent="0" algn="ctr">
              <a:buNone/>
            </a:pPr>
            <a:r>
              <a:rPr lang="en-US" sz="1600" b="1" dirty="0">
                <a:solidFill>
                  <a:srgbClr val="FF0000"/>
                </a:solidFill>
                <a:latin typeface="Bradley Hand ITC" panose="03070402050302030203" pitchFamily="66" charset="0"/>
              </a:rPr>
              <a:t>I promise great LUCIFUGE to repay him in twenty years for all he shall give me, In witness whereof I have signed.  X”</a:t>
            </a:r>
            <a:endParaRPr lang="en-US" sz="1600" b="1" dirty="0">
              <a:latin typeface="Bradley Hand ITC" panose="03070402050302030203" pitchFamily="66" charset="0"/>
            </a:endParaRPr>
          </a:p>
        </p:txBody>
      </p:sp>
      <p:sp>
        <p:nvSpPr>
          <p:cNvPr id="4" name="Text Placeholder 3"/>
          <p:cNvSpPr>
            <a:spLocks noGrp="1"/>
          </p:cNvSpPr>
          <p:nvPr>
            <p:ph type="body" sz="half" idx="2"/>
          </p:nvPr>
        </p:nvSpPr>
        <p:spPr>
          <a:xfrm>
            <a:off x="0" y="1970184"/>
            <a:ext cx="3752057" cy="4811615"/>
          </a:xfrm>
        </p:spPr>
        <p:style>
          <a:lnRef idx="3">
            <a:schemeClr val="lt1"/>
          </a:lnRef>
          <a:fillRef idx="1">
            <a:schemeClr val="dk1"/>
          </a:fillRef>
          <a:effectRef idx="1">
            <a:schemeClr val="dk1"/>
          </a:effectRef>
          <a:fontRef idx="minor">
            <a:schemeClr val="lt1"/>
          </a:fontRef>
        </p:style>
        <p:txBody>
          <a:bodyPr/>
          <a:lstStyle/>
          <a:p>
            <a:endParaRPr lang="en-US"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 y="2041848"/>
            <a:ext cx="3581400" cy="46637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00534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Title 3"/>
          <p:cNvSpPr>
            <a:spLocks noGrp="1"/>
          </p:cNvSpPr>
          <p:nvPr>
            <p:ph type="ctrTitle"/>
          </p:nvPr>
        </p:nvSpPr>
        <p:spPr>
          <a:xfrm>
            <a:off x="0" y="0"/>
            <a:ext cx="9144000" cy="3219450"/>
          </a:xfrm>
          <a:solidFill>
            <a:srgbClr val="FF0000"/>
          </a:solidFill>
        </p:spPr>
        <p:txBody>
          <a:bodyPr/>
          <a:lstStyle/>
          <a:p>
            <a:pPr eaLnBrk="1" hangingPunct="1"/>
            <a:r>
              <a:rPr lang="en-US" sz="8000" dirty="0">
                <a:solidFill>
                  <a:schemeClr val="bg1"/>
                </a:solidFill>
                <a:latin typeface="Algerian" panose="04020705040A02060702" pitchFamily="82" charset="0"/>
              </a:rPr>
              <a:t>MAGIC WORDS</a:t>
            </a:r>
          </a:p>
        </p:txBody>
      </p:sp>
      <p:sp>
        <p:nvSpPr>
          <p:cNvPr id="5" name="Subtitle 4"/>
          <p:cNvSpPr>
            <a:spLocks noGrp="1"/>
          </p:cNvSpPr>
          <p:nvPr>
            <p:ph type="subTitle" idx="1"/>
          </p:nvPr>
        </p:nvSpPr>
        <p:spPr>
          <a:xfrm>
            <a:off x="0" y="2743200"/>
            <a:ext cx="9144000" cy="4114800"/>
          </a:xfrm>
          <a:solidFill>
            <a:srgbClr val="00B0F0"/>
          </a:solidFill>
        </p:spPr>
        <p:txBody>
          <a:bodyPr rtlCol="0">
            <a:normAutofit/>
          </a:bodyPr>
          <a:lstStyle/>
          <a:p>
            <a:pPr eaLnBrk="1" fontAlgn="auto" hangingPunct="1">
              <a:spcAft>
                <a:spcPts val="0"/>
              </a:spcAft>
              <a:buFont typeface="Arial" panose="020B0604020202020204" pitchFamily="34" charset="0"/>
              <a:buNone/>
              <a:defRPr/>
            </a:pPr>
            <a:r>
              <a:rPr lang="en-US" sz="4000" b="1" dirty="0">
                <a:solidFill>
                  <a:schemeClr val="tx1"/>
                </a:solidFill>
                <a:latin typeface="Algerian" panose="04020705040A02060702" pitchFamily="82" charset="0"/>
              </a:rPr>
              <a:t>ALCHEMY</a:t>
            </a:r>
          </a:p>
          <a:p>
            <a:pPr eaLnBrk="1" fontAlgn="auto" hangingPunct="1">
              <a:spcAft>
                <a:spcPts val="0"/>
              </a:spcAft>
              <a:buFont typeface="Arial" panose="020B0604020202020204" pitchFamily="34" charset="0"/>
              <a:buNone/>
              <a:defRPr/>
            </a:pPr>
            <a:r>
              <a:rPr lang="en-US" sz="4000" b="1" dirty="0">
                <a:solidFill>
                  <a:schemeClr val="tx1"/>
                </a:solidFill>
                <a:latin typeface="Algerian" panose="04020705040A02060702" pitchFamily="82" charset="0"/>
              </a:rPr>
              <a:t>ASTROLOGY</a:t>
            </a:r>
          </a:p>
          <a:p>
            <a:pPr eaLnBrk="1" fontAlgn="auto" hangingPunct="1">
              <a:spcAft>
                <a:spcPts val="0"/>
              </a:spcAft>
              <a:buFont typeface="Arial" panose="020B0604020202020204" pitchFamily="34" charset="0"/>
              <a:buNone/>
              <a:defRPr/>
            </a:pPr>
            <a:r>
              <a:rPr lang="en-US" sz="4000" b="1" dirty="0">
                <a:solidFill>
                  <a:schemeClr val="tx1"/>
                </a:solidFill>
                <a:latin typeface="Algerian" panose="04020705040A02060702" pitchFamily="82" charset="0"/>
              </a:rPr>
              <a:t>NECROMANCY</a:t>
            </a:r>
          </a:p>
          <a:p>
            <a:pPr eaLnBrk="1" fontAlgn="auto" hangingPunct="1">
              <a:spcAft>
                <a:spcPts val="0"/>
              </a:spcAft>
              <a:buFont typeface="Arial" panose="020B0604020202020204" pitchFamily="34" charset="0"/>
              <a:buNone/>
              <a:defRPr/>
            </a:pPr>
            <a:r>
              <a:rPr lang="en-US" sz="4000" b="1" dirty="0">
                <a:solidFill>
                  <a:schemeClr val="tx1"/>
                </a:solidFill>
                <a:latin typeface="Algerian" panose="04020705040A02060702" pitchFamily="82" charset="0"/>
              </a:rPr>
              <a:t>SOOTHSAYING</a:t>
            </a:r>
          </a:p>
          <a:p>
            <a:pPr eaLnBrk="1" fontAlgn="auto" hangingPunct="1">
              <a:spcAft>
                <a:spcPts val="0"/>
              </a:spcAft>
              <a:buFont typeface="Arial" panose="020B0604020202020204" pitchFamily="34" charset="0"/>
              <a:buNone/>
              <a:defRPr/>
            </a:pPr>
            <a:r>
              <a:rPr lang="en-US" sz="4000" b="1" dirty="0">
                <a:solidFill>
                  <a:schemeClr val="tx1"/>
                </a:solidFill>
                <a:latin typeface="Algerian" panose="04020705040A02060702" pitchFamily="82" charset="0"/>
              </a:rPr>
              <a:t>SORCERY</a:t>
            </a:r>
          </a:p>
          <a:p>
            <a:pPr marL="457200" indent="-457200" eaLnBrk="1" fontAlgn="auto" hangingPunct="1">
              <a:spcAft>
                <a:spcPts val="0"/>
              </a:spcAft>
              <a:buFont typeface="Arial" panose="020B0604020202020204" pitchFamily="34" charset="0"/>
              <a:buChar char="•"/>
              <a:defRPr/>
            </a:pPr>
            <a:endParaRPr lang="en-US" dirty="0"/>
          </a:p>
        </p:txBody>
      </p:sp>
      <p:pic>
        <p:nvPicPr>
          <p:cNvPr id="14339" name="Picture 2"/>
          <p:cNvPicPr>
            <a:picLocks noChangeAspect="1" noChangeArrowheads="1"/>
          </p:cNvPicPr>
          <p:nvPr/>
        </p:nvPicPr>
        <p:blipFill>
          <a:blip r:embed="rId3"/>
          <a:srcRect/>
          <a:stretch>
            <a:fillRect/>
          </a:stretch>
        </p:blipFill>
        <p:spPr bwMode="auto">
          <a:xfrm>
            <a:off x="238125" y="2895600"/>
            <a:ext cx="2352675" cy="2438400"/>
          </a:xfrm>
          <a:prstGeom prst="rect">
            <a:avLst/>
          </a:prstGeom>
          <a:noFill/>
          <a:ln w="9525">
            <a:noFill/>
            <a:miter lim="800000"/>
            <a:headEnd/>
            <a:tailEnd/>
          </a:ln>
        </p:spPr>
      </p:pic>
      <p:pic>
        <p:nvPicPr>
          <p:cNvPr id="14340" name="Picture 3"/>
          <p:cNvPicPr>
            <a:picLocks noChangeAspect="1" noChangeArrowheads="1"/>
          </p:cNvPicPr>
          <p:nvPr/>
        </p:nvPicPr>
        <p:blipFill>
          <a:blip r:embed="rId4"/>
          <a:srcRect/>
          <a:stretch>
            <a:fillRect/>
          </a:stretch>
        </p:blipFill>
        <p:spPr bwMode="auto">
          <a:xfrm>
            <a:off x="6362700" y="3581400"/>
            <a:ext cx="2552700" cy="2590800"/>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le 1"/>
          <p:cNvSpPr>
            <a:spLocks noGrp="1"/>
          </p:cNvSpPr>
          <p:nvPr>
            <p:ph type="ctrTitle"/>
          </p:nvPr>
        </p:nvSpPr>
        <p:spPr>
          <a:xfrm>
            <a:off x="0" y="38878"/>
            <a:ext cx="9144000" cy="4038600"/>
          </a:xfrm>
          <a:solidFill>
            <a:srgbClr val="FFFF00"/>
          </a:solidFill>
          <a:ln>
            <a:solidFill>
              <a:srgbClr val="FFFF00"/>
            </a:solidFill>
          </a:ln>
        </p:spPr>
        <p:txBody>
          <a:bodyPr/>
          <a:lstStyle/>
          <a:p>
            <a:pPr eaLnBrk="1" hangingPunct="1"/>
            <a:r>
              <a:rPr lang="en-US" sz="8800" dirty="0">
                <a:latin typeface="Algerian" panose="04020705040A02060702" pitchFamily="82" charset="0"/>
              </a:rPr>
              <a:t>ALCHEMY</a:t>
            </a:r>
            <a:r>
              <a:rPr lang="en-US" sz="8800" dirty="0">
                <a:latin typeface="Bauhaus 93"/>
              </a:rPr>
              <a:t> </a:t>
            </a:r>
            <a:br>
              <a:rPr lang="en-US" sz="8800" dirty="0">
                <a:latin typeface="Bauhaus 93"/>
              </a:rPr>
            </a:br>
            <a:r>
              <a:rPr lang="en-US" sz="8800" dirty="0">
                <a:latin typeface="Algerian" panose="04020705040A02060702" pitchFamily="82" charset="0"/>
              </a:rPr>
              <a:t>Pb     Au</a:t>
            </a:r>
          </a:p>
        </p:txBody>
      </p:sp>
      <p:sp>
        <p:nvSpPr>
          <p:cNvPr id="3" name="Subtitle 2"/>
          <p:cNvSpPr>
            <a:spLocks noGrp="1"/>
          </p:cNvSpPr>
          <p:nvPr>
            <p:ph type="subTitle" idx="1"/>
          </p:nvPr>
        </p:nvSpPr>
        <p:spPr>
          <a:xfrm>
            <a:off x="0" y="4114800"/>
            <a:ext cx="9144000" cy="2743200"/>
          </a:xfrm>
          <a:solidFill>
            <a:schemeClr val="bg1">
              <a:lumMod val="75000"/>
            </a:schemeClr>
          </a:solidFill>
        </p:spPr>
        <p:txBody>
          <a:bodyPr rtlCol="0">
            <a:normAutofit fontScale="92500"/>
          </a:bodyPr>
          <a:lstStyle/>
          <a:p>
            <a:pPr eaLnBrk="1" fontAlgn="auto" hangingPunct="1">
              <a:spcAft>
                <a:spcPts val="0"/>
              </a:spcAft>
              <a:buFont typeface="Arial" panose="020B0604020202020204" pitchFamily="34" charset="0"/>
              <a:buNone/>
              <a:defRPr/>
            </a:pPr>
            <a:r>
              <a:rPr lang="en-US" sz="3600" b="1" dirty="0">
                <a:solidFill>
                  <a:schemeClr val="tx1"/>
                </a:solidFill>
                <a:latin typeface="Algerian" panose="04020705040A02060702" pitchFamily="82" charset="0"/>
              </a:rPr>
              <a:t>A medieval chemical philosophy having as its  aim the transmutation of base metals into gold, the discovery of the panacea, and the preparation of the elixir of longevity.</a:t>
            </a:r>
            <a:r>
              <a:rPr lang="en-US" dirty="0">
                <a:solidFill>
                  <a:schemeClr val="tx1"/>
                </a:solidFill>
                <a:latin typeface="Algerian" panose="04020705040A02060702" pitchFamily="82" charset="0"/>
              </a:rPr>
              <a:t> </a:t>
            </a:r>
          </a:p>
        </p:txBody>
      </p:sp>
      <p:sp>
        <p:nvSpPr>
          <p:cNvPr id="4" name="Right Arrow 3"/>
          <p:cNvSpPr/>
          <p:nvPr/>
        </p:nvSpPr>
        <p:spPr>
          <a:xfrm>
            <a:off x="4041775" y="2362200"/>
            <a:ext cx="1060450" cy="788988"/>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pic>
        <p:nvPicPr>
          <p:cNvPr id="15364" name="Picture 2" descr="http://ts3.mm.bing.net/th?id=HN.607995369017573990&amp;pid=15.1&amp;H=190&amp;W=160"/>
          <p:cNvPicPr>
            <a:picLocks noChangeAspect="1" noChangeArrowheads="1"/>
          </p:cNvPicPr>
          <p:nvPr/>
        </p:nvPicPr>
        <p:blipFill>
          <a:blip r:embed="rId2"/>
          <a:srcRect/>
          <a:stretch>
            <a:fillRect/>
          </a:stretch>
        </p:blipFill>
        <p:spPr bwMode="auto">
          <a:xfrm>
            <a:off x="125964" y="813318"/>
            <a:ext cx="1932094" cy="2560320"/>
          </a:xfrm>
          <a:prstGeom prst="rect">
            <a:avLst/>
          </a:prstGeom>
          <a:noFill/>
          <a:ln w="9525">
            <a:noFill/>
            <a:miter lim="800000"/>
            <a:headEnd/>
            <a:tailEnd/>
          </a:ln>
        </p:spPr>
      </p:pic>
      <p:pic>
        <p:nvPicPr>
          <p:cNvPr id="15365" name="Picture 4" descr="http://ts3.mm.bing.net/th?id=HN.608016976994501910&amp;pid=15.1&amp;H=121&amp;W=160"/>
          <p:cNvPicPr>
            <a:picLocks noChangeAspect="1" noChangeArrowheads="1"/>
          </p:cNvPicPr>
          <p:nvPr/>
        </p:nvPicPr>
        <p:blipFill>
          <a:blip r:embed="rId3"/>
          <a:srcRect/>
          <a:stretch>
            <a:fillRect/>
          </a:stretch>
        </p:blipFill>
        <p:spPr bwMode="auto">
          <a:xfrm>
            <a:off x="7209356" y="889518"/>
            <a:ext cx="1905000" cy="2590800"/>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2896737"/>
          </a:xfrm>
          <a:solidFill>
            <a:schemeClr val="tx2">
              <a:lumMod val="60000"/>
              <a:lumOff val="40000"/>
            </a:schemeClr>
          </a:solidFill>
        </p:spPr>
        <p:txBody>
          <a:bodyPr rtlCol="0">
            <a:normAutofit/>
          </a:bodyPr>
          <a:lstStyle/>
          <a:p>
            <a:pPr eaLnBrk="1" fontAlgn="auto" hangingPunct="1">
              <a:spcAft>
                <a:spcPts val="0"/>
              </a:spcAft>
              <a:defRPr/>
            </a:pPr>
            <a:r>
              <a:rPr lang="en-US" sz="8000" dirty="0">
                <a:solidFill>
                  <a:srgbClr val="FFFF00"/>
                </a:solidFill>
                <a:latin typeface="Algerian" panose="04020705040A02060702" pitchFamily="82" charset="0"/>
              </a:rPr>
              <a:t>ASTROLOGY</a:t>
            </a:r>
          </a:p>
        </p:txBody>
      </p:sp>
      <p:sp>
        <p:nvSpPr>
          <p:cNvPr id="3" name="Subtitle 2"/>
          <p:cNvSpPr>
            <a:spLocks noGrp="1"/>
          </p:cNvSpPr>
          <p:nvPr>
            <p:ph type="subTitle" idx="1"/>
          </p:nvPr>
        </p:nvSpPr>
        <p:spPr>
          <a:xfrm>
            <a:off x="0" y="2896737"/>
            <a:ext cx="9144000" cy="3962400"/>
          </a:xfrm>
          <a:solidFill>
            <a:schemeClr val="tx2">
              <a:lumMod val="20000"/>
              <a:lumOff val="80000"/>
            </a:schemeClr>
          </a:solidFill>
        </p:spPr>
        <p:txBody>
          <a:bodyPr rtlCol="0">
            <a:normAutofit/>
          </a:bodyPr>
          <a:lstStyle/>
          <a:p>
            <a:pPr eaLnBrk="1" fontAlgn="auto" hangingPunct="1">
              <a:spcAft>
                <a:spcPts val="0"/>
              </a:spcAft>
              <a:buFont typeface="Arial" panose="020B0604020202020204" pitchFamily="34" charset="0"/>
              <a:buNone/>
              <a:defRPr/>
            </a:pPr>
            <a:r>
              <a:rPr lang="en-US" sz="4000" b="1" dirty="0">
                <a:solidFill>
                  <a:schemeClr val="tx1"/>
                </a:solidFill>
                <a:latin typeface="Algerian" panose="04020705040A02060702" pitchFamily="82" charset="0"/>
              </a:rPr>
              <a:t>The study of the positions and aspects of heavenly bodies in the belief that they have an influence on the course of human affairs.</a:t>
            </a:r>
          </a:p>
        </p:txBody>
      </p:sp>
      <p:sp>
        <p:nvSpPr>
          <p:cNvPr id="4" name="5-Point Star 3"/>
          <p:cNvSpPr/>
          <p:nvPr/>
        </p:nvSpPr>
        <p:spPr>
          <a:xfrm>
            <a:off x="152400" y="5333999"/>
            <a:ext cx="1676400" cy="1441649"/>
          </a:xfrm>
          <a:prstGeom prst="star5">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5-Point Star 4"/>
          <p:cNvSpPr/>
          <p:nvPr/>
        </p:nvSpPr>
        <p:spPr>
          <a:xfrm>
            <a:off x="7729182" y="399765"/>
            <a:ext cx="914400" cy="914400"/>
          </a:xfrm>
          <a:prstGeom prst="star5">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6-Point Star 5"/>
          <p:cNvSpPr/>
          <p:nvPr/>
        </p:nvSpPr>
        <p:spPr>
          <a:xfrm>
            <a:off x="457200" y="228600"/>
            <a:ext cx="1219200" cy="1219200"/>
          </a:xfrm>
          <a:prstGeom prst="star6">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5-Point Star 6"/>
          <p:cNvSpPr/>
          <p:nvPr/>
        </p:nvSpPr>
        <p:spPr>
          <a:xfrm>
            <a:off x="7434943" y="5318448"/>
            <a:ext cx="1676400" cy="1441649"/>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1752600"/>
          </a:xfrm>
          <a:solidFill>
            <a:schemeClr val="accent3">
              <a:lumMod val="60000"/>
              <a:lumOff val="40000"/>
            </a:schemeClr>
          </a:solidFill>
        </p:spPr>
        <p:txBody>
          <a:bodyPr rtlCol="0">
            <a:normAutofit/>
          </a:bodyPr>
          <a:lstStyle/>
          <a:p>
            <a:pPr eaLnBrk="1" fontAlgn="auto" hangingPunct="1">
              <a:spcAft>
                <a:spcPts val="0"/>
              </a:spcAft>
              <a:defRPr/>
            </a:pPr>
            <a:r>
              <a:rPr lang="en-US" sz="8000" b="1" dirty="0">
                <a:latin typeface="Algerian" panose="04020705040A02060702" pitchFamily="82" charset="0"/>
              </a:rPr>
              <a:t>NECROMANCY</a:t>
            </a:r>
          </a:p>
        </p:txBody>
      </p:sp>
      <p:sp>
        <p:nvSpPr>
          <p:cNvPr id="3" name="Subtitle 2"/>
          <p:cNvSpPr>
            <a:spLocks noGrp="1"/>
          </p:cNvSpPr>
          <p:nvPr>
            <p:ph type="subTitle" idx="1"/>
          </p:nvPr>
        </p:nvSpPr>
        <p:spPr>
          <a:xfrm>
            <a:off x="0" y="1752600"/>
            <a:ext cx="5638800" cy="5105400"/>
          </a:xfrm>
          <a:solidFill>
            <a:schemeClr val="tx1"/>
          </a:solidFill>
        </p:spPr>
        <p:txBody>
          <a:bodyPr rtlCol="0">
            <a:normAutofit fontScale="85000" lnSpcReduction="10000"/>
          </a:bodyPr>
          <a:lstStyle/>
          <a:p>
            <a:pPr eaLnBrk="1" fontAlgn="auto" hangingPunct="1">
              <a:spcAft>
                <a:spcPts val="0"/>
              </a:spcAft>
              <a:buFont typeface="Arial" panose="020B0604020202020204" pitchFamily="34" charset="0"/>
              <a:buNone/>
              <a:defRPr/>
            </a:pPr>
            <a:endParaRPr lang="en-US" sz="4300" b="1" dirty="0">
              <a:solidFill>
                <a:schemeClr val="accent3">
                  <a:lumMod val="60000"/>
                  <a:lumOff val="40000"/>
                </a:schemeClr>
              </a:solidFill>
              <a:latin typeface="Algerian" panose="04020705040A02060702" pitchFamily="82" charset="0"/>
            </a:endParaRPr>
          </a:p>
          <a:p>
            <a:pPr eaLnBrk="1" fontAlgn="auto" hangingPunct="1">
              <a:spcAft>
                <a:spcPts val="0"/>
              </a:spcAft>
              <a:buFont typeface="Arial" panose="020B0604020202020204" pitchFamily="34" charset="0"/>
              <a:buNone/>
              <a:defRPr/>
            </a:pPr>
            <a:r>
              <a:rPr lang="en-US" sz="4300" b="1" dirty="0">
                <a:solidFill>
                  <a:schemeClr val="accent3">
                    <a:lumMod val="60000"/>
                    <a:lumOff val="40000"/>
                  </a:schemeClr>
                </a:solidFill>
                <a:latin typeface="Algerian" panose="04020705040A02060702" pitchFamily="82" charset="0"/>
              </a:rPr>
              <a:t>The practice of communicating with the spirits of the dead in order to predict the future.  Black magic, sorcery.</a:t>
            </a:r>
            <a:r>
              <a:rPr lang="en-US" sz="4300" dirty="0">
                <a:solidFill>
                  <a:schemeClr val="accent3">
                    <a:lumMod val="60000"/>
                    <a:lumOff val="40000"/>
                  </a:schemeClr>
                </a:solidFill>
                <a:latin typeface="Algerian" panose="04020705040A02060702" pitchFamily="82" charset="0"/>
              </a:rPr>
              <a:t>  </a:t>
            </a:r>
          </a:p>
          <a:p>
            <a:pPr eaLnBrk="1" fontAlgn="auto" hangingPunct="1">
              <a:spcAft>
                <a:spcPts val="0"/>
              </a:spcAft>
              <a:buFont typeface="Arial" panose="020B0604020202020204" pitchFamily="34" charset="0"/>
              <a:buNone/>
              <a:defRPr/>
            </a:pPr>
            <a:endParaRPr lang="en-US" dirty="0">
              <a:solidFill>
                <a:schemeClr val="accent3">
                  <a:lumMod val="60000"/>
                  <a:lumOff val="40000"/>
                </a:schemeClr>
              </a:solidFill>
            </a:endParaRPr>
          </a:p>
          <a:p>
            <a:pPr eaLnBrk="1" fontAlgn="auto" hangingPunct="1">
              <a:spcAft>
                <a:spcPts val="0"/>
              </a:spcAft>
              <a:buFont typeface="Arial" panose="020B0604020202020204" pitchFamily="34" charset="0"/>
              <a:buNone/>
              <a:defRPr/>
            </a:pPr>
            <a:r>
              <a:rPr lang="en-US" dirty="0">
                <a:solidFill>
                  <a:schemeClr val="accent3">
                    <a:lumMod val="60000"/>
                    <a:lumOff val="40000"/>
                  </a:schemeClr>
                </a:solidFill>
              </a:rPr>
              <a:t>From </a:t>
            </a:r>
            <a:r>
              <a:rPr lang="en-US" i="1" dirty="0">
                <a:solidFill>
                  <a:schemeClr val="accent3">
                    <a:lumMod val="60000"/>
                    <a:lumOff val="40000"/>
                  </a:schemeClr>
                </a:solidFill>
              </a:rPr>
              <a:t>Greek: necromanteia, nekras (corpse) + manteia (divination)</a:t>
            </a:r>
            <a:endParaRPr lang="en-US" dirty="0">
              <a:solidFill>
                <a:schemeClr val="accent3">
                  <a:lumMod val="60000"/>
                  <a:lumOff val="40000"/>
                </a:schemeClr>
              </a:solidFill>
            </a:endParaRPr>
          </a:p>
        </p:txBody>
      </p:sp>
      <p:pic>
        <p:nvPicPr>
          <p:cNvPr id="17411" name="Picture 2"/>
          <p:cNvPicPr>
            <a:picLocks noChangeAspect="1" noChangeArrowheads="1"/>
          </p:cNvPicPr>
          <p:nvPr/>
        </p:nvPicPr>
        <p:blipFill>
          <a:blip r:embed="rId2"/>
          <a:srcRect/>
          <a:stretch>
            <a:fillRect/>
          </a:stretch>
        </p:blipFill>
        <p:spPr bwMode="auto">
          <a:xfrm>
            <a:off x="5562600" y="1752600"/>
            <a:ext cx="3581400" cy="5105400"/>
          </a:xfrm>
          <a:prstGeom prst="rect">
            <a:avLst/>
          </a:prstGeom>
          <a:noFill/>
          <a:ln w="9525">
            <a:noFill/>
            <a:miter lim="800000"/>
            <a:headEnd/>
            <a:tailEnd/>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3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1384</TotalTime>
  <Words>1195</Words>
  <Application>Microsoft Office PowerPoint</Application>
  <PresentationFormat>On-screen Show (4:3)</PresentationFormat>
  <Paragraphs>51</Paragraphs>
  <Slides>11</Slides>
  <Notes>1</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11</vt:i4>
      </vt:variant>
    </vt:vector>
  </HeadingPairs>
  <TitlesOfParts>
    <vt:vector size="21" baseType="lpstr">
      <vt:lpstr>Algerian</vt:lpstr>
      <vt:lpstr>Arial</vt:lpstr>
      <vt:lpstr>Bauhaus 93</vt:lpstr>
      <vt:lpstr>Blackadder ITC</vt:lpstr>
      <vt:lpstr>Bradley Hand ITC</vt:lpstr>
      <vt:lpstr>Brush Script MT</vt:lpstr>
      <vt:lpstr>Calibri</vt:lpstr>
      <vt:lpstr>Forte</vt:lpstr>
      <vt:lpstr>Office Theme</vt:lpstr>
      <vt:lpstr>3_Office Theme</vt:lpstr>
      <vt:lpstr>   SAMPLE PACTS WITH THE DEVIL   </vt:lpstr>
      <vt:lpstr>Theophilus’ pact, 13th c</vt:lpstr>
      <vt:lpstr>Dr. Faust’s Pact with the Devil (from the Faustbook 1587)</vt:lpstr>
      <vt:lpstr>Grandier’s Vow  (early 17th century)</vt:lpstr>
      <vt:lpstr>The template for a pact with the Devil  in “The Red Dragon,” the sorcerers’ handbook, “The Keys of Solomon” (17th century) </vt:lpstr>
      <vt:lpstr>MAGIC WORDS</vt:lpstr>
      <vt:lpstr>ALCHEMY  Pb     Au</vt:lpstr>
      <vt:lpstr>ASTROLOGY</vt:lpstr>
      <vt:lpstr>NECROMANCY</vt:lpstr>
      <vt:lpstr>SOOTHSAYING</vt:lpstr>
      <vt:lpstr>SORCERY</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MAGIC WORDS</dc:title>
  <dc:creator>Diana</dc:creator>
  <cp:lastModifiedBy>Kevin E Kehl</cp:lastModifiedBy>
  <cp:revision>118</cp:revision>
  <dcterms:created xsi:type="dcterms:W3CDTF">2015-02-07T22:20:31Z</dcterms:created>
  <dcterms:modified xsi:type="dcterms:W3CDTF">2024-01-19T15:46:53Z</dcterms:modified>
</cp:coreProperties>
</file>