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54" d="100"/>
          <a:sy n="54" d="100"/>
        </p:scale>
        <p:origin x="-64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84896" y="6250165"/>
            <a:ext cx="50489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185" y="6250165"/>
            <a:ext cx="50489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21451" y="6250164"/>
            <a:ext cx="15491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z="4800" dirty="0" smtClean="0">
                <a:latin typeface="Cooper Black" panose="0208090404030B020404" pitchFamily="18" charset="0"/>
              </a:rPr>
              <a:t>Indirizzi IP</a:t>
            </a:r>
            <a:endParaRPr lang="it-IT" sz="48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7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9502" y="2546252"/>
            <a:ext cx="11042469" cy="4572000"/>
          </a:xfrm>
        </p:spPr>
        <p:txBody>
          <a:bodyPr>
            <a:normAutofit/>
          </a:bodyPr>
          <a:lstStyle/>
          <a:p>
            <a:r>
              <a:rPr lang="it-IT" dirty="0">
                <a:sym typeface="Wingdings" pitchFamily="2" charset="2"/>
              </a:rPr>
              <a:t>Sono indirizzi logici che identificano i dispositivi collegati in rete e consentono la comunicazione tra computer diversi.</a:t>
            </a:r>
          </a:p>
          <a:p>
            <a:r>
              <a:rPr lang="it-IT" dirty="0">
                <a:sym typeface="Wingdings" pitchFamily="2" charset="2"/>
              </a:rPr>
              <a:t>Sono compost da 32 bit (4 byte) separati dal punto.</a:t>
            </a:r>
          </a:p>
          <a:p>
            <a:r>
              <a:rPr lang="it-IT" dirty="0">
                <a:sym typeface="Wingdings" pitchFamily="2" charset="2"/>
              </a:rPr>
              <a:t>Si utilizzano valori decimali da 0 a 255.</a:t>
            </a:r>
          </a:p>
          <a:p>
            <a:r>
              <a:rPr lang="it-IT" dirty="0">
                <a:sym typeface="Wingdings" pitchFamily="2" charset="2"/>
              </a:rPr>
              <a:t>L’indirizzo IP è suddiviso in:</a:t>
            </a:r>
          </a:p>
          <a:p>
            <a:pPr lvl="2">
              <a:buFont typeface="Wingdings" pitchFamily="2" charset="2"/>
              <a:buChar char="Ø"/>
            </a:pPr>
            <a:r>
              <a:rPr lang="it-IT" sz="2800" b="1" dirty="0">
                <a:sym typeface="Wingdings" pitchFamily="2" charset="2"/>
              </a:rPr>
              <a:t>NETWORK-ID</a:t>
            </a:r>
            <a:r>
              <a:rPr lang="it-IT" sz="2800" dirty="0">
                <a:sym typeface="Wingdings" pitchFamily="2" charset="2"/>
              </a:rPr>
              <a:t>  identifica l’indirizzo della rete in cui si trova il computer</a:t>
            </a:r>
          </a:p>
          <a:p>
            <a:pPr lvl="2">
              <a:buFont typeface="Wingdings" pitchFamily="2" charset="2"/>
              <a:buChar char="Ø"/>
            </a:pPr>
            <a:r>
              <a:rPr lang="it-IT" sz="2800" dirty="0">
                <a:sym typeface="Wingdings" pitchFamily="2" charset="2"/>
              </a:rPr>
              <a:t> </a:t>
            </a:r>
            <a:r>
              <a:rPr lang="it-IT" sz="2800" b="1" dirty="0">
                <a:sym typeface="Wingdings" pitchFamily="2" charset="2"/>
              </a:rPr>
              <a:t>HOST-ID</a:t>
            </a:r>
            <a:r>
              <a:rPr lang="it-IT" sz="2800" dirty="0">
                <a:sym typeface="Wingdings" pitchFamily="2" charset="2"/>
              </a:rPr>
              <a:t>  identifica l’indirizzo dell’host  stesso.</a:t>
            </a:r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Indirizzi IP</a:t>
            </a:r>
            <a:endParaRPr lang="it-IT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916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Indirizzi IP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graphicFrame>
        <p:nvGraphicFramePr>
          <p:cNvPr id="5" name="Tabella 5"/>
          <p:cNvGraphicFramePr>
            <a:graphicFrameLocks noGrp="1"/>
          </p:cNvGraphicFramePr>
          <p:nvPr/>
        </p:nvGraphicFramePr>
        <p:xfrm>
          <a:off x="711200" y="1381125"/>
          <a:ext cx="10668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  <a:gridCol w="5334000"/>
              </a:tblGrid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CLASSE</a:t>
                      </a:r>
                      <a:endParaRPr lang="it-IT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RANGE INDIRIZZO IP</a:t>
                      </a:r>
                      <a:endParaRPr lang="it-IT" sz="3200" dirty="0"/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A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0.0.0.0 – 127.255.255.255</a:t>
                      </a:r>
                      <a:endParaRPr lang="it-IT" sz="28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B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128.0.0.0 – 191.255.255.255</a:t>
                      </a:r>
                      <a:endParaRPr lang="it-IT" sz="28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192.0.0.0 – 223.255.255.255</a:t>
                      </a:r>
                      <a:endParaRPr lang="it-IT" sz="28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D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224.0.0.0 – 239.255.255.255</a:t>
                      </a:r>
                      <a:endParaRPr lang="it-IT" sz="2800" dirty="0"/>
                    </a:p>
                  </a:txBody>
                  <a:tcPr/>
                </a:tc>
              </a:tr>
              <a:tr h="863600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E</a:t>
                      </a:r>
                      <a:endParaRPr lang="it-IT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240.0.0.0 – 255.255.255.255</a:t>
                      </a:r>
                      <a:endParaRPr lang="it-IT" sz="2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770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Indirizzi IP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5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8196960"/>
              </p:ext>
            </p:extLst>
          </p:nvPr>
        </p:nvGraphicFramePr>
        <p:xfrm>
          <a:off x="640861" y="1141975"/>
          <a:ext cx="10668000" cy="5426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  <a:gridCol w="5334000"/>
              </a:tblGrid>
              <a:tr h="86370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CLASSE</a:t>
                      </a:r>
                      <a:endParaRPr lang="it-IT" sz="3200" dirty="0"/>
                    </a:p>
                  </a:txBody>
                  <a:tcPr marT="45725" marB="45725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CARATTERISTICHE</a:t>
                      </a:r>
                      <a:endParaRPr lang="it-IT" sz="3200" dirty="0"/>
                    </a:p>
                  </a:txBody>
                  <a:tcPr marT="45725" marB="45725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94499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A</a:t>
                      </a:r>
                      <a:endParaRPr lang="it-IT" sz="3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Indirizzi delle</a:t>
                      </a:r>
                      <a:r>
                        <a:rPr lang="it-IT" sz="2800" baseline="0" dirty="0" smtClean="0"/>
                        <a:t> reti delle grandi aziende</a:t>
                      </a:r>
                      <a:endParaRPr lang="it-IT" sz="2800" dirty="0"/>
                    </a:p>
                  </a:txBody>
                  <a:tcPr marT="45725" marB="45725"/>
                </a:tc>
              </a:tr>
              <a:tr h="94499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B</a:t>
                      </a:r>
                      <a:endParaRPr lang="it-IT" sz="3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Indirizzi delle</a:t>
                      </a:r>
                      <a:r>
                        <a:rPr lang="it-IT" sz="2800" baseline="0" dirty="0" smtClean="0"/>
                        <a:t> reti medie (università)</a:t>
                      </a:r>
                      <a:endParaRPr lang="it-IT" sz="2800" dirty="0"/>
                    </a:p>
                  </a:txBody>
                  <a:tcPr marT="45725" marB="45725"/>
                </a:tc>
              </a:tr>
              <a:tr h="94499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</a:t>
                      </a:r>
                      <a:endParaRPr lang="it-IT" sz="3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Indirizzi delle</a:t>
                      </a:r>
                      <a:r>
                        <a:rPr lang="it-IT" sz="2800" baseline="0" dirty="0" smtClean="0"/>
                        <a:t> reti piccole          (casa, scuola)</a:t>
                      </a:r>
                      <a:endParaRPr lang="it-IT" sz="2800" dirty="0"/>
                    </a:p>
                  </a:txBody>
                  <a:tcPr marT="45725" marB="45725"/>
                </a:tc>
              </a:tr>
              <a:tr h="86370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D</a:t>
                      </a:r>
                      <a:endParaRPr lang="it-IT" sz="3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Indirizzi per</a:t>
                      </a:r>
                      <a:r>
                        <a:rPr lang="it-IT" sz="2800" baseline="0" dirty="0" smtClean="0"/>
                        <a:t> usi speciali</a:t>
                      </a:r>
                      <a:endParaRPr lang="it-IT" sz="2800" dirty="0"/>
                    </a:p>
                  </a:txBody>
                  <a:tcPr marT="45725" marB="45725"/>
                </a:tc>
              </a:tr>
              <a:tr h="863701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E</a:t>
                      </a:r>
                      <a:endParaRPr lang="it-IT" sz="3200" dirty="0"/>
                    </a:p>
                  </a:txBody>
                  <a:tcPr marT="45725" marB="4572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800" dirty="0" smtClean="0"/>
                        <a:t>Indirizzi per usi sperimentali</a:t>
                      </a:r>
                      <a:endParaRPr lang="it-IT" sz="2800" dirty="0"/>
                    </a:p>
                  </a:txBody>
                  <a:tcPr marT="45725" marB="457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58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Indirizzi IP</a:t>
            </a:r>
            <a:endParaRPr lang="it-IT" dirty="0">
              <a:latin typeface="Cooper Black" panose="0208090404030B020404" pitchFamily="18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123" y="1284273"/>
            <a:ext cx="8669973" cy="5141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1106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NETMASK</a:t>
            </a:r>
            <a:endParaRPr lang="it-IT" dirty="0">
              <a:latin typeface="Cooper Black" panose="0208090404030B0204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78301" y="2025749"/>
            <a:ext cx="1074771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sym typeface="Wingdings" pitchFamily="2" charset="2"/>
              </a:rPr>
              <a:t>E’ utilizzata per indicare la parte di rete di un indirizzo IP.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sym typeface="Wingdings" pitchFamily="2" charset="2"/>
              </a:rPr>
              <a:t>Specifica come è suddivisa la rete.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it-IT" sz="2400" dirty="0">
                <a:solidFill>
                  <a:schemeClr val="tx2"/>
                </a:solidFill>
                <a:sym typeface="Wingdings" pitchFamily="2" charset="2"/>
              </a:rPr>
              <a:t>In generale, tutti gli host che appartengono ad una stessa rete LAN hanno la stessa netmask.</a:t>
            </a:r>
          </a:p>
        </p:txBody>
      </p:sp>
    </p:spTree>
    <p:extLst>
      <p:ext uri="{BB962C8B-B14F-4D97-AF65-F5344CB8AC3E}">
        <p14:creationId xmlns:p14="http://schemas.microsoft.com/office/powerpoint/2010/main" val="213448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91402" y="342314"/>
            <a:ext cx="8596668" cy="653143"/>
          </a:xfrm>
        </p:spPr>
        <p:txBody>
          <a:bodyPr>
            <a:normAutofit fontScale="90000"/>
          </a:bodyPr>
          <a:lstStyle/>
          <a:p>
            <a:r>
              <a:rPr lang="it-IT" dirty="0" smtClean="0">
                <a:latin typeface="Cooper Black" panose="0208090404030B020404" pitchFamily="18" charset="0"/>
              </a:rPr>
              <a:t>NETMASK</a:t>
            </a:r>
            <a:endParaRPr lang="it-IT" dirty="0">
              <a:latin typeface="Cooper Black" panose="0208090404030B020404" pitchFamily="18" charset="0"/>
            </a:endParaRPr>
          </a:p>
        </p:txBody>
      </p:sp>
      <p:graphicFrame>
        <p:nvGraphicFramePr>
          <p:cNvPr id="4" name="Tabel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201009"/>
              </p:ext>
            </p:extLst>
          </p:nvPr>
        </p:nvGraphicFramePr>
        <p:xfrm>
          <a:off x="737309" y="1313717"/>
          <a:ext cx="10668000" cy="53603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/>
                <a:gridCol w="5334000"/>
              </a:tblGrid>
              <a:tr h="993384"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CLASSE</a:t>
                      </a:r>
                      <a:endParaRPr lang="it-IT" sz="32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3200" dirty="0" smtClean="0"/>
                        <a:t>NETMASK</a:t>
                      </a:r>
                      <a:endParaRPr lang="it-IT" sz="3200" dirty="0"/>
                    </a:p>
                  </a:txBody>
                  <a:tcPr marT="45721" marB="45721"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1455654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A</a:t>
                      </a:r>
                      <a:endParaRPr lang="it-IT" sz="20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it-IT" sz="2000" dirty="0" smtClean="0"/>
                        <a:t>.</a:t>
                      </a:r>
                      <a:r>
                        <a:rPr lang="it-IT" sz="2000" baseline="0" dirty="0" smtClean="0"/>
                        <a:t>H.H.H </a:t>
                      </a:r>
                    </a:p>
                    <a:p>
                      <a:pPr algn="ctr"/>
                      <a:r>
                        <a:rPr lang="it-IT" sz="2000" dirty="0" smtClean="0"/>
                        <a:t>il primo byte (8 bit) rappresenta la rete</a:t>
                      </a:r>
                    </a:p>
                    <a:p>
                      <a:pPr algn="ctr"/>
                      <a:r>
                        <a:rPr lang="it-IT" sz="2000" dirty="0" smtClean="0"/>
                        <a:t>11111111.00000000.00000000.0000000</a:t>
                      </a:r>
                    </a:p>
                    <a:p>
                      <a:pPr algn="ctr"/>
                      <a:r>
                        <a:rPr lang="it-IT" sz="2000" dirty="0" smtClean="0"/>
                        <a:t>NETMASK: 255.0.0.0 </a:t>
                      </a:r>
                      <a:endParaRPr lang="it-IT" sz="2000" dirty="0"/>
                    </a:p>
                  </a:txBody>
                  <a:tcPr marT="45721" marB="45721"/>
                </a:tc>
              </a:tr>
              <a:tr h="1455654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B</a:t>
                      </a:r>
                      <a:endParaRPr lang="it-IT" sz="20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 smtClean="0">
                          <a:solidFill>
                            <a:srgbClr val="FF0000"/>
                          </a:solidFill>
                        </a:rPr>
                        <a:t>N.</a:t>
                      </a:r>
                      <a:r>
                        <a:rPr lang="it-IT" sz="2000" b="1" baseline="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it-IT" sz="2000" baseline="0" dirty="0" smtClean="0"/>
                        <a:t>.H.H </a:t>
                      </a:r>
                    </a:p>
                    <a:p>
                      <a:pPr algn="ctr"/>
                      <a:r>
                        <a:rPr lang="it-IT" sz="2000" dirty="0" smtClean="0"/>
                        <a:t>i primi 2 byte (16 bit) rappresentano la rete</a:t>
                      </a:r>
                    </a:p>
                    <a:p>
                      <a:pPr algn="ctr"/>
                      <a:r>
                        <a:rPr lang="it-IT" sz="2000" dirty="0" smtClean="0"/>
                        <a:t>11111111. 11111111.00000000.0000000</a:t>
                      </a:r>
                    </a:p>
                    <a:p>
                      <a:pPr algn="ctr"/>
                      <a:r>
                        <a:rPr lang="it-IT" sz="2000" dirty="0" smtClean="0"/>
                        <a:t>NETMASK: 255. 255.0.0</a:t>
                      </a:r>
                    </a:p>
                  </a:txBody>
                  <a:tcPr marT="45721" marB="45721"/>
                </a:tc>
              </a:tr>
              <a:tr h="1455654">
                <a:tc>
                  <a:txBody>
                    <a:bodyPr/>
                    <a:lstStyle/>
                    <a:p>
                      <a:pPr algn="ctr"/>
                      <a:r>
                        <a:rPr lang="it-IT" sz="2000" dirty="0" smtClean="0"/>
                        <a:t>C</a:t>
                      </a:r>
                      <a:endParaRPr lang="it-IT" sz="2000" dirty="0"/>
                    </a:p>
                  </a:txBody>
                  <a:tcPr marT="45721" marB="4572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000" b="1" dirty="0" smtClean="0">
                          <a:solidFill>
                            <a:srgbClr val="FF0000"/>
                          </a:solidFill>
                        </a:rPr>
                        <a:t>N.</a:t>
                      </a:r>
                      <a:r>
                        <a:rPr lang="it-IT" sz="2000" b="1" baseline="0" dirty="0" smtClean="0">
                          <a:solidFill>
                            <a:srgbClr val="FF0000"/>
                          </a:solidFill>
                        </a:rPr>
                        <a:t>N.N</a:t>
                      </a:r>
                      <a:r>
                        <a:rPr lang="it-IT" sz="2000" baseline="0" dirty="0" smtClean="0"/>
                        <a:t>.H </a:t>
                      </a:r>
                    </a:p>
                    <a:p>
                      <a:pPr algn="ctr"/>
                      <a:r>
                        <a:rPr lang="it-IT" sz="2000" dirty="0" smtClean="0"/>
                        <a:t>i primi 3 byte (24 bit) rappresentano la rete 11111111. 11111111. 11111111.0000000</a:t>
                      </a:r>
                    </a:p>
                    <a:p>
                      <a:pPr algn="ctr"/>
                      <a:r>
                        <a:rPr lang="it-IT" sz="2000" dirty="0" smtClean="0"/>
                        <a:t>NETMASK: 255. 255.255.0</a:t>
                      </a:r>
                    </a:p>
                  </a:txBody>
                  <a:tcPr marT="45721" marB="45721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986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335</TotalTime>
  <Words>240</Words>
  <Application>Microsoft Office PowerPoint</Application>
  <PresentationFormat>Custom</PresentationFormat>
  <Paragraphs>56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Indirizzi IP</vt:lpstr>
      <vt:lpstr>Indirizzi IP</vt:lpstr>
      <vt:lpstr>Indirizzi IP</vt:lpstr>
      <vt:lpstr>Indirizzi IP</vt:lpstr>
      <vt:lpstr>Indirizzi IP</vt:lpstr>
      <vt:lpstr>NETMASK</vt:lpstr>
      <vt:lpstr>NETMASK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L’architettura a strati ISO-OSI e TCP-IP</dc:title>
  <dc:creator>utente</dc:creator>
  <cp:lastModifiedBy>Administrator</cp:lastModifiedBy>
  <cp:revision>39</cp:revision>
  <dcterms:created xsi:type="dcterms:W3CDTF">2021-03-22T00:17:55Z</dcterms:created>
  <dcterms:modified xsi:type="dcterms:W3CDTF">2023-05-10T15:22:49Z</dcterms:modified>
</cp:coreProperties>
</file>