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67" r:id="rId21"/>
    <p:sldId id="268" r:id="rId22"/>
    <p:sldId id="289" r:id="rId23"/>
    <p:sldId id="269" r:id="rId24"/>
    <p:sldId id="270" r:id="rId25"/>
    <p:sldId id="271" r:id="rId26"/>
    <p:sldId id="272" r:id="rId27"/>
    <p:sldId id="273" r:id="rId28"/>
    <p:sldId id="275" r:id="rId29"/>
    <p:sldId id="274" r:id="rId30"/>
    <p:sldId id="276" r:id="rId31"/>
    <p:sldId id="277" r:id="rId32"/>
    <p:sldId id="278" r:id="rId33"/>
    <p:sldId id="279" r:id="rId34"/>
    <p:sldId id="280" r:id="rId35"/>
    <p:sldId id="290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9793062" cy="2387600"/>
          </a:xfrm>
        </p:spPr>
        <p:txBody>
          <a:bodyPr/>
          <a:lstStyle/>
          <a:p>
            <a:r>
              <a:rPr lang="it-IT" dirty="0">
                <a:latin typeface="Cooper Black" panose="0208090404030B020404" pitchFamily="18" charset="0"/>
              </a:rPr>
              <a:t>Le reti e il networking</a:t>
            </a:r>
          </a:p>
        </p:txBody>
      </p:sp>
    </p:spTree>
    <p:extLst>
      <p:ext uri="{BB962C8B-B14F-4D97-AF65-F5344CB8AC3E}">
        <p14:creationId xmlns:p14="http://schemas.microsoft.com/office/powerpoint/2010/main" val="383071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140823"/>
          </a:xfrm>
        </p:spPr>
        <p:txBody>
          <a:bodyPr/>
          <a:lstStyle/>
          <a:p>
            <a:pPr algn="ctr"/>
            <a:r>
              <a:rPr lang="it-IT" dirty="0">
                <a:latin typeface="Cooper Black" panose="0208090404030B020404" pitchFamily="18" charset="0"/>
              </a:rPr>
              <a:t>Reti BROADCAST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992778" y="1950720"/>
            <a:ext cx="10054634" cy="3840481"/>
          </a:xfrm>
        </p:spPr>
        <p:txBody>
          <a:bodyPr/>
          <a:lstStyle/>
          <a:p>
            <a:r>
              <a:rPr lang="it-IT" dirty="0"/>
              <a:t>Gli </a:t>
            </a:r>
            <a:r>
              <a:rPr lang="it-IT" dirty="0" err="1"/>
              <a:t>host</a:t>
            </a:r>
            <a:r>
              <a:rPr lang="it-IT" dirty="0"/>
              <a:t> sono connessi a un canale di comunicazione condiviso da tutti</a:t>
            </a:r>
          </a:p>
          <a:p>
            <a:r>
              <a:rPr lang="it-IT" dirty="0" err="1"/>
              <a:t>L’host</a:t>
            </a:r>
            <a:r>
              <a:rPr lang="it-IT" dirty="0"/>
              <a:t> che deve inviare un messaggio inserisce l’indirizzo del destinatario e lo spedisce a tutti gli </a:t>
            </a:r>
            <a:r>
              <a:rPr lang="it-IT" dirty="0" err="1"/>
              <a:t>host</a:t>
            </a:r>
            <a:r>
              <a:rPr lang="it-IT" dirty="0"/>
              <a:t> che fanno parte della rete</a:t>
            </a:r>
          </a:p>
          <a:p>
            <a:r>
              <a:rPr lang="it-IT" dirty="0"/>
              <a:t>Il messaggio sarà letto solo dal destinatario, mentre gli altri </a:t>
            </a:r>
            <a:r>
              <a:rPr lang="it-IT" dirty="0" err="1"/>
              <a:t>host</a:t>
            </a:r>
            <a:r>
              <a:rPr lang="it-IT" dirty="0"/>
              <a:t> lo ignoreranno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4937" y="4391563"/>
            <a:ext cx="4430809" cy="2296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066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140823"/>
          </a:xfrm>
        </p:spPr>
        <p:txBody>
          <a:bodyPr/>
          <a:lstStyle/>
          <a:p>
            <a:pPr algn="ctr"/>
            <a:r>
              <a:rPr lang="it-IT" dirty="0">
                <a:latin typeface="Cooper Black" panose="0208090404030B020404" pitchFamily="18" charset="0"/>
              </a:rPr>
              <a:t>Reti </a:t>
            </a:r>
            <a:r>
              <a:rPr lang="it-IT" dirty="0" err="1">
                <a:latin typeface="Cooper Black" panose="0208090404030B020404" pitchFamily="18" charset="0"/>
              </a:rPr>
              <a:t>multicast</a:t>
            </a:r>
            <a:endParaRPr lang="it-IT" dirty="0">
              <a:latin typeface="Cooper Black" panose="0208090404030B020404" pitchFamily="18" charset="0"/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992778" y="1950720"/>
            <a:ext cx="10054634" cy="3840481"/>
          </a:xfrm>
        </p:spPr>
        <p:txBody>
          <a:bodyPr/>
          <a:lstStyle/>
          <a:p>
            <a:r>
              <a:rPr lang="it-IT" dirty="0"/>
              <a:t>Gli </a:t>
            </a:r>
            <a:r>
              <a:rPr lang="it-IT" dirty="0" err="1"/>
              <a:t>host</a:t>
            </a:r>
            <a:r>
              <a:rPr lang="it-IT" dirty="0"/>
              <a:t> sono connessi a un canale di comunicazione condiviso da tutti</a:t>
            </a:r>
          </a:p>
          <a:p>
            <a:r>
              <a:rPr lang="it-IT" dirty="0" err="1"/>
              <a:t>L’host</a:t>
            </a:r>
            <a:r>
              <a:rPr lang="it-IT" dirty="0"/>
              <a:t> che deve inviare un messaggio lo invia contemporaneamente ad un gruppo di destinatari che fanno parte </a:t>
            </a:r>
            <a:r>
              <a:rPr lang="it-IT"/>
              <a:t>della rete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9884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140823"/>
          </a:xfrm>
        </p:spPr>
        <p:txBody>
          <a:bodyPr/>
          <a:lstStyle/>
          <a:p>
            <a:pPr algn="ctr"/>
            <a:r>
              <a:rPr lang="it-IT" dirty="0">
                <a:latin typeface="Cooper Black" panose="0208090404030B020404" pitchFamily="18" charset="0"/>
              </a:rPr>
              <a:t>MODALITA’ di trasmissione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68683" y="1106659"/>
            <a:ext cx="10054634" cy="1819422"/>
          </a:xfrm>
        </p:spPr>
        <p:txBody>
          <a:bodyPr/>
          <a:lstStyle/>
          <a:p>
            <a:r>
              <a:rPr lang="it-IT" b="1" dirty="0"/>
              <a:t>SIMPLEX</a:t>
            </a:r>
            <a:r>
              <a:rPr lang="it-IT" dirty="0"/>
              <a:t>: messaggio è inviato in un unico senso (dal mittente al destinatario)</a:t>
            </a:r>
          </a:p>
          <a:p>
            <a:r>
              <a:rPr lang="it-IT" b="1" dirty="0"/>
              <a:t>HALF-DUPLEX</a:t>
            </a:r>
            <a:r>
              <a:rPr lang="it-IT" dirty="0"/>
              <a:t>: comunicazione in entrambe i sensi ma in tempi diversi</a:t>
            </a:r>
          </a:p>
          <a:p>
            <a:r>
              <a:rPr lang="it-IT" b="1" dirty="0"/>
              <a:t>FULL-DUPLEX</a:t>
            </a:r>
            <a:r>
              <a:rPr lang="it-IT" dirty="0"/>
              <a:t>: comunicazione in entrambe i sensi nello stesso momento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172" y="2699605"/>
            <a:ext cx="461962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684996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140823"/>
          </a:xfrm>
        </p:spPr>
        <p:txBody>
          <a:bodyPr/>
          <a:lstStyle/>
          <a:p>
            <a:pPr algn="ctr"/>
            <a:r>
              <a:rPr lang="it-IT" dirty="0">
                <a:latin typeface="Cooper Black" panose="0208090404030B020404" pitchFamily="18" charset="0"/>
              </a:rPr>
              <a:t>commutazione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68683" y="1106658"/>
            <a:ext cx="10054634" cy="5491089"/>
          </a:xfrm>
        </p:spPr>
        <p:txBody>
          <a:bodyPr>
            <a:normAutofit/>
          </a:bodyPr>
          <a:lstStyle/>
          <a:p>
            <a:r>
              <a:rPr lang="it-IT" b="1" dirty="0"/>
              <a:t>COMMUTAZIONE</a:t>
            </a:r>
            <a:r>
              <a:rPr lang="it-IT" dirty="0"/>
              <a:t>: è la tecnica che si utilizza per inviare il messaggio</a:t>
            </a:r>
          </a:p>
          <a:p>
            <a:r>
              <a:rPr lang="it-IT" dirty="0"/>
              <a:t>Può essere:</a:t>
            </a:r>
          </a:p>
          <a:p>
            <a:pPr marL="457200" indent="-457200">
              <a:buAutoNum type="arabicParenR"/>
            </a:pPr>
            <a:r>
              <a:rPr lang="it-IT" b="1" dirty="0"/>
              <a:t>COMMUTAZIONE DI CIRCUITO</a:t>
            </a:r>
            <a:r>
              <a:rPr lang="it-IT" dirty="0"/>
              <a:t> </a:t>
            </a:r>
            <a:r>
              <a:rPr lang="it-IT" dirty="0">
                <a:sym typeface="Wingdings" pitchFamily="2" charset="2"/>
              </a:rPr>
              <a:t> si genera un circuito tra mittente e destinantario per poter comunicare; durante la comunicazione mittente e destinatario hanno un canale di trasmissione a disposizione.</a:t>
            </a:r>
          </a:p>
          <a:p>
            <a:pPr marL="457200" indent="-457200">
              <a:buAutoNum type="arabicParenR"/>
            </a:pPr>
            <a:r>
              <a:rPr lang="it-IT" b="1" dirty="0">
                <a:sym typeface="Wingdings" pitchFamily="2" charset="2"/>
              </a:rPr>
              <a:t>COMMUTAZIONE DI PACCHETTO</a:t>
            </a:r>
            <a:r>
              <a:rPr lang="it-IT" dirty="0">
                <a:sym typeface="Wingdings" pitchFamily="2" charset="2"/>
              </a:rPr>
              <a:t>  i pacchetti sono spediti dal mittente al destinatario e possono percorrere percorsi diversi per arrivare a destinazione, passando dai nodi intermedi.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2072854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140823"/>
          </a:xfrm>
        </p:spPr>
        <p:txBody>
          <a:bodyPr/>
          <a:lstStyle/>
          <a:p>
            <a:pPr algn="ctr"/>
            <a:r>
              <a:rPr lang="it-IT" dirty="0">
                <a:latin typeface="Cooper Black" panose="0208090404030B020404" pitchFamily="18" charset="0"/>
              </a:rPr>
              <a:t>Commutazione  di circuito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198" y="1614195"/>
            <a:ext cx="10382476" cy="39706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56994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140823"/>
          </a:xfrm>
        </p:spPr>
        <p:txBody>
          <a:bodyPr/>
          <a:lstStyle/>
          <a:p>
            <a:pPr algn="ctr"/>
            <a:r>
              <a:rPr lang="it-IT" dirty="0">
                <a:latin typeface="Cooper Black" panose="0208090404030B020404" pitchFamily="18" charset="0"/>
              </a:rPr>
              <a:t>Commutazione  di pacchetto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627" y="2015050"/>
            <a:ext cx="9924613" cy="3372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78070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140823"/>
          </a:xfrm>
        </p:spPr>
        <p:txBody>
          <a:bodyPr/>
          <a:lstStyle/>
          <a:p>
            <a:pPr algn="ctr"/>
            <a:r>
              <a:rPr lang="it-IT" dirty="0">
                <a:latin typeface="Cooper Black" panose="0208090404030B020404" pitchFamily="18" charset="0"/>
              </a:rPr>
              <a:t>Mezzi di trasmissione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68683" y="1106658"/>
            <a:ext cx="10054634" cy="5491089"/>
          </a:xfrm>
        </p:spPr>
        <p:txBody>
          <a:bodyPr>
            <a:normAutofit/>
          </a:bodyPr>
          <a:lstStyle/>
          <a:p>
            <a:r>
              <a:rPr lang="it-IT" b="1" dirty="0"/>
              <a:t>MEZZI TRASMISSIVI</a:t>
            </a:r>
            <a:r>
              <a:rPr lang="it-IT" dirty="0"/>
              <a:t>:  sono il mezzo ‘’fisico’’ su cui viaggia il segnale</a:t>
            </a:r>
          </a:p>
          <a:p>
            <a:r>
              <a:rPr lang="it-IT" dirty="0"/>
              <a:t>Possono essere:</a:t>
            </a:r>
          </a:p>
          <a:p>
            <a:pPr marL="457200" indent="-457200">
              <a:buAutoNum type="arabicParenR"/>
            </a:pPr>
            <a:r>
              <a:rPr lang="it-IT" b="1" dirty="0"/>
              <a:t>SU LINEE METALLICHE</a:t>
            </a:r>
            <a:endParaRPr lang="it-IT" dirty="0">
              <a:sym typeface="Wingdings" pitchFamily="2" charset="2"/>
            </a:endParaRPr>
          </a:p>
          <a:p>
            <a:pPr marL="457200" indent="-457200">
              <a:buFont typeface="Arial" panose="020B0604020202020204" pitchFamily="34" charset="0"/>
              <a:buAutoNum type="arabicParenR"/>
            </a:pPr>
            <a:r>
              <a:rPr lang="it-IT" b="1" dirty="0"/>
              <a:t>SU LINEE NON METALLICHE</a:t>
            </a:r>
            <a:endParaRPr lang="it-IT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9759021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140823"/>
          </a:xfrm>
        </p:spPr>
        <p:txBody>
          <a:bodyPr/>
          <a:lstStyle/>
          <a:p>
            <a:pPr algn="ctr"/>
            <a:r>
              <a:rPr lang="it-IT" dirty="0">
                <a:latin typeface="Cooper Black" panose="0208090404030B020404" pitchFamily="18" charset="0"/>
              </a:rPr>
              <a:t>Mezzi  su linee metalliche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68683" y="1106658"/>
            <a:ext cx="10054634" cy="3971779"/>
          </a:xfrm>
        </p:spPr>
        <p:txBody>
          <a:bodyPr>
            <a:normAutofit/>
          </a:bodyPr>
          <a:lstStyle/>
          <a:p>
            <a:r>
              <a:rPr lang="it-IT" dirty="0"/>
              <a:t>I mezzi di questa tipolgie sono i </a:t>
            </a:r>
            <a:r>
              <a:rPr lang="it-IT" b="1" dirty="0"/>
              <a:t>DOPPINI DI RAME</a:t>
            </a:r>
            <a:r>
              <a:rPr lang="it-IT" dirty="0"/>
              <a:t>, formati da una coppia di conduttori ritorti (TWISTED PAIR) ed il </a:t>
            </a:r>
            <a:r>
              <a:rPr lang="it-IT" b="1" dirty="0"/>
              <a:t>CAVO COASSIALE</a:t>
            </a:r>
            <a:r>
              <a:rPr lang="it-IT" dirty="0"/>
              <a:t>.</a:t>
            </a:r>
          </a:p>
          <a:p>
            <a:r>
              <a:rPr lang="it-IT" dirty="0">
                <a:sym typeface="Wingdings" pitchFamily="2" charset="2"/>
              </a:rPr>
              <a:t>I doppini sono:</a:t>
            </a:r>
          </a:p>
          <a:p>
            <a:pPr marL="457200" indent="-457200">
              <a:buAutoNum type="arabicParenR"/>
            </a:pPr>
            <a:r>
              <a:rPr lang="it-IT" b="1" dirty="0">
                <a:sym typeface="Wingdings" pitchFamily="2" charset="2"/>
              </a:rPr>
              <a:t>UTP</a:t>
            </a:r>
            <a:r>
              <a:rPr lang="it-IT" dirty="0">
                <a:sym typeface="Wingdings" pitchFamily="2" charset="2"/>
              </a:rPr>
              <a:t> (</a:t>
            </a:r>
            <a:r>
              <a:rPr lang="it-IT" dirty="0"/>
              <a:t>unshielded twisted pair) </a:t>
            </a:r>
            <a:r>
              <a:rPr lang="it-IT" dirty="0">
                <a:sym typeface="Wingdings" pitchFamily="2" charset="2"/>
              </a:rPr>
              <a:t> i fili hanno colori diversi e non sono schermati</a:t>
            </a:r>
          </a:p>
          <a:p>
            <a:pPr marL="457200" indent="-457200">
              <a:buAutoNum type="arabicParenR"/>
            </a:pPr>
            <a:r>
              <a:rPr lang="it-IT" b="1" dirty="0">
                <a:sym typeface="Wingdings" pitchFamily="2" charset="2"/>
              </a:rPr>
              <a:t>STP</a:t>
            </a:r>
            <a:r>
              <a:rPr lang="it-IT" dirty="0">
                <a:sym typeface="Wingdings" pitchFamily="2" charset="2"/>
              </a:rPr>
              <a:t> (s</a:t>
            </a:r>
            <a:r>
              <a:rPr lang="it-IT" dirty="0"/>
              <a:t>hielded twisted pair) </a:t>
            </a:r>
            <a:r>
              <a:rPr lang="it-IT" dirty="0">
                <a:sym typeface="Wingdings" pitchFamily="2" charset="2"/>
              </a:rPr>
              <a:t>i fili sono schermati</a:t>
            </a:r>
          </a:p>
          <a:p>
            <a:pPr marL="457200" indent="-457200">
              <a:buAutoNum type="arabicParenR"/>
            </a:pPr>
            <a:r>
              <a:rPr lang="it-IT" b="1" dirty="0">
                <a:sym typeface="Wingdings" pitchFamily="2" charset="2"/>
              </a:rPr>
              <a:t>FTP</a:t>
            </a:r>
            <a:r>
              <a:rPr lang="it-IT" dirty="0">
                <a:sym typeface="Wingdings" pitchFamily="2" charset="2"/>
              </a:rPr>
              <a:t> (</a:t>
            </a:r>
            <a:r>
              <a:rPr lang="it-IT" dirty="0"/>
              <a:t>foil twisted pair) </a:t>
            </a:r>
            <a:r>
              <a:rPr lang="it-IT" dirty="0">
                <a:sym typeface="Wingdings" pitchFamily="2" charset="2"/>
              </a:rPr>
              <a:t> i fili sono schermati con un foglio di alluminio</a:t>
            </a:r>
          </a:p>
          <a:p>
            <a:pPr marL="0" indent="0">
              <a:buNone/>
            </a:pPr>
            <a:endParaRPr lang="it-IT" dirty="0">
              <a:sym typeface="Wingdings" pitchFamily="2" charset="2"/>
            </a:endParaRPr>
          </a:p>
          <a:p>
            <a:pPr marL="0" indent="0">
              <a:buNone/>
            </a:pPr>
            <a:endParaRPr lang="it-IT" dirty="0">
              <a:sym typeface="Wingdings" pitchFamily="2" charset="2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7874" y="4798769"/>
            <a:ext cx="2181225" cy="176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39976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140823"/>
          </a:xfrm>
        </p:spPr>
        <p:txBody>
          <a:bodyPr/>
          <a:lstStyle/>
          <a:p>
            <a:pPr algn="ctr"/>
            <a:r>
              <a:rPr lang="it-IT" dirty="0">
                <a:latin typeface="Cooper Black" panose="0208090404030B020404" pitchFamily="18" charset="0"/>
              </a:rPr>
              <a:t>Mezzi  su linee metalliche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068683" y="1106658"/>
            <a:ext cx="10054634" cy="2213317"/>
          </a:xfrm>
        </p:spPr>
        <p:txBody>
          <a:bodyPr>
            <a:normAutofit/>
          </a:bodyPr>
          <a:lstStyle/>
          <a:p>
            <a:r>
              <a:rPr lang="it-IT" dirty="0"/>
              <a:t>Il Cavo</a:t>
            </a:r>
            <a:r>
              <a:rPr lang="it-IT" dirty="0">
                <a:sym typeface="Wingdings" pitchFamily="2" charset="2"/>
              </a:rPr>
              <a:t> Coassiale è formato da cavi concentrici separati da un isolante.</a:t>
            </a:r>
          </a:p>
          <a:p>
            <a:r>
              <a:rPr lang="it-IT" dirty="0">
                <a:sym typeface="Wingdings" pitchFamily="2" charset="2"/>
              </a:rPr>
              <a:t>Sono i cavi delle antenne televisive.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375" y="2819400"/>
            <a:ext cx="3905250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236660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140823"/>
          </a:xfrm>
        </p:spPr>
        <p:txBody>
          <a:bodyPr/>
          <a:lstStyle/>
          <a:p>
            <a:pPr algn="ctr"/>
            <a:r>
              <a:rPr lang="it-IT" dirty="0">
                <a:latin typeface="Cooper Black" panose="0208090404030B020404" pitchFamily="18" charset="0"/>
              </a:rPr>
              <a:t>Mezzi  su linee non metalliche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913938" y="937845"/>
            <a:ext cx="10054634" cy="2213317"/>
          </a:xfrm>
        </p:spPr>
        <p:txBody>
          <a:bodyPr>
            <a:normAutofit/>
          </a:bodyPr>
          <a:lstStyle/>
          <a:p>
            <a:r>
              <a:rPr lang="it-IT" dirty="0"/>
              <a:t>Il mezzo è la </a:t>
            </a:r>
            <a:r>
              <a:rPr lang="it-IT" b="1" dirty="0"/>
              <a:t>FIBRA OTTICA</a:t>
            </a:r>
            <a:r>
              <a:rPr lang="it-IT" dirty="0"/>
              <a:t> formato da un filo di vetro in cui viaggia il segnale, rivestito da una parte di vetro che riflette la luce verso l’interno.</a:t>
            </a:r>
          </a:p>
          <a:p>
            <a:r>
              <a:rPr lang="it-IT" dirty="0">
                <a:sym typeface="Wingdings" pitchFamily="2" charset="2"/>
              </a:rPr>
              <a:t>La luce può essere trasmessa da un LASER (un solo fascio di luce) oppure da un LED (più fasci di luce con angolazioni diverse)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6388" y="2567420"/>
            <a:ext cx="3332065" cy="410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3434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41413" y="148046"/>
            <a:ext cx="9905998" cy="714103"/>
          </a:xfrm>
        </p:spPr>
        <p:txBody>
          <a:bodyPr/>
          <a:lstStyle/>
          <a:p>
            <a:pPr algn="ctr"/>
            <a:r>
              <a:rPr lang="it-IT" dirty="0">
                <a:latin typeface="Cooper Black" panose="0208090404030B020404" pitchFamily="18" charset="0"/>
              </a:rPr>
              <a:t>Le reti: definizione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8972" y="1027611"/>
            <a:ext cx="11713028" cy="6096000"/>
          </a:xfrm>
        </p:spPr>
        <p:txBody>
          <a:bodyPr>
            <a:normAutofit lnSpcReduction="10000"/>
          </a:bodyPr>
          <a:lstStyle/>
          <a:p>
            <a:r>
              <a:rPr lang="it-IT" dirty="0"/>
              <a:t>Una rete informatica è un insieme di dispositivi collegati tra loro per poter scambiare delle informazioni in maniera veloce e condividere le risorse.</a:t>
            </a:r>
          </a:p>
          <a:p>
            <a:endParaRPr lang="it-IT" dirty="0"/>
          </a:p>
          <a:p>
            <a:r>
              <a:rPr lang="it-IT" dirty="0"/>
              <a:t>Le informazioni sono codificate in binario </a:t>
            </a:r>
          </a:p>
          <a:p>
            <a:r>
              <a:rPr lang="it-IT" dirty="0"/>
              <a:t>Gli elementi di una rete sono:</a:t>
            </a:r>
          </a:p>
          <a:p>
            <a:pPr marL="914400" lvl="1" indent="-457200">
              <a:buFont typeface="+mj-lt"/>
              <a:buAutoNum type="arabicPeriod"/>
            </a:pPr>
            <a:r>
              <a:rPr lang="it-IT" sz="2400" dirty="0">
                <a:solidFill>
                  <a:srgbClr val="FF0000"/>
                </a:solidFill>
              </a:rPr>
              <a:t>Nodi terminali: </a:t>
            </a:r>
            <a:r>
              <a:rPr lang="it-IT" sz="2400" dirty="0"/>
              <a:t>chiamati </a:t>
            </a:r>
            <a:r>
              <a:rPr lang="it-IT" sz="2400" b="1" dirty="0">
                <a:solidFill>
                  <a:srgbClr val="FF0000"/>
                </a:solidFill>
              </a:rPr>
              <a:t>host</a:t>
            </a:r>
            <a:r>
              <a:rPr lang="it-IT" sz="2400" dirty="0">
                <a:solidFill>
                  <a:srgbClr val="FF0000"/>
                </a:solidFill>
              </a:rPr>
              <a:t> </a:t>
            </a:r>
            <a:r>
              <a:rPr lang="it-IT" sz="2400" dirty="0"/>
              <a:t>che eseguono i programmi</a:t>
            </a:r>
          </a:p>
          <a:p>
            <a:pPr marL="914400" lvl="1" indent="-457200">
              <a:buFont typeface="+mj-lt"/>
              <a:buAutoNum type="arabicPeriod"/>
            </a:pPr>
            <a:r>
              <a:rPr lang="it-IT" sz="2400" dirty="0">
                <a:solidFill>
                  <a:srgbClr val="00B050"/>
                </a:solidFill>
              </a:rPr>
              <a:t>Nodi di commutazione: </a:t>
            </a:r>
            <a:r>
              <a:rPr lang="it-IT" sz="2400" dirty="0"/>
              <a:t>chiamati </a:t>
            </a:r>
            <a:r>
              <a:rPr lang="it-IT" sz="2400" b="1" dirty="0">
                <a:solidFill>
                  <a:srgbClr val="00B050"/>
                </a:solidFill>
              </a:rPr>
              <a:t>router</a:t>
            </a:r>
          </a:p>
          <a:p>
            <a:pPr marL="914400" lvl="1" indent="-457200">
              <a:buFont typeface="+mj-lt"/>
              <a:buAutoNum type="arabicPeriod"/>
            </a:pPr>
            <a:r>
              <a:rPr lang="it-IT" sz="2400" dirty="0">
                <a:solidFill>
                  <a:schemeClr val="accent2"/>
                </a:solidFill>
              </a:rPr>
              <a:t>Linee di Trasmissione</a:t>
            </a:r>
            <a:r>
              <a:rPr lang="it-IT" sz="2400" dirty="0"/>
              <a:t>: chiamate </a:t>
            </a:r>
            <a:r>
              <a:rPr lang="it-IT" sz="2400" b="1" dirty="0">
                <a:solidFill>
                  <a:schemeClr val="accent2"/>
                </a:solidFill>
              </a:rPr>
              <a:t>canali</a:t>
            </a:r>
          </a:p>
          <a:p>
            <a:pPr marL="914400" lvl="1" indent="-457200">
              <a:buFont typeface="+mj-lt"/>
              <a:buAutoNum type="arabicPeriod"/>
            </a:pPr>
            <a:endParaRPr lang="it-IT" sz="2400" dirty="0"/>
          </a:p>
          <a:p>
            <a:r>
              <a:rPr lang="it-IT" dirty="0">
                <a:solidFill>
                  <a:srgbClr val="0070C0"/>
                </a:solidFill>
              </a:rPr>
              <a:t>Meccanismo che regola il funzionamento di una rete:</a:t>
            </a:r>
            <a:r>
              <a:rPr lang="it-IT" dirty="0"/>
              <a:t> un dato </a:t>
            </a:r>
            <a:r>
              <a:rPr lang="it-IT" dirty="0" err="1"/>
              <a:t>dall’host</a:t>
            </a:r>
            <a:r>
              <a:rPr lang="it-IT" dirty="0"/>
              <a:t> sorgente deve arrivare </a:t>
            </a:r>
            <a:r>
              <a:rPr lang="it-IT" dirty="0" err="1"/>
              <a:t>all’host</a:t>
            </a:r>
            <a:r>
              <a:rPr lang="it-IT" dirty="0"/>
              <a:t> di destinazione, viaggia su un canale fisico ed è ritrasmesso dai nodi di commutazione</a:t>
            </a:r>
          </a:p>
          <a:p>
            <a:pPr marL="914400" lvl="1" indent="-457200">
              <a:buFont typeface="+mj-lt"/>
              <a:buAutoNum type="arabicPeriod"/>
            </a:pPr>
            <a:endParaRPr lang="it-IT" sz="2400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661500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41413" y="121920"/>
            <a:ext cx="9905998" cy="1306286"/>
          </a:xfrm>
        </p:spPr>
        <p:txBody>
          <a:bodyPr>
            <a:normAutofit/>
          </a:bodyPr>
          <a:lstStyle/>
          <a:p>
            <a:pPr algn="ctr"/>
            <a:r>
              <a:rPr lang="it-IT" dirty="0">
                <a:latin typeface="Cooper Black" panose="0208090404030B020404" pitchFamily="18" charset="0"/>
              </a:rPr>
              <a:t>Classificazione delle reti in base la scala dimensionale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70560" y="1933303"/>
            <a:ext cx="11303726" cy="4711337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it-IT" dirty="0">
                <a:solidFill>
                  <a:schemeClr val="accent1">
                    <a:lumMod val="75000"/>
                  </a:schemeClr>
                </a:solidFill>
              </a:rPr>
              <a:t>Reti LAN Local Area Network : </a:t>
            </a:r>
            <a:r>
              <a:rPr lang="it-IT" dirty="0"/>
              <a:t>(estensione fino a 100m) reti con </a:t>
            </a:r>
            <a:r>
              <a:rPr lang="it-IT" dirty="0" err="1"/>
              <a:t>host</a:t>
            </a:r>
            <a:r>
              <a:rPr lang="it-IT" dirty="0"/>
              <a:t> ubicati nello stesso edificio, come un’azienda, una scuola</a:t>
            </a:r>
          </a:p>
          <a:p>
            <a:pPr marL="457200" indent="-457200">
              <a:buFont typeface="+mj-lt"/>
              <a:buAutoNum type="arabicPeriod"/>
            </a:pPr>
            <a:r>
              <a:rPr lang="it-IT" dirty="0">
                <a:solidFill>
                  <a:srgbClr val="FFC000"/>
                </a:solidFill>
              </a:rPr>
              <a:t>Reti MAN </a:t>
            </a:r>
            <a:r>
              <a:rPr lang="it-IT" dirty="0" err="1">
                <a:solidFill>
                  <a:srgbClr val="FFC000"/>
                </a:solidFill>
              </a:rPr>
              <a:t>Metropolitan</a:t>
            </a:r>
            <a:r>
              <a:rPr lang="it-IT" dirty="0">
                <a:solidFill>
                  <a:srgbClr val="FFC000"/>
                </a:solidFill>
              </a:rPr>
              <a:t> Area Network: </a:t>
            </a:r>
            <a:r>
              <a:rPr lang="it-IT" dirty="0"/>
              <a:t>(estensione dai 10km ai 100 km) reti con </a:t>
            </a:r>
            <a:r>
              <a:rPr lang="it-IT" dirty="0" err="1"/>
              <a:t>host</a:t>
            </a:r>
            <a:r>
              <a:rPr lang="it-IT" dirty="0"/>
              <a:t> dislocati in una città, o in una provincia, o una piccola regione </a:t>
            </a:r>
          </a:p>
          <a:p>
            <a:pPr marL="457200" indent="-457200">
              <a:buFont typeface="+mj-lt"/>
              <a:buAutoNum type="arabicPeriod"/>
            </a:pPr>
            <a:r>
              <a:rPr lang="it-IT" dirty="0">
                <a:solidFill>
                  <a:srgbClr val="7030A0"/>
                </a:solidFill>
              </a:rPr>
              <a:t>Reti WAN Wide Area Network: </a:t>
            </a:r>
            <a:r>
              <a:rPr lang="it-IT" dirty="0"/>
              <a:t>(estensione dai 1000km ai 5000km) reti con </a:t>
            </a:r>
            <a:r>
              <a:rPr lang="it-IT" dirty="0" err="1"/>
              <a:t>host</a:t>
            </a:r>
            <a:r>
              <a:rPr lang="it-IT" dirty="0"/>
              <a:t> dislocati in diverse città, un’intera nazione o stati confinanti </a:t>
            </a:r>
          </a:p>
          <a:p>
            <a:pPr marL="457200" indent="-457200">
              <a:buFont typeface="+mj-lt"/>
              <a:buAutoNum type="arabicPeriod"/>
            </a:pPr>
            <a:r>
              <a:rPr lang="it-IT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Reti GAN Global Area Network: </a:t>
            </a:r>
            <a:r>
              <a:rPr lang="it-IT" dirty="0"/>
              <a:t>(estensione 10.000km) reti con </a:t>
            </a:r>
            <a:r>
              <a:rPr lang="it-IT" dirty="0" err="1"/>
              <a:t>host</a:t>
            </a:r>
            <a:r>
              <a:rPr lang="it-IT" dirty="0"/>
              <a:t> dislocati nei vari continenti. Esempio: rete internet</a:t>
            </a:r>
          </a:p>
        </p:txBody>
      </p:sp>
    </p:spTree>
    <p:extLst>
      <p:ext uri="{BB962C8B-B14F-4D97-AF65-F5344CB8AC3E}">
        <p14:creationId xmlns:p14="http://schemas.microsoft.com/office/powerpoint/2010/main" val="18219550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140823"/>
          </a:xfrm>
        </p:spPr>
        <p:txBody>
          <a:bodyPr/>
          <a:lstStyle/>
          <a:p>
            <a:pPr algn="ctr"/>
            <a:r>
              <a:rPr lang="it-IT" dirty="0">
                <a:latin typeface="Cooper Black" panose="0208090404030B020404" pitchFamily="18" charset="0"/>
              </a:rPr>
              <a:t>Reti wireless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65759" y="1036319"/>
            <a:ext cx="11451771" cy="5747657"/>
          </a:xfrm>
        </p:spPr>
        <p:txBody>
          <a:bodyPr>
            <a:normAutofit/>
          </a:bodyPr>
          <a:lstStyle/>
          <a:p>
            <a:r>
              <a:rPr lang="it-IT" dirty="0"/>
              <a:t>Sono chiamate WLAN Wireless Local Area Network</a:t>
            </a:r>
          </a:p>
          <a:p>
            <a:r>
              <a:rPr lang="it-IT" dirty="0"/>
              <a:t>Sono reti senza fili che per comunicare usano onde radio a bassa potenza in radiofrequenza</a:t>
            </a:r>
          </a:p>
          <a:p>
            <a:r>
              <a:rPr lang="it-IT" dirty="0"/>
              <a:t>In base alla dimensione si classificano in:</a:t>
            </a:r>
          </a:p>
          <a:p>
            <a:pPr marL="914400" lvl="1" indent="-457200">
              <a:buFont typeface="+mj-lt"/>
              <a:buAutoNum type="arabicPeriod"/>
            </a:pPr>
            <a:r>
              <a:rPr lang="it-IT" sz="2400" dirty="0">
                <a:solidFill>
                  <a:srgbClr val="FF0000"/>
                </a:solidFill>
              </a:rPr>
              <a:t>PAN </a:t>
            </a:r>
            <a:r>
              <a:rPr lang="it-IT" sz="2400" i="1" dirty="0"/>
              <a:t>Personal Area Network</a:t>
            </a:r>
            <a:r>
              <a:rPr lang="it-IT" sz="2400" dirty="0"/>
              <a:t>: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it-IT" sz="2200" dirty="0"/>
              <a:t>sono reti caratterizzate da distanze ridotte, pochi metri,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it-IT" sz="2200" dirty="0"/>
              <a:t>la tecnologia usata per questo tipo di collegamento è il </a:t>
            </a:r>
            <a:r>
              <a:rPr lang="it-IT" sz="2200" dirty="0" err="1"/>
              <a:t>bluetooth</a:t>
            </a:r>
            <a:endParaRPr lang="it-IT" sz="2200" dirty="0"/>
          </a:p>
          <a:p>
            <a:pPr marL="914400" lvl="2" indent="0">
              <a:buNone/>
            </a:pPr>
            <a:endParaRPr lang="it-IT" sz="2200" dirty="0"/>
          </a:p>
          <a:p>
            <a:pPr marL="914400" lvl="1" indent="-457200">
              <a:buFont typeface="+mj-lt"/>
              <a:buAutoNum type="arabicPeriod"/>
            </a:pPr>
            <a:r>
              <a:rPr lang="it-IT" sz="2400" dirty="0">
                <a:solidFill>
                  <a:srgbClr val="FF0000"/>
                </a:solidFill>
              </a:rPr>
              <a:t>WLAN</a:t>
            </a:r>
            <a:r>
              <a:rPr lang="it-IT" sz="2400" dirty="0"/>
              <a:t> Wireless LAN propriamente dette: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it-IT" sz="2200" dirty="0"/>
              <a:t>riguardano LAN aziendali 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it-IT" sz="2200" dirty="0"/>
              <a:t>la tecnologia più diffusa è il </a:t>
            </a:r>
            <a:r>
              <a:rPr lang="it-IT" sz="2200" dirty="0" err="1"/>
              <a:t>wi-fi</a:t>
            </a:r>
            <a:r>
              <a:rPr lang="it-IT" sz="2200" dirty="0"/>
              <a:t> (wireless fidelity)</a:t>
            </a:r>
          </a:p>
        </p:txBody>
      </p:sp>
    </p:spTree>
    <p:extLst>
      <p:ext uri="{BB962C8B-B14F-4D97-AF65-F5344CB8AC3E}">
        <p14:creationId xmlns:p14="http://schemas.microsoft.com/office/powerpoint/2010/main" val="31013242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140823"/>
          </a:xfrm>
        </p:spPr>
        <p:txBody>
          <a:bodyPr/>
          <a:lstStyle/>
          <a:p>
            <a:pPr algn="ctr"/>
            <a:r>
              <a:rPr lang="it-IT" dirty="0">
                <a:latin typeface="Cooper Black" panose="0208090404030B020404" pitchFamily="18" charset="0"/>
              </a:rPr>
              <a:t>Reti wireless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813" y="1966913"/>
            <a:ext cx="11382375" cy="3491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75548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41413" y="113211"/>
            <a:ext cx="9905998" cy="1018903"/>
          </a:xfrm>
        </p:spPr>
        <p:txBody>
          <a:bodyPr/>
          <a:lstStyle/>
          <a:p>
            <a:pPr algn="ctr"/>
            <a:r>
              <a:rPr lang="it-IT" dirty="0">
                <a:latin typeface="Cooper Black" panose="0208090404030B020404" pitchFamily="18" charset="0"/>
              </a:rPr>
              <a:t>Topologia delle reti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368731" y="2577737"/>
            <a:ext cx="9405257" cy="4127862"/>
          </a:xfrm>
        </p:spPr>
        <p:txBody>
          <a:bodyPr/>
          <a:lstStyle/>
          <a:p>
            <a:r>
              <a:rPr lang="it-IT" dirty="0"/>
              <a:t>Topologia: struttura di una rete</a:t>
            </a:r>
          </a:p>
          <a:p>
            <a:r>
              <a:rPr lang="it-IT" dirty="0"/>
              <a:t>Esistono 2 topologie:</a:t>
            </a:r>
          </a:p>
          <a:p>
            <a:pPr marL="914400" lvl="1" indent="-457200">
              <a:buFont typeface="+mj-lt"/>
              <a:buAutoNum type="arabicPeriod"/>
            </a:pPr>
            <a:r>
              <a:rPr lang="it-IT" sz="2400" dirty="0">
                <a:solidFill>
                  <a:srgbClr val="FF0000"/>
                </a:solidFill>
              </a:rPr>
              <a:t>Topologia fisica</a:t>
            </a:r>
          </a:p>
          <a:p>
            <a:pPr marL="914400" lvl="1" indent="-457200">
              <a:buFont typeface="+mj-lt"/>
              <a:buAutoNum type="arabicPeriod"/>
            </a:pPr>
            <a:r>
              <a:rPr lang="it-IT" sz="2400" dirty="0">
                <a:solidFill>
                  <a:srgbClr val="0070C0"/>
                </a:solidFill>
              </a:rPr>
              <a:t>Topologia logica</a:t>
            </a:r>
          </a:p>
        </p:txBody>
      </p:sp>
    </p:spTree>
    <p:extLst>
      <p:ext uri="{BB962C8B-B14F-4D97-AF65-F5344CB8AC3E}">
        <p14:creationId xmlns:p14="http://schemas.microsoft.com/office/powerpoint/2010/main" val="19176767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41413" y="95794"/>
            <a:ext cx="9905998" cy="888275"/>
          </a:xfrm>
        </p:spPr>
        <p:txBody>
          <a:bodyPr/>
          <a:lstStyle/>
          <a:p>
            <a:pPr algn="ctr"/>
            <a:r>
              <a:rPr lang="it-IT" dirty="0">
                <a:latin typeface="Cooper Black" panose="0208090404030B020404" pitchFamily="18" charset="0"/>
              </a:rPr>
              <a:t>Topologia fisica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27314" y="1558834"/>
            <a:ext cx="11025052" cy="5155475"/>
          </a:xfrm>
        </p:spPr>
        <p:txBody>
          <a:bodyPr/>
          <a:lstStyle/>
          <a:p>
            <a:r>
              <a:rPr lang="it-IT" dirty="0">
                <a:solidFill>
                  <a:srgbClr val="0070C0"/>
                </a:solidFill>
              </a:rPr>
              <a:t>Topologia fisica: </a:t>
            </a:r>
            <a:r>
              <a:rPr lang="it-IT" dirty="0"/>
              <a:t>rappresenta come sono disposti geometricamente i nodi di una rete</a:t>
            </a:r>
          </a:p>
          <a:p>
            <a:r>
              <a:rPr lang="it-IT" dirty="0"/>
              <a:t>Secondo la topologia fisica le reti possono essere:</a:t>
            </a:r>
          </a:p>
          <a:p>
            <a:pPr marL="914400" lvl="1" indent="-457200">
              <a:buFont typeface="+mj-lt"/>
              <a:buAutoNum type="arabicPeriod"/>
            </a:pPr>
            <a:r>
              <a:rPr lang="it-IT" sz="2400" dirty="0"/>
              <a:t>Reti a stella </a:t>
            </a:r>
          </a:p>
          <a:p>
            <a:pPr marL="914400" lvl="1" indent="-457200">
              <a:buFont typeface="+mj-lt"/>
              <a:buAutoNum type="arabicPeriod"/>
            </a:pPr>
            <a:r>
              <a:rPr lang="it-IT" sz="2400" dirty="0"/>
              <a:t>Reti ad anello</a:t>
            </a:r>
          </a:p>
          <a:p>
            <a:pPr marL="914400" lvl="1" indent="-457200">
              <a:buFont typeface="+mj-lt"/>
              <a:buAutoNum type="arabicPeriod"/>
            </a:pPr>
            <a:r>
              <a:rPr lang="it-IT" sz="2400" dirty="0"/>
              <a:t>Reti a bus</a:t>
            </a:r>
          </a:p>
          <a:p>
            <a:pPr marL="914400" lvl="1" indent="-457200">
              <a:buFont typeface="+mj-lt"/>
              <a:buAutoNum type="arabicPeriod"/>
            </a:pPr>
            <a:r>
              <a:rPr lang="it-IT" sz="2400" dirty="0"/>
              <a:t>Reti a maglia</a:t>
            </a:r>
          </a:p>
          <a:p>
            <a:pPr marL="914400" lvl="1" indent="-457200">
              <a:buFont typeface="+mj-lt"/>
              <a:buAutoNum type="arabicPeriod"/>
            </a:pPr>
            <a:r>
              <a:rPr lang="it-IT" sz="2400" dirty="0"/>
              <a:t>Reti ad albero</a:t>
            </a:r>
          </a:p>
        </p:txBody>
      </p:sp>
    </p:spTree>
    <p:extLst>
      <p:ext uri="{BB962C8B-B14F-4D97-AF65-F5344CB8AC3E}">
        <p14:creationId xmlns:p14="http://schemas.microsoft.com/office/powerpoint/2010/main" val="6974522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41413" y="113211"/>
            <a:ext cx="9905998" cy="653143"/>
          </a:xfrm>
        </p:spPr>
        <p:txBody>
          <a:bodyPr/>
          <a:lstStyle/>
          <a:p>
            <a:pPr algn="ctr"/>
            <a:r>
              <a:rPr lang="it-IT" dirty="0">
                <a:latin typeface="Cooper Black" panose="0208090404030B020404" pitchFamily="18" charset="0"/>
              </a:rPr>
              <a:t>Reti a stella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722811" y="949234"/>
            <a:ext cx="11051177" cy="5756365"/>
          </a:xfrm>
        </p:spPr>
        <p:txBody>
          <a:bodyPr/>
          <a:lstStyle/>
          <a:p>
            <a:r>
              <a:rPr lang="it-IT" sz="2400" dirty="0"/>
              <a:t>Tutti gli </a:t>
            </a:r>
            <a:r>
              <a:rPr lang="it-IT" sz="2400" dirty="0" err="1"/>
              <a:t>host</a:t>
            </a:r>
            <a:r>
              <a:rPr lang="it-IT" sz="2400" dirty="0"/>
              <a:t> sono collegati a un punto centrale, chiamato centro stella, solitamente un </a:t>
            </a:r>
            <a:r>
              <a:rPr lang="it-IT" sz="2400" dirty="0" err="1"/>
              <a:t>hub</a:t>
            </a:r>
            <a:r>
              <a:rPr lang="it-IT" sz="2400" dirty="0"/>
              <a:t> o uno </a:t>
            </a:r>
            <a:r>
              <a:rPr lang="it-IT" sz="2400" dirty="0" err="1"/>
              <a:t>switch</a:t>
            </a:r>
            <a:r>
              <a:rPr lang="it-IT" sz="2400" dirty="0"/>
              <a:t> che sono dispositivi concentratori che servono a smistare i dati da trasmettere</a:t>
            </a:r>
          </a:p>
          <a:p>
            <a:r>
              <a:rPr lang="it-IT" dirty="0">
                <a:solidFill>
                  <a:srgbClr val="FFC000"/>
                </a:solidFill>
              </a:rPr>
              <a:t>Vantaggi: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400" i="1" dirty="0"/>
              <a:t>Grande affidabilità</a:t>
            </a:r>
            <a:r>
              <a:rPr lang="it-IT" sz="2400" dirty="0"/>
              <a:t>: eventuali guasti non comprometteranno il funzionamento dell’intera rete. Rimane isolato solo il nodo guasto, gli atri continuano a funzionare</a:t>
            </a:r>
          </a:p>
          <a:p>
            <a:pPr marL="457200" indent="-457200">
              <a:buFont typeface="+mj-lt"/>
              <a:buAutoNum type="arabicPeriod"/>
            </a:pPr>
            <a:r>
              <a:rPr lang="it-IT" i="1" dirty="0"/>
              <a:t>Espandibilità</a:t>
            </a:r>
            <a:r>
              <a:rPr lang="it-IT" dirty="0"/>
              <a:t>: è possibile inserire un nuovo nodo senza il fermo della rete</a:t>
            </a:r>
            <a:endParaRPr lang="it-IT" sz="2400" dirty="0"/>
          </a:p>
        </p:txBody>
      </p:sp>
      <p:sp>
        <p:nvSpPr>
          <p:cNvPr id="4" name="AutoShape 2" descr="LE RETI A STELL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1155" y="4549501"/>
            <a:ext cx="2895782" cy="215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7569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41413" y="113211"/>
            <a:ext cx="9905998" cy="1018903"/>
          </a:xfrm>
        </p:spPr>
        <p:txBody>
          <a:bodyPr/>
          <a:lstStyle/>
          <a:p>
            <a:pPr algn="ctr"/>
            <a:r>
              <a:rPr lang="it-IT" dirty="0">
                <a:latin typeface="Cooper Black" panose="0208090404030B020404" pitchFamily="18" charset="0"/>
              </a:rPr>
              <a:t>Reti a stella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09897" y="1419497"/>
            <a:ext cx="10964091" cy="5286102"/>
          </a:xfrm>
        </p:spPr>
        <p:txBody>
          <a:bodyPr/>
          <a:lstStyle/>
          <a:p>
            <a:r>
              <a:rPr lang="it-IT" sz="2400" dirty="0">
                <a:solidFill>
                  <a:srgbClr val="0070C0"/>
                </a:solidFill>
              </a:rPr>
              <a:t>Svantaggi:</a:t>
            </a:r>
          </a:p>
          <a:p>
            <a:pPr marL="457200" indent="-457200">
              <a:buFont typeface="+mj-lt"/>
              <a:buAutoNum type="arabicPeriod"/>
            </a:pPr>
            <a:r>
              <a:rPr lang="it-IT" dirty="0"/>
              <a:t>Rischio di sovraccarico: del nodo centrale in caso di un intenso traffico di rete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400" dirty="0"/>
              <a:t>Possibile blocco della rete se l’</a:t>
            </a:r>
            <a:r>
              <a:rPr lang="it-IT" sz="2400" dirty="0" err="1"/>
              <a:t>hub</a:t>
            </a:r>
            <a:r>
              <a:rPr lang="it-IT" sz="2400" dirty="0"/>
              <a:t> o lo </a:t>
            </a:r>
            <a:r>
              <a:rPr lang="it-IT" sz="2400" dirty="0" err="1"/>
              <a:t>switch</a:t>
            </a:r>
            <a:r>
              <a:rPr lang="it-IT" sz="2400" dirty="0"/>
              <a:t> smette di funzionare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2035" y="3440720"/>
            <a:ext cx="4384948" cy="3264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8232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41413" y="113211"/>
            <a:ext cx="9905998" cy="653143"/>
          </a:xfrm>
        </p:spPr>
        <p:txBody>
          <a:bodyPr/>
          <a:lstStyle/>
          <a:p>
            <a:pPr algn="ctr"/>
            <a:r>
              <a:rPr lang="it-IT" dirty="0">
                <a:latin typeface="Cooper Black" panose="0208090404030B020404" pitchFamily="18" charset="0"/>
              </a:rPr>
              <a:t>Reti ad anello-ring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722811" y="949234"/>
            <a:ext cx="11051177" cy="5756365"/>
          </a:xfrm>
        </p:spPr>
        <p:txBody>
          <a:bodyPr/>
          <a:lstStyle/>
          <a:p>
            <a:r>
              <a:rPr lang="it-IT" sz="2400" dirty="0"/>
              <a:t> Ogni nodo è collegato con altri nodi in modo da formare una struttura circolare</a:t>
            </a:r>
          </a:p>
          <a:p>
            <a:r>
              <a:rPr lang="it-IT" dirty="0"/>
              <a:t>Ogni informazione deve percorrere l’anello fino al destinatario e quindi ogni nodo esamina il pacchetto che riceve per decidere se deve acquisirlo o passarlo a sua volta al nodo successivo</a:t>
            </a:r>
          </a:p>
          <a:p>
            <a:r>
              <a:rPr lang="it-IT" sz="2400" dirty="0"/>
              <a:t>Tale operazione si ripete fino a quando i dati non raggiungono il destinatario</a:t>
            </a:r>
          </a:p>
        </p:txBody>
      </p:sp>
      <p:sp>
        <p:nvSpPr>
          <p:cNvPr id="4" name="AutoShape 2" descr="LE RETI A STELL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2628" y="3763503"/>
            <a:ext cx="3228318" cy="294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5101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41413" y="113211"/>
            <a:ext cx="9905998" cy="653143"/>
          </a:xfrm>
        </p:spPr>
        <p:txBody>
          <a:bodyPr/>
          <a:lstStyle/>
          <a:p>
            <a:pPr algn="ctr"/>
            <a:r>
              <a:rPr lang="it-IT" dirty="0">
                <a:latin typeface="Cooper Black" panose="0208090404030B020404" pitchFamily="18" charset="0"/>
              </a:rPr>
              <a:t>Reti ad anello-ring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722811" y="949234"/>
            <a:ext cx="11051177" cy="5756365"/>
          </a:xfrm>
        </p:spPr>
        <p:txBody>
          <a:bodyPr/>
          <a:lstStyle/>
          <a:p>
            <a:r>
              <a:rPr lang="it-IT" sz="2400" dirty="0"/>
              <a:t>In caso di guasto di un nodo cade l’intera rete anche se è possibile </a:t>
            </a:r>
            <a:r>
              <a:rPr lang="it-IT" sz="2400" dirty="0" err="1"/>
              <a:t>ponticellare</a:t>
            </a:r>
            <a:r>
              <a:rPr lang="it-IT" sz="2400" dirty="0"/>
              <a:t> l’ingresso e l’uscita di un nodo per escluderlo</a:t>
            </a:r>
          </a:p>
          <a:p>
            <a:r>
              <a:rPr lang="it-IT" dirty="0"/>
              <a:t>È usata nelle reti locali soprattutto in quelle metropolitane</a:t>
            </a:r>
            <a:endParaRPr lang="it-IT" sz="2400" dirty="0"/>
          </a:p>
        </p:txBody>
      </p:sp>
      <p:sp>
        <p:nvSpPr>
          <p:cNvPr id="4" name="AutoShape 2" descr="LE RETI A STELL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2994" y="3014566"/>
            <a:ext cx="3228318" cy="294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1477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41413" y="113211"/>
            <a:ext cx="9905998" cy="653143"/>
          </a:xfrm>
        </p:spPr>
        <p:txBody>
          <a:bodyPr/>
          <a:lstStyle/>
          <a:p>
            <a:pPr algn="ctr"/>
            <a:r>
              <a:rPr lang="it-IT" dirty="0">
                <a:latin typeface="Cooper Black" panose="0208090404030B020404" pitchFamily="18" charset="0"/>
              </a:rPr>
              <a:t>Reti ad anello-ring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722811" y="949234"/>
            <a:ext cx="11051177" cy="5756365"/>
          </a:xfrm>
        </p:spPr>
        <p:txBody>
          <a:bodyPr/>
          <a:lstStyle/>
          <a:p>
            <a:r>
              <a:rPr lang="it-IT" dirty="0"/>
              <a:t>La topologia ad anello può essere: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400" b="1" dirty="0">
                <a:solidFill>
                  <a:srgbClr val="0070C0"/>
                </a:solidFill>
              </a:rPr>
              <a:t>Unidirezionale:</a:t>
            </a:r>
            <a:r>
              <a:rPr lang="it-IT" sz="2400" dirty="0"/>
              <a:t> in senso orario o antiorario. Si ha un alto rischio di guasti, perché se un collegamento, un cavo o un nodo non funziona è compromessa tutta la rete</a:t>
            </a:r>
          </a:p>
          <a:p>
            <a:pPr marL="457200" indent="-457200">
              <a:buFont typeface="+mj-lt"/>
              <a:buAutoNum type="arabicPeriod"/>
            </a:pPr>
            <a:r>
              <a:rPr lang="it-IT" b="1" dirty="0">
                <a:solidFill>
                  <a:schemeClr val="accent2">
                    <a:lumMod val="75000"/>
                  </a:schemeClr>
                </a:solidFill>
              </a:rPr>
              <a:t>Bidirezionale:</a:t>
            </a:r>
            <a:r>
              <a:rPr lang="it-IT" dirty="0"/>
              <a:t> ogni nodo può inviare il messaggio sia al nodo precedente che a quello successivo. Un eventuale guasto può essere superato facilmente sfruttando l’altra direzione</a:t>
            </a:r>
            <a:endParaRPr lang="it-IT" sz="2400" dirty="0"/>
          </a:p>
        </p:txBody>
      </p:sp>
      <p:sp>
        <p:nvSpPr>
          <p:cNvPr id="4" name="AutoShape 2" descr="LE RETI A STELL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6091" y="3763503"/>
            <a:ext cx="3228318" cy="2942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77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41413" y="200297"/>
            <a:ext cx="9905998" cy="801189"/>
          </a:xfrm>
        </p:spPr>
        <p:txBody>
          <a:bodyPr/>
          <a:lstStyle/>
          <a:p>
            <a:pPr algn="ctr"/>
            <a:r>
              <a:rPr lang="it-IT" dirty="0">
                <a:latin typeface="Cooper Black" panose="0208090404030B020404" pitchFamily="18" charset="0"/>
              </a:rPr>
              <a:t>Modelli logici delle reti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141414" y="2055224"/>
            <a:ext cx="10658700" cy="4406536"/>
          </a:xfrm>
        </p:spPr>
        <p:txBody>
          <a:bodyPr>
            <a:normAutofit/>
          </a:bodyPr>
          <a:lstStyle/>
          <a:p>
            <a:r>
              <a:rPr lang="it-IT" dirty="0"/>
              <a:t>Esistono 2 modelli logici di reti (cioè si considera il ruolo assunto da ogni </a:t>
            </a:r>
            <a:r>
              <a:rPr lang="it-IT" dirty="0" err="1"/>
              <a:t>host</a:t>
            </a:r>
            <a:r>
              <a:rPr lang="it-IT" dirty="0"/>
              <a:t> nella rete):</a:t>
            </a:r>
          </a:p>
          <a:p>
            <a:pPr marL="914400" lvl="1" indent="-457200">
              <a:buFont typeface="+mj-lt"/>
              <a:buAutoNum type="arabicPeriod"/>
            </a:pPr>
            <a:r>
              <a:rPr lang="it-IT" sz="2400" dirty="0">
                <a:solidFill>
                  <a:srgbClr val="0070C0"/>
                </a:solidFill>
              </a:rPr>
              <a:t>Reti client server</a:t>
            </a:r>
          </a:p>
          <a:p>
            <a:pPr marL="914400" lvl="1" indent="-457200">
              <a:buFont typeface="+mj-lt"/>
              <a:buAutoNum type="arabicPeriod"/>
            </a:pPr>
            <a:r>
              <a:rPr lang="it-IT" sz="2400" dirty="0">
                <a:solidFill>
                  <a:srgbClr val="FFFF00"/>
                </a:solidFill>
              </a:rPr>
              <a:t>Reti </a:t>
            </a:r>
            <a:r>
              <a:rPr lang="it-IT" sz="2400" dirty="0" err="1">
                <a:solidFill>
                  <a:srgbClr val="FFFF00"/>
                </a:solidFill>
              </a:rPr>
              <a:t>peer</a:t>
            </a:r>
            <a:r>
              <a:rPr lang="it-IT" sz="2400" dirty="0">
                <a:solidFill>
                  <a:srgbClr val="FFFF00"/>
                </a:solidFill>
              </a:rPr>
              <a:t> to </a:t>
            </a:r>
            <a:r>
              <a:rPr lang="it-IT" sz="2400" dirty="0" err="1">
                <a:solidFill>
                  <a:srgbClr val="FFFF00"/>
                </a:solidFill>
              </a:rPr>
              <a:t>peer</a:t>
            </a:r>
            <a:endParaRPr lang="it-IT" sz="2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52595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41413" y="113211"/>
            <a:ext cx="9905998" cy="653143"/>
          </a:xfrm>
        </p:spPr>
        <p:txBody>
          <a:bodyPr/>
          <a:lstStyle/>
          <a:p>
            <a:pPr algn="ctr"/>
            <a:r>
              <a:rPr lang="it-IT" dirty="0">
                <a:latin typeface="Cooper Black" panose="0208090404030B020404" pitchFamily="18" charset="0"/>
              </a:rPr>
              <a:t>Reti a bus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722811" y="949234"/>
            <a:ext cx="11051177" cy="5756365"/>
          </a:xfrm>
        </p:spPr>
        <p:txBody>
          <a:bodyPr/>
          <a:lstStyle/>
          <a:p>
            <a:r>
              <a:rPr lang="it-IT" sz="2400" dirty="0"/>
              <a:t> Tutti i dispositivi sono connessi ad un canale comune detto BUS</a:t>
            </a:r>
          </a:p>
          <a:p>
            <a:r>
              <a:rPr lang="it-IT" dirty="0"/>
              <a:t>È una trasmissione di tipo broadcast: i messaggi sono inviati sul canale a tutti i nodi che li possono valutare e solo il nodo che riconosce di essere il destinatario perché l’indirizzo di destinazione del messaggio coincide col suo acquisisce il messaggio altrimenti lo ignora</a:t>
            </a:r>
          </a:p>
          <a:p>
            <a:r>
              <a:rPr lang="it-IT" sz="2400" dirty="0"/>
              <a:t>Solo un nodo alla volta può trasmettere sul canale</a:t>
            </a:r>
          </a:p>
        </p:txBody>
      </p:sp>
      <p:sp>
        <p:nvSpPr>
          <p:cNvPr id="4" name="AutoShape 2" descr="LE RETI A STELL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6079" y="3910147"/>
            <a:ext cx="5575543" cy="2881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7066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41413" y="113211"/>
            <a:ext cx="9905998" cy="653143"/>
          </a:xfrm>
        </p:spPr>
        <p:txBody>
          <a:bodyPr/>
          <a:lstStyle/>
          <a:p>
            <a:pPr algn="ctr"/>
            <a:r>
              <a:rPr lang="it-IT" dirty="0">
                <a:latin typeface="Cooper Black" panose="0208090404030B020404" pitchFamily="18" charset="0"/>
              </a:rPr>
              <a:t>Reti a bus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722811" y="949234"/>
            <a:ext cx="11051177" cy="5756365"/>
          </a:xfrm>
        </p:spPr>
        <p:txBody>
          <a:bodyPr/>
          <a:lstStyle/>
          <a:p>
            <a:r>
              <a:rPr lang="it-IT" sz="2400" dirty="0"/>
              <a:t>Se un </a:t>
            </a:r>
            <a:r>
              <a:rPr lang="it-IT" sz="2400" dirty="0" err="1"/>
              <a:t>host</a:t>
            </a:r>
            <a:r>
              <a:rPr lang="it-IT" sz="2400" dirty="0"/>
              <a:t> non funziona la rete continua a funzionare</a:t>
            </a:r>
          </a:p>
          <a:p>
            <a:r>
              <a:rPr lang="it-IT" dirty="0"/>
              <a:t>Se si guasta il cavo del BUS tutta la rete è compromessa</a:t>
            </a:r>
          </a:p>
          <a:p>
            <a:r>
              <a:rPr lang="it-IT" sz="2400" dirty="0"/>
              <a:t>È tipica delle reti locali e metropolitane ed era molto usata in passato</a:t>
            </a:r>
          </a:p>
        </p:txBody>
      </p:sp>
      <p:sp>
        <p:nvSpPr>
          <p:cNvPr id="4" name="AutoShape 2" descr="LE RETI A STELL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6079" y="3910147"/>
            <a:ext cx="5575543" cy="2881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4052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41413" y="113211"/>
            <a:ext cx="9905998" cy="653143"/>
          </a:xfrm>
        </p:spPr>
        <p:txBody>
          <a:bodyPr/>
          <a:lstStyle/>
          <a:p>
            <a:pPr algn="ctr"/>
            <a:r>
              <a:rPr lang="it-IT" dirty="0">
                <a:latin typeface="Cooper Black" panose="0208090404030B020404" pitchFamily="18" charset="0"/>
              </a:rPr>
              <a:t>Reti a maglia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722811" y="949234"/>
            <a:ext cx="11051177" cy="5756365"/>
          </a:xfrm>
        </p:spPr>
        <p:txBody>
          <a:bodyPr/>
          <a:lstStyle/>
          <a:p>
            <a:r>
              <a:rPr lang="it-IT" sz="2400" dirty="0"/>
              <a:t>Ogni nodo è cose un </a:t>
            </a:r>
            <a:r>
              <a:rPr lang="it-IT" sz="2400" dirty="0" err="1"/>
              <a:t>host</a:t>
            </a:r>
            <a:r>
              <a:rPr lang="it-IT" sz="2400" dirty="0"/>
              <a:t> non funziona la rete continua a funzionare</a:t>
            </a:r>
          </a:p>
          <a:p>
            <a:r>
              <a:rPr lang="it-IT" dirty="0"/>
              <a:t>Sono usate nelle reti geografiche</a:t>
            </a:r>
            <a:endParaRPr lang="it-IT" sz="2400" dirty="0"/>
          </a:p>
          <a:p>
            <a:r>
              <a:rPr lang="it-IT" dirty="0"/>
              <a:t>Esse possono essere: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2400" b="1" dirty="0">
                <a:solidFill>
                  <a:schemeClr val="accent2">
                    <a:lumMod val="75000"/>
                  </a:schemeClr>
                </a:solidFill>
              </a:rPr>
              <a:t>A maglia completamente connessa: </a:t>
            </a:r>
            <a:r>
              <a:rPr lang="it-IT" sz="2400" dirty="0"/>
              <a:t>quando ogni nodo è collegato a tutti gli altri</a:t>
            </a:r>
          </a:p>
          <a:p>
            <a:pPr marL="457200" indent="-457200">
              <a:buFont typeface="+mj-lt"/>
              <a:buAutoNum type="arabicPeriod"/>
            </a:pPr>
            <a:r>
              <a:rPr lang="it-IT" b="1" dirty="0">
                <a:solidFill>
                  <a:srgbClr val="92D050"/>
                </a:solidFill>
              </a:rPr>
              <a:t>A maglia parzialmente connessa: </a:t>
            </a:r>
            <a:r>
              <a:rPr lang="it-IT" dirty="0"/>
              <a:t>quando ogni nodo è collegato a un sottoinsieme di nodi</a:t>
            </a:r>
            <a:endParaRPr lang="it-IT" sz="2400" dirty="0"/>
          </a:p>
        </p:txBody>
      </p:sp>
      <p:sp>
        <p:nvSpPr>
          <p:cNvPr id="4" name="AutoShape 2" descr="LE RETI A STELL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6" name="Immagin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6920" y="4075611"/>
            <a:ext cx="3231932" cy="2535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3025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41413" y="113211"/>
            <a:ext cx="9905998" cy="653143"/>
          </a:xfrm>
        </p:spPr>
        <p:txBody>
          <a:bodyPr/>
          <a:lstStyle/>
          <a:p>
            <a:pPr algn="ctr"/>
            <a:r>
              <a:rPr lang="it-IT" dirty="0">
                <a:latin typeface="Cooper Black" panose="0208090404030B020404" pitchFamily="18" charset="0"/>
              </a:rPr>
              <a:t>Reti ad albero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722811" y="949234"/>
            <a:ext cx="11051177" cy="5756365"/>
          </a:xfrm>
        </p:spPr>
        <p:txBody>
          <a:bodyPr/>
          <a:lstStyle/>
          <a:p>
            <a:r>
              <a:rPr lang="it-IT" sz="2400" dirty="0"/>
              <a:t> E’  una struttura gerarchica multilivello</a:t>
            </a:r>
          </a:p>
          <a:p>
            <a:r>
              <a:rPr lang="it-IT" dirty="0"/>
              <a:t>Ad ogni nodo ne sono collegati due di livello inferiore</a:t>
            </a:r>
          </a:p>
          <a:p>
            <a:r>
              <a:rPr lang="it-IT" sz="2400" dirty="0"/>
              <a:t>Il nodo da cui prende origine tutta la rete si chiama nodo padre, radice, </a:t>
            </a:r>
            <a:r>
              <a:rPr lang="it-IT" sz="2400" dirty="0" err="1"/>
              <a:t>root</a:t>
            </a:r>
            <a:endParaRPr lang="it-IT" sz="2400" dirty="0"/>
          </a:p>
          <a:p>
            <a:r>
              <a:rPr lang="it-IT" dirty="0"/>
              <a:t>I nodi terminali sono chiamati nodi figli o foglie</a:t>
            </a:r>
          </a:p>
          <a:p>
            <a:r>
              <a:rPr lang="it-IT" sz="2400" dirty="0"/>
              <a:t>Quando un nodo si guasta tutti i nodi del livello inferiore sono compromessi </a:t>
            </a:r>
          </a:p>
        </p:txBody>
      </p:sp>
      <p:sp>
        <p:nvSpPr>
          <p:cNvPr id="4" name="AutoShape 2" descr="LE RETI A STELL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5" name="Immagin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1455" y="4039537"/>
            <a:ext cx="4493887" cy="2666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4040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41413" y="95794"/>
            <a:ext cx="9905998" cy="888275"/>
          </a:xfrm>
        </p:spPr>
        <p:txBody>
          <a:bodyPr/>
          <a:lstStyle/>
          <a:p>
            <a:pPr algn="ctr"/>
            <a:r>
              <a:rPr lang="it-IT" dirty="0">
                <a:latin typeface="Cooper Black" panose="0208090404030B020404" pitchFamily="18" charset="0"/>
              </a:rPr>
              <a:t>Topologia logica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27314" y="984070"/>
            <a:ext cx="11025052" cy="5730240"/>
          </a:xfrm>
        </p:spPr>
        <p:txBody>
          <a:bodyPr/>
          <a:lstStyle/>
          <a:p>
            <a:r>
              <a:rPr lang="it-IT" dirty="0"/>
              <a:t>Topologia logica: rappresenta come gli </a:t>
            </a:r>
            <a:r>
              <a:rPr lang="it-IT" dirty="0" err="1"/>
              <a:t>host</a:t>
            </a:r>
            <a:r>
              <a:rPr lang="it-IT" dirty="0"/>
              <a:t> comunicano tra loro cioè come avviene il flusso dei dati attraverso il mezzo trasmissivo</a:t>
            </a:r>
          </a:p>
          <a:p>
            <a:r>
              <a:rPr lang="it-IT" dirty="0"/>
              <a:t>Secondo la </a:t>
            </a:r>
            <a:r>
              <a:rPr lang="it-IT"/>
              <a:t>topologia logica le </a:t>
            </a:r>
            <a:r>
              <a:rPr lang="it-IT" dirty="0"/>
              <a:t>reti possono essere:</a:t>
            </a:r>
          </a:p>
          <a:p>
            <a:pPr marL="914400" lvl="1" indent="-457200">
              <a:buFont typeface="+mj-lt"/>
              <a:buAutoNum type="arabicPeriod"/>
            </a:pPr>
            <a:r>
              <a:rPr lang="it-IT" sz="2400" b="1" dirty="0">
                <a:solidFill>
                  <a:srgbClr val="92D050"/>
                </a:solidFill>
              </a:rPr>
              <a:t>Reti broadcast: </a:t>
            </a:r>
            <a:r>
              <a:rPr lang="it-IT" sz="2400" dirty="0"/>
              <a:t>ogni dispositivo invia i dati a tutti gli altri. Solitamente sono reti a BUS </a:t>
            </a:r>
          </a:p>
          <a:p>
            <a:pPr marL="914400" lvl="1" indent="-457200">
              <a:buFont typeface="+mj-lt"/>
              <a:buAutoNum type="arabicPeriod"/>
            </a:pPr>
            <a:r>
              <a:rPr lang="it-IT" sz="24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Reti </a:t>
            </a:r>
            <a:r>
              <a:rPr lang="it-IT" sz="2400" b="1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token</a:t>
            </a:r>
            <a:r>
              <a:rPr lang="it-IT" sz="24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</a:t>
            </a:r>
            <a:r>
              <a:rPr lang="it-IT" sz="2400" b="1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passing</a:t>
            </a:r>
            <a:r>
              <a:rPr lang="it-IT" sz="2400" b="1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: </a:t>
            </a:r>
            <a:r>
              <a:rPr lang="it-IT" sz="2400" dirty="0"/>
              <a:t>quando un dispositivo riceve il </a:t>
            </a:r>
            <a:r>
              <a:rPr lang="it-IT" sz="2400" dirty="0" err="1"/>
              <a:t>token</a:t>
            </a:r>
            <a:r>
              <a:rPr lang="it-IT" sz="2400" dirty="0"/>
              <a:t> (gettone), che è un particolare messaggio, può inviare i dati sulla rete. Se un </a:t>
            </a:r>
            <a:r>
              <a:rPr lang="it-IT" sz="2400" dirty="0" err="1"/>
              <a:t>host</a:t>
            </a:r>
            <a:r>
              <a:rPr lang="it-IT" sz="2400" dirty="0"/>
              <a:t> non ha dati da inviare, quando riceve il </a:t>
            </a:r>
            <a:r>
              <a:rPr lang="it-IT" sz="2400" dirty="0" err="1"/>
              <a:t>token</a:t>
            </a:r>
            <a:r>
              <a:rPr lang="it-IT" sz="2400" dirty="0"/>
              <a:t> lo passa </a:t>
            </a:r>
            <a:r>
              <a:rPr lang="it-IT" sz="2400" dirty="0" err="1"/>
              <a:t>all’host</a:t>
            </a:r>
            <a:r>
              <a:rPr lang="it-IT" sz="2400" dirty="0"/>
              <a:t> successivo. Solitamente si tratta di reti ad anello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7276" y="4823644"/>
            <a:ext cx="2120135" cy="1968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7073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41413" y="95794"/>
            <a:ext cx="9905998" cy="888275"/>
          </a:xfrm>
        </p:spPr>
        <p:txBody>
          <a:bodyPr/>
          <a:lstStyle/>
          <a:p>
            <a:pPr algn="ctr"/>
            <a:r>
              <a:rPr lang="it-IT" dirty="0">
                <a:latin typeface="Cooper Black" panose="0208090404030B020404" pitchFamily="18" charset="0"/>
              </a:rPr>
              <a:t>Dispositivi  di rete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27314" y="984070"/>
            <a:ext cx="11025052" cy="5730240"/>
          </a:xfrm>
        </p:spPr>
        <p:txBody>
          <a:bodyPr/>
          <a:lstStyle/>
          <a:p>
            <a:r>
              <a:rPr lang="it-IT" dirty="0"/>
              <a:t>Per collegare un computer alla rete è necessario che abbia una </a:t>
            </a:r>
            <a:r>
              <a:rPr lang="it-IT" b="1" dirty="0"/>
              <a:t>SCHEDA DI RETE (NIC) </a:t>
            </a:r>
            <a:r>
              <a:rPr lang="it-IT" dirty="0"/>
              <a:t>che può essere anche wireless.</a:t>
            </a:r>
          </a:p>
          <a:p>
            <a:r>
              <a:rPr lang="it-IT" sz="2400" b="1" dirty="0"/>
              <a:t>HUB</a:t>
            </a:r>
            <a:r>
              <a:rPr lang="it-IT" sz="2400" dirty="0"/>
              <a:t> </a:t>
            </a:r>
            <a:r>
              <a:rPr lang="it-IT" sz="2400" dirty="0">
                <a:sym typeface="Wingdings" pitchFamily="2" charset="2"/>
              </a:rPr>
              <a:t> riceve i pacchetti e li inoltra solo ai nodi che li devono ricevere. E’ usato er reti piccole.</a:t>
            </a:r>
          </a:p>
          <a:p>
            <a:r>
              <a:rPr lang="it-IT" b="1" dirty="0">
                <a:sym typeface="Wingdings" pitchFamily="2" charset="2"/>
              </a:rPr>
              <a:t>BRIDGE</a:t>
            </a:r>
            <a:r>
              <a:rPr lang="it-IT" dirty="0">
                <a:sym typeface="Wingdings" pitchFamily="2" charset="2"/>
              </a:rPr>
              <a:t>  invia i pacchetti ad un altro hub, verificando l’indirizzo di destinazione. E’ formato da una sola porta di ingresso ed una porta di uscita.</a:t>
            </a:r>
          </a:p>
          <a:p>
            <a:r>
              <a:rPr lang="it-IT" sz="2400" b="1" dirty="0">
                <a:sym typeface="Wingdings" pitchFamily="2" charset="2"/>
              </a:rPr>
              <a:t>SWITCH</a:t>
            </a:r>
            <a:r>
              <a:rPr lang="it-IT" sz="2400" dirty="0">
                <a:sym typeface="Wingdings" pitchFamily="2" charset="2"/>
              </a:rPr>
              <a:t>  E’ formato da più porte. Quando un pacchetto arriva alllo switch, questo legge l’indirizzo MAC verso cui deve essere indirizzato.</a:t>
            </a:r>
          </a:p>
          <a:p>
            <a:r>
              <a:rPr lang="it-IT" b="1" dirty="0">
                <a:sym typeface="Wingdings" pitchFamily="2" charset="2"/>
              </a:rPr>
              <a:t>ROUTER</a:t>
            </a:r>
            <a:r>
              <a:rPr lang="it-IT" dirty="0">
                <a:sym typeface="Wingdings" pitchFamily="2" charset="2"/>
              </a:rPr>
              <a:t> </a:t>
            </a:r>
            <a:r>
              <a:rPr lang="it-IT">
                <a:sym typeface="Wingdings" pitchFamily="2" charset="2"/>
              </a:rPr>
              <a:t> E’ simile allo switch ma invece di utilizzare l’indirizzo MAC, utilizza l’indirizzo IP</a:t>
            </a:r>
            <a:endParaRPr lang="it-IT" sz="2400" b="1" dirty="0"/>
          </a:p>
        </p:txBody>
      </p:sp>
    </p:spTree>
    <p:extLst>
      <p:ext uri="{BB962C8B-B14F-4D97-AF65-F5344CB8AC3E}">
        <p14:creationId xmlns:p14="http://schemas.microsoft.com/office/powerpoint/2010/main" val="2073278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41413" y="165463"/>
            <a:ext cx="9905998" cy="931817"/>
          </a:xfrm>
        </p:spPr>
        <p:txBody>
          <a:bodyPr/>
          <a:lstStyle/>
          <a:p>
            <a:pPr algn="ctr"/>
            <a:r>
              <a:rPr lang="it-IT" dirty="0">
                <a:latin typeface="Cooper Black" panose="0208090404030B020404" pitchFamily="18" charset="0"/>
              </a:rPr>
              <a:t>Reti client server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722812" y="1593668"/>
            <a:ext cx="11077302" cy="5024845"/>
          </a:xfrm>
        </p:spPr>
        <p:txBody>
          <a:bodyPr/>
          <a:lstStyle/>
          <a:p>
            <a:r>
              <a:rPr lang="it-IT" dirty="0"/>
              <a:t>È il modello usato nella rete internet: il client è il browser (HTTP client) il server è Apache (HTTP server)</a:t>
            </a:r>
          </a:p>
          <a:p>
            <a:r>
              <a:rPr lang="it-IT" dirty="0"/>
              <a:t>Queste reti necessitano di un amministratore di rete che gestisce il server, fa il backup dei dati</a:t>
            </a:r>
          </a:p>
          <a:p>
            <a:r>
              <a:rPr lang="it-IT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Server: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it-IT" sz="2400" dirty="0"/>
              <a:t>Processo che offre un servizio e può essere raggiunto attraverso la rete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it-IT" sz="2400" dirty="0"/>
              <a:t>Accetta ed elabora le richieste che gli arrivano dai client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it-IT" sz="2400" dirty="0"/>
              <a:t>Restituisce il risultato ai client o invia un messaggio di errore se non riesce a soddisfare la richiesta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it-IT" sz="2400" dirty="0"/>
              <a:t>È avviato all’accensione </a:t>
            </a:r>
            <a:r>
              <a:rPr lang="it-IT" sz="2400" dirty="0" err="1"/>
              <a:t>dell’host</a:t>
            </a:r>
            <a:r>
              <a:rPr lang="it-IT" sz="2400" dirty="0"/>
              <a:t> e rimane sempre attivo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520945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41413" y="165463"/>
            <a:ext cx="9905998" cy="931817"/>
          </a:xfrm>
        </p:spPr>
        <p:txBody>
          <a:bodyPr/>
          <a:lstStyle/>
          <a:p>
            <a:pPr algn="ctr"/>
            <a:r>
              <a:rPr lang="it-IT" dirty="0">
                <a:latin typeface="Cooper Black" panose="0208090404030B020404" pitchFamily="18" charset="0"/>
              </a:rPr>
              <a:t>Reti client server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722812" y="1593668"/>
            <a:ext cx="11077302" cy="5024845"/>
          </a:xfrm>
        </p:spPr>
        <p:txBody>
          <a:bodyPr/>
          <a:lstStyle/>
          <a:p>
            <a:r>
              <a:rPr lang="it-IT" b="1" dirty="0">
                <a:solidFill>
                  <a:srgbClr val="FFFF00"/>
                </a:solidFill>
              </a:rPr>
              <a:t>Client: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it-IT" sz="2400" dirty="0"/>
              <a:t>Processo che invia una richiesta ad un server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it-IT" sz="2400" dirty="0"/>
              <a:t>Diventa attivo quando deve inviare una richiesta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it-IT" sz="2400" dirty="0"/>
              <a:t>Dopo che riceve la risposta ritorna inattivo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41598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41413" y="165464"/>
            <a:ext cx="9905998" cy="827314"/>
          </a:xfrm>
        </p:spPr>
        <p:txBody>
          <a:bodyPr/>
          <a:lstStyle/>
          <a:p>
            <a:pPr algn="ctr"/>
            <a:r>
              <a:rPr lang="it-IT" dirty="0">
                <a:latin typeface="Cooper Black" panose="0208090404030B020404" pitchFamily="18" charset="0"/>
              </a:rPr>
              <a:t>Reti </a:t>
            </a:r>
            <a:r>
              <a:rPr lang="it-IT" dirty="0" err="1">
                <a:latin typeface="Cooper Black" panose="0208090404030B020404" pitchFamily="18" charset="0"/>
              </a:rPr>
              <a:t>peer</a:t>
            </a:r>
            <a:r>
              <a:rPr lang="it-IT" dirty="0">
                <a:latin typeface="Cooper Black" panose="0208090404030B020404" pitchFamily="18" charset="0"/>
              </a:rPr>
              <a:t> to </a:t>
            </a:r>
            <a:r>
              <a:rPr lang="it-IT" dirty="0" err="1">
                <a:latin typeface="Cooper Black" panose="0208090404030B020404" pitchFamily="18" charset="0"/>
              </a:rPr>
              <a:t>peer</a:t>
            </a:r>
            <a:r>
              <a:rPr lang="it-IT" dirty="0">
                <a:latin typeface="Cooper Black" panose="0208090404030B020404" pitchFamily="18" charset="0"/>
              </a:rPr>
              <a:t> (p2p)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714103" y="1349828"/>
            <a:ext cx="11120845" cy="5355771"/>
          </a:xfrm>
        </p:spPr>
        <p:txBody>
          <a:bodyPr/>
          <a:lstStyle/>
          <a:p>
            <a:pPr algn="just"/>
            <a:r>
              <a:rPr lang="it-IT" dirty="0"/>
              <a:t>Ogni dispositivo ha un ruolo paritetico rispetto agli altri svolgendo contemporaneamente sia il ruolo di client che di server</a:t>
            </a:r>
          </a:p>
          <a:p>
            <a:pPr algn="just"/>
            <a:endParaRPr lang="it-IT" dirty="0"/>
          </a:p>
          <a:p>
            <a:pPr algn="just"/>
            <a:r>
              <a:rPr lang="it-IT" dirty="0"/>
              <a:t>Questo modello si applica per reti piccole con massimo 10 dispositivi</a:t>
            </a:r>
          </a:p>
          <a:p>
            <a:pPr algn="just"/>
            <a:endParaRPr lang="it-IT" dirty="0"/>
          </a:p>
          <a:p>
            <a:pPr algn="just"/>
            <a:r>
              <a:rPr lang="it-IT" dirty="0"/>
              <a:t>Un esempio è Skype</a:t>
            </a:r>
          </a:p>
        </p:txBody>
      </p:sp>
    </p:spTree>
    <p:extLst>
      <p:ext uri="{BB962C8B-B14F-4D97-AF65-F5344CB8AC3E}">
        <p14:creationId xmlns:p14="http://schemas.microsoft.com/office/powerpoint/2010/main" val="1559861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41413" y="95794"/>
            <a:ext cx="9905998" cy="862149"/>
          </a:xfrm>
        </p:spPr>
        <p:txBody>
          <a:bodyPr/>
          <a:lstStyle/>
          <a:p>
            <a:pPr algn="ctr"/>
            <a:r>
              <a:rPr lang="it-IT" dirty="0">
                <a:latin typeface="Cooper Black" panose="0208090404030B020404" pitchFamily="18" charset="0"/>
              </a:rPr>
              <a:t>Classificazione fisica delle reti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306285" y="2211978"/>
            <a:ext cx="9962605" cy="4119154"/>
          </a:xfrm>
        </p:spPr>
        <p:txBody>
          <a:bodyPr/>
          <a:lstStyle/>
          <a:p>
            <a:r>
              <a:rPr lang="it-IT" dirty="0"/>
              <a:t>Le reti, da un punto di vista fisico, si possono classificare secondo due criteri:</a:t>
            </a:r>
          </a:p>
          <a:p>
            <a:pPr marL="914400" lvl="1" indent="-457200">
              <a:buFont typeface="+mj-lt"/>
              <a:buAutoNum type="arabicPeriod"/>
            </a:pPr>
            <a:r>
              <a:rPr lang="it-IT" sz="2400" dirty="0">
                <a:solidFill>
                  <a:srgbClr val="FFFF00"/>
                </a:solidFill>
              </a:rPr>
              <a:t>Tecnologia trasmissiva </a:t>
            </a:r>
            <a:r>
              <a:rPr lang="it-IT" sz="2400" dirty="0"/>
              <a:t>(in base a come saranno tramessi i dati)</a:t>
            </a:r>
          </a:p>
          <a:p>
            <a:pPr marL="914400" lvl="1" indent="-457200">
              <a:buFont typeface="+mj-lt"/>
              <a:buAutoNum type="arabicPeriod"/>
            </a:pPr>
            <a:r>
              <a:rPr lang="it-IT" sz="2400" dirty="0">
                <a:solidFill>
                  <a:srgbClr val="00B0F0"/>
                </a:solidFill>
              </a:rPr>
              <a:t>Scala dimensionale </a:t>
            </a:r>
            <a:r>
              <a:rPr lang="it-IT" sz="2400" dirty="0"/>
              <a:t>( in base alla dimensione dell’area geografica in cui sono dislocati gli </a:t>
            </a:r>
            <a:r>
              <a:rPr lang="it-IT" sz="2400" dirty="0" err="1"/>
              <a:t>host</a:t>
            </a:r>
            <a:r>
              <a:rPr lang="it-IT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6762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41413" y="121920"/>
            <a:ext cx="9905998" cy="1306286"/>
          </a:xfrm>
        </p:spPr>
        <p:txBody>
          <a:bodyPr/>
          <a:lstStyle/>
          <a:p>
            <a:pPr algn="ctr"/>
            <a:r>
              <a:rPr lang="it-IT" dirty="0">
                <a:latin typeface="Cooper Black" panose="0208090404030B020404" pitchFamily="18" charset="0"/>
              </a:rPr>
              <a:t>Classificazione delle reti in base alla tecnologia trasmissiva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272936" y="2560320"/>
            <a:ext cx="9701349" cy="408432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it-IT" dirty="0"/>
              <a:t>Reti punto-punto</a:t>
            </a:r>
          </a:p>
          <a:p>
            <a:pPr marL="457200" indent="-457200">
              <a:buFont typeface="+mj-lt"/>
              <a:buAutoNum type="arabicPeriod"/>
            </a:pPr>
            <a:r>
              <a:rPr lang="it-IT" dirty="0"/>
              <a:t>Reti broadcast</a:t>
            </a:r>
          </a:p>
          <a:p>
            <a:pPr marL="457200" indent="-457200">
              <a:buFont typeface="+mj-lt"/>
              <a:buAutoNum type="arabicPeriod"/>
            </a:pPr>
            <a:r>
              <a:rPr lang="it-IT" dirty="0"/>
              <a:t>Reti </a:t>
            </a:r>
            <a:r>
              <a:rPr lang="it-IT" dirty="0" err="1"/>
              <a:t>multicast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33085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140823"/>
          </a:xfrm>
        </p:spPr>
        <p:txBody>
          <a:bodyPr/>
          <a:lstStyle/>
          <a:p>
            <a:pPr algn="ctr"/>
            <a:r>
              <a:rPr lang="it-IT" dirty="0">
                <a:latin typeface="Cooper Black" panose="0208090404030B020404" pitchFamily="18" charset="0"/>
              </a:rPr>
              <a:t>Reti punto-punto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992778" y="1950720"/>
            <a:ext cx="10054634" cy="3840481"/>
          </a:xfrm>
        </p:spPr>
        <p:txBody>
          <a:bodyPr/>
          <a:lstStyle/>
          <a:p>
            <a:r>
              <a:rPr lang="it-IT" dirty="0"/>
              <a:t>Gli </a:t>
            </a:r>
            <a:r>
              <a:rPr lang="it-IT" dirty="0" err="1"/>
              <a:t>host</a:t>
            </a:r>
            <a:r>
              <a:rPr lang="it-IT" dirty="0"/>
              <a:t> sono connessi a coppie attraverso un canale diretto</a:t>
            </a:r>
          </a:p>
          <a:p>
            <a:r>
              <a:rPr lang="it-IT" dirty="0"/>
              <a:t>Il messaggio è inviato dal mittente al destinatario connessi direttamente</a:t>
            </a:r>
          </a:p>
        </p:txBody>
      </p:sp>
      <p:pic>
        <p:nvPicPr>
          <p:cNvPr id="4" name="Immagin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0931" y="3598752"/>
            <a:ext cx="4461634" cy="2192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4607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1938</TotalTime>
  <Words>1736</Words>
  <Application>Microsoft Office PowerPoint</Application>
  <PresentationFormat>Widescreen</PresentationFormat>
  <Paragraphs>161</Paragraphs>
  <Slides>35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35</vt:i4>
      </vt:variant>
    </vt:vector>
  </HeadingPairs>
  <TitlesOfParts>
    <vt:vector size="41" baseType="lpstr">
      <vt:lpstr>Arial</vt:lpstr>
      <vt:lpstr>Cooper Black</vt:lpstr>
      <vt:lpstr>Trebuchet MS</vt:lpstr>
      <vt:lpstr>Tw Cen MT</vt:lpstr>
      <vt:lpstr>Wingdings</vt:lpstr>
      <vt:lpstr>Circuito</vt:lpstr>
      <vt:lpstr>Le reti e il networking</vt:lpstr>
      <vt:lpstr>Le reti: definizione</vt:lpstr>
      <vt:lpstr>Modelli logici delle reti</vt:lpstr>
      <vt:lpstr>Reti client server</vt:lpstr>
      <vt:lpstr>Reti client server</vt:lpstr>
      <vt:lpstr>Reti peer to peer (p2p)</vt:lpstr>
      <vt:lpstr>Classificazione fisica delle reti</vt:lpstr>
      <vt:lpstr>Classificazione delle reti in base alla tecnologia trasmissiva</vt:lpstr>
      <vt:lpstr>Reti punto-punto</vt:lpstr>
      <vt:lpstr>Reti BROADCAST</vt:lpstr>
      <vt:lpstr>Reti multicast</vt:lpstr>
      <vt:lpstr>MODALITA’ di trasmissione</vt:lpstr>
      <vt:lpstr>commutazione</vt:lpstr>
      <vt:lpstr>Commutazione  di circuito</vt:lpstr>
      <vt:lpstr>Commutazione  di pacchetto</vt:lpstr>
      <vt:lpstr>Mezzi di trasmissione</vt:lpstr>
      <vt:lpstr>Mezzi  su linee metalliche</vt:lpstr>
      <vt:lpstr>Mezzi  su linee metalliche</vt:lpstr>
      <vt:lpstr>Mezzi  su linee non metalliche</vt:lpstr>
      <vt:lpstr>Classificazione delle reti in base la scala dimensionale</vt:lpstr>
      <vt:lpstr>Reti wireless</vt:lpstr>
      <vt:lpstr>Reti wireless</vt:lpstr>
      <vt:lpstr>Topologia delle reti</vt:lpstr>
      <vt:lpstr>Topologia fisica</vt:lpstr>
      <vt:lpstr>Reti a stella</vt:lpstr>
      <vt:lpstr>Reti a stella</vt:lpstr>
      <vt:lpstr>Reti ad anello-ring</vt:lpstr>
      <vt:lpstr>Reti ad anello-ring</vt:lpstr>
      <vt:lpstr>Reti ad anello-ring</vt:lpstr>
      <vt:lpstr>Reti a bus</vt:lpstr>
      <vt:lpstr>Reti a bus</vt:lpstr>
      <vt:lpstr>Reti a maglia</vt:lpstr>
      <vt:lpstr>Reti ad albero</vt:lpstr>
      <vt:lpstr>Topologia logica</vt:lpstr>
      <vt:lpstr>Dispositivi  di rete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 reti e il networking</dc:title>
  <dc:creator>utente</dc:creator>
  <cp:lastModifiedBy>studente</cp:lastModifiedBy>
  <cp:revision>57</cp:revision>
  <dcterms:created xsi:type="dcterms:W3CDTF">2021-03-17T14:22:33Z</dcterms:created>
  <dcterms:modified xsi:type="dcterms:W3CDTF">2023-05-11T05:55:54Z</dcterms:modified>
</cp:coreProperties>
</file>