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 err="1">
                <a:latin typeface="Cooper Black" panose="0208090404030B020404" pitchFamily="18" charset="0"/>
              </a:rPr>
              <a:t>Subnetting</a:t>
            </a:r>
            <a:endParaRPr lang="it-IT" sz="4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7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9502" y="2546252"/>
            <a:ext cx="11042469" cy="4572000"/>
          </a:xfrm>
        </p:spPr>
        <p:txBody>
          <a:bodyPr>
            <a:normAutofit/>
          </a:bodyPr>
          <a:lstStyle/>
          <a:p>
            <a:r>
              <a:rPr lang="it-IT" sz="2800" dirty="0"/>
              <a:t>L' utilizzo della classe IP corrispondente alle dimensioni della rete che si vuole realizzare a volte non è sufficiente </a:t>
            </a:r>
            <a:r>
              <a:rPr lang="it-IT" sz="2800" dirty="0">
                <a:sym typeface="Wingdings" panose="05000000000000000000" pitchFamily="2" charset="2"/>
              </a:rPr>
              <a:t> Può essere necessario, dover suddividere la rete in ulteriori </a:t>
            </a:r>
            <a:r>
              <a:rPr lang="it-IT" sz="2800" dirty="0" err="1">
                <a:sym typeface="Wingdings" panose="05000000000000000000" pitchFamily="2" charset="2"/>
              </a:rPr>
              <a:t>sottoreti</a:t>
            </a:r>
            <a:r>
              <a:rPr lang="it-IT" sz="2800" dirty="0">
                <a:sym typeface="Wingdings" panose="05000000000000000000" pitchFamily="2" charset="2"/>
              </a:rPr>
              <a:t> (</a:t>
            </a:r>
            <a:r>
              <a:rPr lang="it-IT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SUBNETTING</a:t>
            </a:r>
            <a:r>
              <a:rPr lang="it-IT" sz="2800" dirty="0">
                <a:sym typeface="Wingdings" panose="05000000000000000000" pitchFamily="2" charset="2"/>
              </a:rPr>
              <a:t>)</a:t>
            </a:r>
          </a:p>
          <a:p>
            <a:r>
              <a:rPr lang="it-IT" sz="2800" dirty="0">
                <a:sym typeface="Wingdings" panose="05000000000000000000" pitchFamily="2" charset="2"/>
              </a:rPr>
              <a:t>Si utilizzano alcuni bit della parte </a:t>
            </a:r>
            <a:r>
              <a:rPr lang="it-IT" sz="2800" dirty="0" err="1">
                <a:sym typeface="Wingdings" panose="05000000000000000000" pitchFamily="2" charset="2"/>
              </a:rPr>
              <a:t>host</a:t>
            </a:r>
            <a:r>
              <a:rPr lang="it-IT" sz="2800" dirty="0">
                <a:sym typeface="Wingdings" panose="05000000000000000000" pitchFamily="2" charset="2"/>
              </a:rPr>
              <a:t> per la parte rete</a:t>
            </a:r>
          </a:p>
          <a:p>
            <a:r>
              <a:rPr lang="it-IT" sz="2800" dirty="0">
                <a:sym typeface="Wingdings" panose="05000000000000000000" pitchFamily="2" charset="2"/>
              </a:rPr>
              <a:t>Si può suddividere la rete in </a:t>
            </a:r>
            <a:r>
              <a:rPr lang="it-IT" sz="2800" dirty="0" err="1">
                <a:sym typeface="Wingdings" panose="05000000000000000000" pitchFamily="2" charset="2"/>
              </a:rPr>
              <a:t>sottoreti</a:t>
            </a:r>
            <a:r>
              <a:rPr lang="it-IT" sz="2800" dirty="0">
                <a:sym typeface="Wingdings" panose="05000000000000000000" pitchFamily="2" charset="2"/>
              </a:rPr>
              <a:t>:</a:t>
            </a:r>
          </a:p>
          <a:p>
            <a:pPr marL="924243" lvl="2" indent="-342900">
              <a:buFont typeface="Wingdings" panose="05000000000000000000" pitchFamily="2" charset="2"/>
              <a:buChar char="Ø"/>
            </a:pPr>
            <a:r>
              <a:rPr lang="it-IT" sz="2800" dirty="0">
                <a:sym typeface="Wingdings" panose="05000000000000000000" pitchFamily="2" charset="2"/>
              </a:rPr>
              <a:t>Determinando il numero di </a:t>
            </a:r>
            <a:r>
              <a:rPr lang="it-IT" sz="2800" dirty="0" err="1">
                <a:sym typeface="Wingdings" pitchFamily="2" charset="2"/>
              </a:rPr>
              <a:t>sottoreti</a:t>
            </a:r>
            <a:r>
              <a:rPr lang="it-IT" sz="2800" dirty="0">
                <a:sym typeface="Wingdings" pitchFamily="2" charset="2"/>
              </a:rPr>
              <a:t> necessarie</a:t>
            </a:r>
          </a:p>
          <a:p>
            <a:pPr marL="924243" lvl="2" indent="-342900">
              <a:buFont typeface="Wingdings" panose="05000000000000000000" pitchFamily="2" charset="2"/>
              <a:buChar char="Ø"/>
            </a:pPr>
            <a:r>
              <a:rPr lang="it-IT" sz="2800" dirty="0">
                <a:sym typeface="Wingdings" pitchFamily="2" charset="2"/>
              </a:rPr>
              <a:t>Determinando il numero di </a:t>
            </a:r>
            <a:r>
              <a:rPr lang="it-IT" sz="2800" dirty="0" err="1">
                <a:sym typeface="Wingdings" pitchFamily="2" charset="2"/>
              </a:rPr>
              <a:t>host</a:t>
            </a:r>
            <a:r>
              <a:rPr lang="it-IT" sz="2800" dirty="0">
                <a:sym typeface="Wingdings" pitchFamily="2" charset="2"/>
              </a:rPr>
              <a:t> per ogni sottorete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Cooper Black" panose="0208090404030B020404" pitchFamily="18" charset="0"/>
              </a:rPr>
              <a:t>Subnetting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16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3410" y="2535861"/>
            <a:ext cx="11042469" cy="1433466"/>
          </a:xfrm>
        </p:spPr>
        <p:txBody>
          <a:bodyPr>
            <a:normAutofit/>
          </a:bodyPr>
          <a:lstStyle/>
          <a:p>
            <a:r>
              <a:rPr lang="it-IT" sz="2800" dirty="0"/>
              <a:t>Per il corretto funzionamento di una rete, ogni </a:t>
            </a:r>
            <a:r>
              <a:rPr lang="it-IT" sz="2800" dirty="0" err="1"/>
              <a:t>host</a:t>
            </a:r>
            <a:r>
              <a:rPr lang="it-IT" sz="2800" dirty="0"/>
              <a:t> deve poter distinguere quale parte dell'indirizzo identifica </a:t>
            </a:r>
            <a:r>
              <a:rPr lang="it-IT" sz="2800" dirty="0" err="1"/>
              <a:t>l'host</a:t>
            </a:r>
            <a:r>
              <a:rPr lang="it-IT" sz="2800" dirty="0"/>
              <a:t> e quale la rete </a:t>
            </a:r>
            <a:r>
              <a:rPr lang="it-IT" sz="2800" dirty="0">
                <a:sym typeface="Wingdings" panose="05000000000000000000" pitchFamily="2" charset="2"/>
              </a:rPr>
              <a:t> si utilizza la </a:t>
            </a:r>
            <a:r>
              <a:rPr lang="it-IT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NETMASK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Net </a:t>
            </a:r>
            <a:r>
              <a:rPr lang="it-IT" dirty="0" err="1">
                <a:latin typeface="Cooper Black" panose="0208090404030B020404" pitchFamily="18" charset="0"/>
              </a:rPr>
              <a:t>mask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89501" y="3969327"/>
            <a:ext cx="11042469" cy="26185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800" dirty="0"/>
              <a:t>Per determinare se il destinatario dei propri pacchetti si trova sulla propria sottorete:</a:t>
            </a:r>
          </a:p>
          <a:p>
            <a:pPr marL="924243" lvl="2" indent="-342900">
              <a:buFont typeface="Wingdings" panose="05000000000000000000" pitchFamily="2" charset="2"/>
              <a:buChar char="Ø"/>
            </a:pPr>
            <a:r>
              <a:rPr lang="it-IT" sz="2400" dirty="0">
                <a:sym typeface="Wingdings" pitchFamily="2" charset="2"/>
              </a:rPr>
              <a:t>Si trasforma in bit indirizzo IP e </a:t>
            </a:r>
            <a:r>
              <a:rPr lang="it-IT" sz="2400" dirty="0" err="1">
                <a:sym typeface="Wingdings" pitchFamily="2" charset="2"/>
              </a:rPr>
              <a:t>Subnet</a:t>
            </a:r>
            <a:r>
              <a:rPr lang="it-IT" sz="2400" dirty="0">
                <a:sym typeface="Wingdings" pitchFamily="2" charset="2"/>
              </a:rPr>
              <a:t> del mittente</a:t>
            </a:r>
          </a:p>
          <a:p>
            <a:pPr marL="924243" lvl="2" indent="-342900">
              <a:buFont typeface="Wingdings" panose="05000000000000000000" pitchFamily="2" charset="2"/>
              <a:buChar char="Ø"/>
            </a:pPr>
            <a:r>
              <a:rPr lang="it-IT" sz="2400" dirty="0">
                <a:sym typeface="Wingdings" pitchFamily="2" charset="2"/>
              </a:rPr>
              <a:t>Si trasforma in bit indirizzo IP e </a:t>
            </a:r>
            <a:r>
              <a:rPr lang="it-IT" sz="2400" dirty="0" err="1">
                <a:sym typeface="Wingdings" pitchFamily="2" charset="2"/>
              </a:rPr>
              <a:t>Subnet</a:t>
            </a:r>
            <a:r>
              <a:rPr lang="it-IT" sz="2400" dirty="0">
                <a:sym typeface="Wingdings" pitchFamily="2" charset="2"/>
              </a:rPr>
              <a:t> del destinatario</a:t>
            </a:r>
          </a:p>
          <a:p>
            <a:pPr marL="924243" lvl="2" indent="-342900">
              <a:buFont typeface="Wingdings" panose="05000000000000000000" pitchFamily="2" charset="2"/>
              <a:buChar char="Ø"/>
            </a:pPr>
            <a:r>
              <a:rPr lang="it-IT" sz="2400" dirty="0">
                <a:sym typeface="Wingdings" pitchFamily="2" charset="2"/>
              </a:rPr>
              <a:t>Si fa AND bit a bit tra indirizzo IP e </a:t>
            </a:r>
            <a:r>
              <a:rPr lang="it-IT" sz="2400" dirty="0" err="1">
                <a:sym typeface="Wingdings" pitchFamily="2" charset="2"/>
              </a:rPr>
              <a:t>Subnet</a:t>
            </a:r>
            <a:r>
              <a:rPr lang="it-IT" sz="2400" dirty="0">
                <a:sym typeface="Wingdings" pitchFamily="2" charset="2"/>
              </a:rPr>
              <a:t>  se il risultato è lo stesso i 2 </a:t>
            </a:r>
            <a:r>
              <a:rPr lang="it-IT" sz="2400" dirty="0" err="1">
                <a:sym typeface="Wingdings" pitchFamily="2" charset="2"/>
              </a:rPr>
              <a:t>host</a:t>
            </a:r>
            <a:r>
              <a:rPr lang="it-IT" sz="2400" dirty="0">
                <a:sym typeface="Wingdings" pitchFamily="2" charset="2"/>
              </a:rPr>
              <a:t> si trovano nella stessa sottorete e possono inviarsi direttamente i messaggi.</a:t>
            </a:r>
          </a:p>
          <a:p>
            <a:pPr marL="924243" lvl="2" indent="-342900">
              <a:buFont typeface="Wingdings" panose="05000000000000000000" pitchFamily="2" charset="2"/>
              <a:buChar char="Ø"/>
            </a:pPr>
            <a:endParaRPr lang="it-IT" sz="2400" b="1" dirty="0">
              <a:solidFill>
                <a:srgbClr val="FF0000"/>
              </a:solidFill>
              <a:sym typeface="Wingdings" pitchFamily="2" charset="2"/>
            </a:endParaRPr>
          </a:p>
          <a:p>
            <a:pPr marL="924243" lvl="2" indent="-342900">
              <a:buFont typeface="Wingdings" panose="05000000000000000000" pitchFamily="2" charset="2"/>
              <a:buChar char="Ø"/>
            </a:pPr>
            <a:endParaRPr lang="it-IT" sz="2400" b="1" dirty="0">
              <a:solidFill>
                <a:srgbClr val="FF0000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738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Net </a:t>
            </a:r>
            <a:r>
              <a:rPr lang="it-IT" dirty="0" err="1">
                <a:latin typeface="Cooper Black" panose="0208090404030B020404" pitchFamily="18" charset="0"/>
              </a:rPr>
              <a:t>mask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89501" y="2524991"/>
            <a:ext cx="11042469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1343" lvl="2" indent="0">
              <a:buNone/>
            </a:pPr>
            <a:r>
              <a:rPr lang="it-IT" sz="2400" dirty="0">
                <a:sym typeface="Wingdings" pitchFamily="2" charset="2"/>
              </a:rPr>
              <a:t>Host A  IP 192.168.0.5 con </a:t>
            </a:r>
            <a:r>
              <a:rPr lang="it-IT" sz="2400" dirty="0" err="1">
                <a:sym typeface="Wingdings" pitchFamily="2" charset="2"/>
              </a:rPr>
              <a:t>subnet</a:t>
            </a:r>
            <a:r>
              <a:rPr lang="it-IT" sz="2400" dirty="0">
                <a:sym typeface="Wingdings" pitchFamily="2" charset="2"/>
              </a:rPr>
              <a:t> 255.255.255.0</a:t>
            </a:r>
          </a:p>
          <a:p>
            <a:pPr marL="581343" lvl="2" indent="0">
              <a:buNone/>
            </a:pPr>
            <a:r>
              <a:rPr lang="it-IT" sz="2400" dirty="0">
                <a:sym typeface="Wingdings" pitchFamily="2" charset="2"/>
              </a:rPr>
              <a:t>Host B  IP 192.168.0.25 con </a:t>
            </a:r>
            <a:r>
              <a:rPr lang="it-IT" sz="2400" dirty="0" err="1">
                <a:sym typeface="Wingdings" pitchFamily="2" charset="2"/>
              </a:rPr>
              <a:t>subnet</a:t>
            </a:r>
            <a:r>
              <a:rPr lang="it-IT" sz="2400" dirty="0">
                <a:sym typeface="Wingdings" pitchFamily="2" charset="2"/>
              </a:rPr>
              <a:t> 255.255.255.0</a:t>
            </a:r>
          </a:p>
          <a:p>
            <a:pPr marL="581343" lvl="2" indent="0">
              <a:buNone/>
            </a:pPr>
            <a:endParaRPr lang="it-IT" sz="2400" dirty="0">
              <a:sym typeface="Wingdings" pitchFamily="2" charset="2"/>
            </a:endParaRPr>
          </a:p>
          <a:p>
            <a:pPr marL="581343" lvl="2" indent="0">
              <a:buNone/>
            </a:pPr>
            <a:r>
              <a:rPr lang="it-IT" sz="2400" dirty="0">
                <a:solidFill>
                  <a:srgbClr val="FF0000"/>
                </a:solidFill>
                <a:sym typeface="Wingdings" pitchFamily="2" charset="2"/>
              </a:rPr>
              <a:t>STEP 1</a:t>
            </a:r>
            <a:r>
              <a:rPr lang="it-IT" sz="2400" dirty="0">
                <a:sym typeface="Wingdings" pitchFamily="2" charset="2"/>
              </a:rPr>
              <a:t> : </a:t>
            </a:r>
            <a:r>
              <a:rPr lang="it-IT" sz="2400" b="1" dirty="0">
                <a:sym typeface="Wingdings" pitchFamily="2" charset="2"/>
              </a:rPr>
              <a:t>convertire in bit indirizzo IP e </a:t>
            </a:r>
            <a:r>
              <a:rPr lang="it-IT" sz="2400" b="1" dirty="0" err="1">
                <a:sym typeface="Wingdings" pitchFamily="2" charset="2"/>
              </a:rPr>
              <a:t>Subnet</a:t>
            </a:r>
            <a:r>
              <a:rPr lang="it-IT" sz="2400" b="1" dirty="0">
                <a:sym typeface="Wingdings" pitchFamily="2" charset="2"/>
              </a:rPr>
              <a:t> sia di A che di B</a:t>
            </a:r>
          </a:p>
          <a:p>
            <a:pPr marL="581343" lvl="2" indent="0">
              <a:buNone/>
            </a:pPr>
            <a:r>
              <a:rPr lang="en-US" sz="2400" dirty="0"/>
              <a:t>Host A:</a:t>
            </a:r>
            <a:br>
              <a:rPr lang="en-US" sz="2400" dirty="0"/>
            </a:br>
            <a:r>
              <a:rPr lang="en-US" sz="2400" dirty="0"/>
              <a:t>11000000.10101000.00000101.000000010 : </a:t>
            </a:r>
            <a:r>
              <a:rPr lang="en-US" sz="2400" dirty="0" err="1"/>
              <a:t>Ip</a:t>
            </a:r>
            <a:r>
              <a:rPr lang="en-US" sz="2400" dirty="0"/>
              <a:t> Host A</a:t>
            </a:r>
            <a:br>
              <a:rPr lang="en-US" sz="2400" dirty="0"/>
            </a:br>
            <a:r>
              <a:rPr lang="en-US" sz="2400" dirty="0"/>
              <a:t>11111111.11111111.11111111.000000000 : Subnet Host A</a:t>
            </a:r>
            <a:endParaRPr lang="it-IT" sz="2400" dirty="0">
              <a:sym typeface="Wingdings" pitchFamily="2" charset="2"/>
            </a:endParaRPr>
          </a:p>
          <a:p>
            <a:pPr marL="581343" lvl="2" indent="0">
              <a:buNone/>
            </a:pPr>
            <a:endParaRPr lang="it-IT" sz="2400" dirty="0">
              <a:sym typeface="Wingdings" pitchFamily="2" charset="2"/>
            </a:endParaRPr>
          </a:p>
          <a:p>
            <a:pPr marL="581343" lvl="2" indent="0">
              <a:buNone/>
            </a:pPr>
            <a:r>
              <a:rPr lang="it-IT" sz="2400" dirty="0"/>
              <a:t>Host B:</a:t>
            </a:r>
            <a:br>
              <a:rPr lang="it-IT" sz="2400" dirty="0"/>
            </a:br>
            <a:r>
              <a:rPr lang="it-IT" sz="2400" dirty="0"/>
              <a:t>11000000.10101000.00000101.000011001 : </a:t>
            </a:r>
            <a:r>
              <a:rPr lang="it-IT" sz="2400" dirty="0" err="1"/>
              <a:t>Ip</a:t>
            </a:r>
            <a:r>
              <a:rPr lang="it-IT" sz="2400" dirty="0"/>
              <a:t> Host B</a:t>
            </a:r>
            <a:br>
              <a:rPr lang="it-IT" sz="2400" dirty="0"/>
            </a:br>
            <a:r>
              <a:rPr lang="it-IT" sz="2400" dirty="0"/>
              <a:t>11111111.11111111.11111111.000000000 : </a:t>
            </a:r>
            <a:r>
              <a:rPr lang="it-IT" sz="2400" dirty="0" err="1"/>
              <a:t>Subnet</a:t>
            </a:r>
            <a:r>
              <a:rPr lang="it-IT" sz="2400" dirty="0"/>
              <a:t> Host B</a:t>
            </a:r>
            <a:endParaRPr lang="it-IT" sz="2400" dirty="0">
              <a:sym typeface="Wingdings" pitchFamily="2" charset="2"/>
            </a:endParaRPr>
          </a:p>
          <a:p>
            <a:pPr marL="924243" lvl="2" indent="-342900">
              <a:buFont typeface="Wingdings" panose="05000000000000000000" pitchFamily="2" charset="2"/>
              <a:buChar char="Ø"/>
            </a:pPr>
            <a:endParaRPr lang="it-IT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645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Net </a:t>
            </a:r>
            <a:r>
              <a:rPr lang="it-IT" dirty="0" err="1">
                <a:latin typeface="Cooper Black" panose="0208090404030B020404" pitchFamily="18" charset="0"/>
              </a:rPr>
              <a:t>mask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Segnaposto contenuto 2"/>
          <p:cNvSpPr txBox="1">
            <a:spLocks/>
          </p:cNvSpPr>
          <p:nvPr/>
        </p:nvSpPr>
        <p:spPr>
          <a:xfrm>
            <a:off x="589501" y="2286000"/>
            <a:ext cx="11042469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81343" lvl="2" indent="0">
              <a:buNone/>
            </a:pPr>
            <a:r>
              <a:rPr lang="it-IT" sz="2400" dirty="0">
                <a:solidFill>
                  <a:srgbClr val="FF0000"/>
                </a:solidFill>
                <a:sym typeface="Wingdings" pitchFamily="2" charset="2"/>
              </a:rPr>
              <a:t>STEP 2</a:t>
            </a:r>
            <a:r>
              <a:rPr lang="it-IT" sz="2400" dirty="0">
                <a:sym typeface="Wingdings" pitchFamily="2" charset="2"/>
              </a:rPr>
              <a:t>: </a:t>
            </a:r>
            <a:r>
              <a:rPr lang="it-IT" sz="2400" b="1" dirty="0">
                <a:sym typeface="Wingdings" pitchFamily="2" charset="2"/>
              </a:rPr>
              <a:t>And bit a bit tra indirizzo IP e </a:t>
            </a:r>
            <a:r>
              <a:rPr lang="it-IT" sz="2400" b="1" dirty="0" err="1">
                <a:sym typeface="Wingdings" pitchFamily="2" charset="2"/>
              </a:rPr>
              <a:t>Subnet</a:t>
            </a:r>
            <a:endParaRPr lang="it-IT" sz="2400" b="1" dirty="0">
              <a:sym typeface="Wingdings" pitchFamily="2" charset="2"/>
            </a:endParaRPr>
          </a:p>
          <a:p>
            <a:pPr marL="581343" lvl="2" indent="0">
              <a:buNone/>
            </a:pPr>
            <a:r>
              <a:rPr lang="en-US" sz="2400" dirty="0"/>
              <a:t>Host A:</a:t>
            </a:r>
            <a:br>
              <a:rPr lang="en-US" sz="2400" dirty="0"/>
            </a:br>
            <a:r>
              <a:rPr lang="en-US" sz="2400" dirty="0"/>
              <a:t>11000000.10101000.00000101.000000010 : </a:t>
            </a:r>
            <a:r>
              <a:rPr lang="en-US" sz="2400" dirty="0" err="1"/>
              <a:t>Ip</a:t>
            </a:r>
            <a:r>
              <a:rPr lang="en-US" sz="2400" dirty="0"/>
              <a:t> Host A</a:t>
            </a:r>
            <a:br>
              <a:rPr lang="en-US" sz="2400" dirty="0"/>
            </a:br>
            <a:r>
              <a:rPr lang="en-US" sz="2400" dirty="0"/>
              <a:t>11111111     .11111111     .11111111     .000000000 : Subnet Host A</a:t>
            </a:r>
          </a:p>
          <a:p>
            <a:pPr marL="581343" lvl="2" indent="0">
              <a:buNone/>
            </a:pPr>
            <a:r>
              <a:rPr lang="it-IT" sz="2400" b="1" dirty="0"/>
              <a:t>11000000.10101000.00000101.000000000</a:t>
            </a:r>
            <a:r>
              <a:rPr lang="it-IT" sz="2400" dirty="0"/>
              <a:t> : Risultato AND bit a bit</a:t>
            </a:r>
            <a:endParaRPr lang="it-IT" sz="2400" dirty="0">
              <a:sym typeface="Wingdings" pitchFamily="2" charset="2"/>
            </a:endParaRPr>
          </a:p>
          <a:p>
            <a:pPr marL="581343" lvl="2" indent="0">
              <a:buNone/>
            </a:pPr>
            <a:endParaRPr lang="it-IT" sz="2400" dirty="0">
              <a:sym typeface="Wingdings" pitchFamily="2" charset="2"/>
            </a:endParaRPr>
          </a:p>
          <a:p>
            <a:pPr marL="581343" lvl="2" indent="0">
              <a:buNone/>
            </a:pPr>
            <a:r>
              <a:rPr lang="it-IT" sz="2400" dirty="0"/>
              <a:t>Host B:</a:t>
            </a:r>
            <a:br>
              <a:rPr lang="it-IT" sz="2400" dirty="0"/>
            </a:br>
            <a:r>
              <a:rPr lang="it-IT" sz="2400" dirty="0"/>
              <a:t>11000000.10101000.00000101.000011001 : </a:t>
            </a:r>
            <a:r>
              <a:rPr lang="it-IT" sz="2400" dirty="0" err="1"/>
              <a:t>Ip</a:t>
            </a:r>
            <a:r>
              <a:rPr lang="it-IT" sz="2400" dirty="0"/>
              <a:t> Host B</a:t>
            </a:r>
            <a:br>
              <a:rPr lang="it-IT" sz="2400" dirty="0"/>
            </a:br>
            <a:r>
              <a:rPr lang="it-IT" sz="2400" dirty="0"/>
              <a:t>11111111.11111111.11111111.000000000 : </a:t>
            </a:r>
            <a:r>
              <a:rPr lang="it-IT" sz="2400" dirty="0" err="1"/>
              <a:t>Subnet</a:t>
            </a:r>
            <a:r>
              <a:rPr lang="it-IT" sz="2400" dirty="0"/>
              <a:t> Host B</a:t>
            </a:r>
          </a:p>
          <a:p>
            <a:pPr marL="581343" lvl="2" indent="0">
              <a:buNone/>
            </a:pPr>
            <a:r>
              <a:rPr lang="it-IT" sz="2400" b="1" dirty="0"/>
              <a:t>11000000.10101000.00000101.000000000</a:t>
            </a:r>
            <a:r>
              <a:rPr lang="it-IT" sz="2400" dirty="0"/>
              <a:t> : Risultato AND bit a bit</a:t>
            </a:r>
            <a:endParaRPr lang="it-IT" sz="2400" dirty="0">
              <a:sym typeface="Wingdings" pitchFamily="2" charset="2"/>
            </a:endParaRPr>
          </a:p>
          <a:p>
            <a:pPr marL="581343" lvl="2" indent="0">
              <a:buNone/>
            </a:pPr>
            <a:endParaRPr lang="it-IT" sz="2400" dirty="0">
              <a:sym typeface="Wingdings" pitchFamily="2" charset="2"/>
            </a:endParaRPr>
          </a:p>
          <a:p>
            <a:pPr marL="924243" lvl="2" indent="-342900">
              <a:buFont typeface="Wingdings" panose="05000000000000000000" pitchFamily="2" charset="2"/>
              <a:buChar char="Ø"/>
            </a:pPr>
            <a:endParaRPr lang="it-IT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55443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9502" y="2546252"/>
            <a:ext cx="11042469" cy="4572000"/>
          </a:xfrm>
        </p:spPr>
        <p:txBody>
          <a:bodyPr>
            <a:normAutofit/>
          </a:bodyPr>
          <a:lstStyle/>
          <a:p>
            <a:r>
              <a:rPr lang="it-IT" sz="2800" dirty="0"/>
              <a:t>Il limite del </a:t>
            </a:r>
            <a:r>
              <a:rPr lang="it-IT" sz="2800" dirty="0" err="1"/>
              <a:t>subnetting</a:t>
            </a:r>
            <a:r>
              <a:rPr lang="it-IT" sz="2800" dirty="0"/>
              <a:t> è il dover utilizzare una maschera di sottorete di lunghezza fissa per ogni indirizzo di rete. Scelta la </a:t>
            </a:r>
            <a:r>
              <a:rPr lang="it-IT" sz="2800" dirty="0" err="1"/>
              <a:t>subnet</a:t>
            </a:r>
            <a:r>
              <a:rPr lang="it-IT" sz="2800" dirty="0"/>
              <a:t> , si è vincolati ad avere un numero fisso di </a:t>
            </a:r>
            <a:r>
              <a:rPr lang="it-IT" sz="2800" dirty="0" err="1"/>
              <a:t>sottoreti</a:t>
            </a:r>
            <a:r>
              <a:rPr lang="it-IT" sz="2800" dirty="0"/>
              <a:t> aventi tutte le stesse dimensioni </a:t>
            </a:r>
            <a:r>
              <a:rPr lang="it-IT" sz="2800" dirty="0">
                <a:sym typeface="Wingdings" panose="05000000000000000000" pitchFamily="2" charset="2"/>
              </a:rPr>
              <a:t> per ovviare a questo problema è stata introdotta la tecnica di </a:t>
            </a:r>
            <a:r>
              <a:rPr lang="it-IT" sz="2800" b="1" dirty="0">
                <a:solidFill>
                  <a:srgbClr val="FF0000"/>
                </a:solidFill>
                <a:sym typeface="Wingdings" panose="05000000000000000000" pitchFamily="2" charset="2"/>
              </a:rPr>
              <a:t>VLSM </a:t>
            </a:r>
            <a:r>
              <a:rPr lang="it-IT" sz="2800" dirty="0">
                <a:sym typeface="Wingdings" panose="05000000000000000000" pitchFamily="2" charset="2"/>
              </a:rPr>
              <a:t>(</a:t>
            </a:r>
            <a:r>
              <a:rPr lang="it-IT" sz="2800" dirty="0" err="1"/>
              <a:t>Variable</a:t>
            </a:r>
            <a:r>
              <a:rPr lang="it-IT" sz="2800" dirty="0"/>
              <a:t> </a:t>
            </a:r>
            <a:r>
              <a:rPr lang="it-IT" sz="2800" dirty="0" err="1"/>
              <a:t>Length</a:t>
            </a:r>
            <a:r>
              <a:rPr lang="it-IT" sz="2800" dirty="0"/>
              <a:t> </a:t>
            </a:r>
            <a:r>
              <a:rPr lang="it-IT" sz="2800" dirty="0" err="1"/>
              <a:t>Subnet</a:t>
            </a:r>
            <a:r>
              <a:rPr lang="it-IT" sz="2800" dirty="0"/>
              <a:t> </a:t>
            </a:r>
            <a:r>
              <a:rPr lang="it-IT" sz="2800" dirty="0" err="1"/>
              <a:t>Masking</a:t>
            </a:r>
            <a:r>
              <a:rPr lang="it-IT" sz="2800" dirty="0"/>
              <a:t>)</a:t>
            </a:r>
            <a:endParaRPr lang="it-IT" sz="2800" b="1" dirty="0">
              <a:solidFill>
                <a:srgbClr val="FF0000"/>
              </a:solidFill>
              <a:sym typeface="Wingdings" pitchFamily="2" charset="2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err="1">
                <a:latin typeface="Cooper Black" panose="0208090404030B020404" pitchFamily="18" charset="0"/>
              </a:rPr>
              <a:t>Subnetting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3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ESEMPIO </a:t>
            </a:r>
            <a:r>
              <a:rPr lang="it-IT" dirty="0" err="1">
                <a:latin typeface="Cooper Black" panose="0208090404030B020404" pitchFamily="18" charset="0"/>
              </a:rPr>
              <a:t>Subnetting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4AF1AC7-2F42-42DA-B08B-24651498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7" y="2416029"/>
            <a:ext cx="9877777" cy="371013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it-IT" sz="1800" dirty="0"/>
              <a:t>Determinare l’indirizzo di rete, la maschera di sottorete e l’indirizzo di broadcast del seguente indirizzo IP 130.2.10.32 (classe B) maschera di rete 255.255.240.0.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STEP 1 </a:t>
            </a:r>
            <a:r>
              <a:rPr lang="it-IT" sz="1800" dirty="0">
                <a:sym typeface="Wingdings" panose="05000000000000000000" pitchFamily="2" charset="2"/>
              </a:rPr>
              <a:t> convertire indirizzo IP e maschera di rete in binario</a:t>
            </a:r>
          </a:p>
          <a:p>
            <a:pPr marL="0" indent="0">
              <a:buNone/>
            </a:pPr>
            <a:r>
              <a:rPr lang="it-IT" sz="1800" dirty="0"/>
              <a:t>130.2.10.32 : 10000010.00000010.00001010.00100000</a:t>
            </a:r>
          </a:p>
          <a:p>
            <a:pPr marL="0" indent="0">
              <a:buNone/>
            </a:pPr>
            <a:r>
              <a:rPr lang="it-IT" sz="1800" dirty="0"/>
              <a:t>255.255.240.0: 11111111.11111111.11110000.00000000</a:t>
            </a:r>
          </a:p>
          <a:p>
            <a:pPr marL="0" indent="0">
              <a:buNone/>
            </a:pPr>
            <a:r>
              <a:rPr lang="it-IT" sz="1500" dirty="0">
                <a:solidFill>
                  <a:srgbClr val="FF0000"/>
                </a:solidFill>
              </a:rPr>
              <a:t>Tutti i bit ad 1 della maschera identificano la parte rete: 20 bit mentre i bit a 0 identificano la parte Host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STEP 2 </a:t>
            </a:r>
            <a:r>
              <a:rPr lang="it-IT" sz="1800" dirty="0">
                <a:sym typeface="Wingdings" panose="05000000000000000000" pitchFamily="2" charset="2"/>
              </a:rPr>
              <a:t> eseguire AND BIT A BIT tra indirizzo IP e maschera di rete per trovare indirizzo di rete (Network ID)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10000010.00000010.00000000.00000000 - 130.2.0.0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STEP 3  Per ricavare indirizzo broadcast, eseguire OR tra indirizzo IP ed il complemento ad 1 della maschera di rete</a:t>
            </a:r>
          </a:p>
          <a:p>
            <a:pPr marL="0" indent="0">
              <a:buNone/>
            </a:pPr>
            <a:r>
              <a:rPr lang="it-IT" sz="1800" dirty="0"/>
              <a:t>130.2.10.32 :                                10000010.00000010.00001010.00100000</a:t>
            </a:r>
          </a:p>
          <a:p>
            <a:pPr marL="0" indent="0">
              <a:buNone/>
            </a:pPr>
            <a:r>
              <a:rPr lang="it-IT" sz="1800" dirty="0" err="1"/>
              <a:t>Compl</a:t>
            </a:r>
            <a:r>
              <a:rPr lang="it-IT" sz="1800" dirty="0"/>
              <a:t>. A 1 di 255.255.240.0: 00000000.00000000.00001111. 11111111</a:t>
            </a:r>
          </a:p>
          <a:p>
            <a:pPr marL="0" indent="0">
              <a:buNone/>
            </a:pPr>
            <a:r>
              <a:rPr lang="it-IT" sz="1800">
                <a:sym typeface="Wingdings" panose="05000000000000000000" pitchFamily="2" charset="2"/>
              </a:rPr>
              <a:t>10000010.00000010.00001111.11111111 </a:t>
            </a:r>
            <a:r>
              <a:rPr lang="it-IT" sz="1800" dirty="0">
                <a:sym typeface="Wingdings" panose="05000000000000000000" pitchFamily="2" charset="2"/>
              </a:rPr>
              <a:t>- 130.2.15.255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771505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ESEMPIO CIDR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4AF1AC7-2F42-42DA-B08B-24651498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7" y="2416029"/>
            <a:ext cx="9877777" cy="371013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800" dirty="0"/>
              <a:t>Indirizzo IP </a:t>
            </a:r>
            <a:r>
              <a:rPr lang="it-IT" sz="1800" dirty="0">
                <a:sym typeface="Wingdings" panose="05000000000000000000" pitchFamily="2" charset="2"/>
              </a:rPr>
              <a:t> 192.168.4.18</a:t>
            </a:r>
            <a:r>
              <a:rPr lang="it-IT" sz="1800" b="1" dirty="0">
                <a:solidFill>
                  <a:srgbClr val="FF0000"/>
                </a:solidFill>
                <a:sym typeface="Wingdings" panose="05000000000000000000" pitchFamily="2" charset="2"/>
              </a:rPr>
              <a:t>/29</a:t>
            </a:r>
          </a:p>
          <a:p>
            <a:pPr marL="0" indent="0">
              <a:buNone/>
            </a:pPr>
            <a:endParaRPr lang="it-IT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I 29 bit indicano i bit ad 1 della maschera di rete  </a:t>
            </a:r>
            <a:r>
              <a:rPr lang="it-IT" sz="1800" dirty="0"/>
              <a:t>11111111.11111111.11111111.11111000</a:t>
            </a:r>
            <a:r>
              <a:rPr lang="it-IT" sz="1800" dirty="0">
                <a:sym typeface="Wingdings" panose="05000000000000000000" pitchFamily="2" charset="2"/>
              </a:rPr>
              <a:t> (255.255.255.248)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Indirizzo di rete  and bit a bit tra indirizzo IP e maschera di rete</a:t>
            </a:r>
          </a:p>
          <a:p>
            <a:pPr marL="0" indent="0">
              <a:buNone/>
            </a:pPr>
            <a:r>
              <a:rPr lang="it-IT" sz="1800" dirty="0"/>
              <a:t>11000000.10101000.00000100.00010000</a:t>
            </a: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Numero Host  2</a:t>
            </a:r>
            <a:r>
              <a:rPr lang="it-IT" sz="1800" baseline="30000" dirty="0">
                <a:sym typeface="Wingdings" panose="05000000000000000000" pitchFamily="2" charset="2"/>
              </a:rPr>
              <a:t>n</a:t>
            </a:r>
            <a:r>
              <a:rPr lang="it-IT" sz="1800" dirty="0">
                <a:sym typeface="Wingdings" panose="05000000000000000000" pitchFamily="2" charset="2"/>
              </a:rPr>
              <a:t> con n= numero di bit ad 0 nella parte </a:t>
            </a:r>
            <a:r>
              <a:rPr lang="it-IT" sz="1800" dirty="0" err="1">
                <a:sym typeface="Wingdings" panose="05000000000000000000" pitchFamily="2" charset="2"/>
              </a:rPr>
              <a:t>host</a:t>
            </a:r>
            <a:r>
              <a:rPr lang="it-IT" sz="1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2</a:t>
            </a:r>
            <a:r>
              <a:rPr lang="it-IT" sz="1800" baseline="30000" dirty="0">
                <a:sym typeface="Wingdings" panose="05000000000000000000" pitchFamily="2" charset="2"/>
              </a:rPr>
              <a:t>3</a:t>
            </a:r>
            <a:r>
              <a:rPr lang="it-IT" sz="1800" dirty="0">
                <a:sym typeface="Wingdings" panose="05000000000000000000" pitchFamily="2" charset="2"/>
              </a:rPr>
              <a:t> – 2 = 8-2 = 6</a:t>
            </a: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Numero di </a:t>
            </a:r>
            <a:r>
              <a:rPr lang="it-IT" sz="1800" dirty="0" err="1">
                <a:sym typeface="Wingdings" panose="05000000000000000000" pitchFamily="2" charset="2"/>
              </a:rPr>
              <a:t>sottoreti</a:t>
            </a:r>
            <a:r>
              <a:rPr lang="it-IT" sz="1800" dirty="0">
                <a:sym typeface="Wingdings" panose="05000000000000000000" pitchFamily="2" charset="2"/>
              </a:rPr>
              <a:t>  2</a:t>
            </a:r>
            <a:r>
              <a:rPr lang="it-IT" sz="1800" baseline="30000" dirty="0">
                <a:sym typeface="Wingdings" panose="05000000000000000000" pitchFamily="2" charset="2"/>
              </a:rPr>
              <a:t>n</a:t>
            </a:r>
            <a:r>
              <a:rPr lang="it-IT" sz="1800" dirty="0">
                <a:sym typeface="Wingdings" panose="05000000000000000000" pitchFamily="2" charset="2"/>
              </a:rPr>
              <a:t> con n= numero di bit ad 1 nella parte </a:t>
            </a:r>
            <a:r>
              <a:rPr lang="it-IT" sz="1800" dirty="0" err="1">
                <a:sym typeface="Wingdings" panose="05000000000000000000" pitchFamily="2" charset="2"/>
              </a:rPr>
              <a:t>host</a:t>
            </a: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2</a:t>
            </a:r>
            <a:r>
              <a:rPr lang="it-IT" sz="1800" baseline="30000" dirty="0">
                <a:sym typeface="Wingdings" panose="05000000000000000000" pitchFamily="2" charset="2"/>
              </a:rPr>
              <a:t>5</a:t>
            </a:r>
            <a:r>
              <a:rPr lang="it-IT" sz="1800" dirty="0">
                <a:sym typeface="Wingdings" panose="05000000000000000000" pitchFamily="2" charset="2"/>
              </a:rPr>
              <a:t> = 32 </a:t>
            </a:r>
            <a:r>
              <a:rPr lang="it-IT" sz="1800" dirty="0" err="1">
                <a:sym typeface="Wingdings" panose="05000000000000000000" pitchFamily="2" charset="2"/>
              </a:rPr>
              <a:t>sottoreti</a:t>
            </a: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>
                <a:sym typeface="Wingdings" panose="05000000000000000000" pitchFamily="2" charset="2"/>
              </a:rPr>
              <a:t>Indirizzo Broadcast  </a:t>
            </a:r>
            <a:r>
              <a:rPr lang="it-IT" sz="1800" dirty="0"/>
              <a:t>11000000.10101000.00000100.00010</a:t>
            </a:r>
            <a:r>
              <a:rPr lang="it-IT" sz="1800" dirty="0">
                <a:solidFill>
                  <a:srgbClr val="FF0000"/>
                </a:solidFill>
              </a:rPr>
              <a:t>111 </a:t>
            </a:r>
            <a:r>
              <a:rPr lang="it-IT" sz="1800" dirty="0"/>
              <a:t>(</a:t>
            </a:r>
            <a:r>
              <a:rPr lang="it-IT" sz="1800" dirty="0">
                <a:sym typeface="Wingdings" panose="05000000000000000000" pitchFamily="2" charset="2"/>
              </a:rPr>
              <a:t>192.168.4.23)</a:t>
            </a:r>
            <a:endParaRPr lang="it-IT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126877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12402" y="705997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>
                <a:latin typeface="Cooper Black" panose="0208090404030B020404" pitchFamily="18" charset="0"/>
              </a:rPr>
              <a:t>Appartenere alla stessa rete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4AF1AC7-2F42-42DA-B08B-246514986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757" y="2416029"/>
            <a:ext cx="9877777" cy="371013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sz="1800" dirty="0"/>
              <a:t>Per verificare se 2 Host appartengono alla stessa rete (quindi si possono inviare pacchetti), bisogna eseguire AND BIT A BIT tra indirizzo IP del 1° Host e maschera di rete e tra indirizzo IP del 2° Host e maschera di rete </a:t>
            </a:r>
            <a:r>
              <a:rPr lang="it-IT" sz="1800" dirty="0">
                <a:sym typeface="Wingdings" panose="05000000000000000000" pitchFamily="2" charset="2"/>
              </a:rPr>
              <a:t> se i 2 risultati coincidono, gli Host appartengono alla stessa rete altrimenti no.</a:t>
            </a:r>
          </a:p>
          <a:p>
            <a:pPr marL="0" indent="0">
              <a:buNone/>
            </a:pPr>
            <a:endParaRPr lang="it-IT" sz="18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it-IT" sz="1800" dirty="0"/>
              <a:t>Indirizzo IP 1 : 192.168.32.97</a:t>
            </a:r>
          </a:p>
          <a:p>
            <a:pPr marL="0" indent="0">
              <a:buNone/>
            </a:pPr>
            <a:r>
              <a:rPr lang="it-IT" sz="1800" dirty="0"/>
              <a:t>Indirizzo IP 2 : 192.168.32.130</a:t>
            </a:r>
          </a:p>
          <a:p>
            <a:pPr marL="0" indent="0">
              <a:buNone/>
            </a:pPr>
            <a:r>
              <a:rPr lang="it-IT" sz="1800" dirty="0" err="1"/>
              <a:t>Subnet</a:t>
            </a:r>
            <a:r>
              <a:rPr lang="it-IT" sz="1800" dirty="0"/>
              <a:t> </a:t>
            </a:r>
            <a:r>
              <a:rPr lang="it-IT" sz="1800" dirty="0" err="1"/>
              <a:t>Mask</a:t>
            </a:r>
            <a:r>
              <a:rPr lang="it-IT" sz="1800" dirty="0"/>
              <a:t>: 255.255.255.224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AND BIT A BIT 1: 11000000.10101000.00100000.01100000</a:t>
            </a:r>
          </a:p>
          <a:p>
            <a:pPr marL="0" indent="0">
              <a:buNone/>
            </a:pPr>
            <a:r>
              <a:rPr lang="it-IT" sz="1800" dirty="0"/>
              <a:t>AND BIT A BIT 2: 11000000.10101000.00100000.01100000</a:t>
            </a:r>
          </a:p>
          <a:p>
            <a:pPr marL="0" indent="0">
              <a:buNone/>
            </a:pPr>
            <a:endParaRPr lang="it-IT" sz="1800" dirty="0"/>
          </a:p>
          <a:p>
            <a:pPr marL="0" indent="0">
              <a:buNone/>
            </a:pPr>
            <a:r>
              <a:rPr lang="it-IT" sz="1800" dirty="0"/>
              <a:t>Essendo uguali, appartengono alla stessa rete.</a:t>
            </a:r>
          </a:p>
          <a:p>
            <a:pPr marL="0" indent="0">
              <a:buNone/>
            </a:pPr>
            <a:endParaRPr lang="it-IT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2935017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438</TotalTime>
  <Words>683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Candara</vt:lpstr>
      <vt:lpstr>Cooper Black</vt:lpstr>
      <vt:lpstr>Symbol</vt:lpstr>
      <vt:lpstr>Wingdings</vt:lpstr>
      <vt:lpstr>Waveform</vt:lpstr>
      <vt:lpstr>Subnetting</vt:lpstr>
      <vt:lpstr>Subnetting</vt:lpstr>
      <vt:lpstr>Net mask</vt:lpstr>
      <vt:lpstr>Net mask</vt:lpstr>
      <vt:lpstr>Net mask</vt:lpstr>
      <vt:lpstr>Subnetting</vt:lpstr>
      <vt:lpstr>ESEMPIO Subnetting</vt:lpstr>
      <vt:lpstr>ESEMPIO CIDR</vt:lpstr>
      <vt:lpstr>Appartenere alla stessa 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L’architettura a strati ISO-OSI e TCP-IP</dc:title>
  <dc:creator>utente</dc:creator>
  <cp:lastModifiedBy>studente</cp:lastModifiedBy>
  <cp:revision>64</cp:revision>
  <dcterms:created xsi:type="dcterms:W3CDTF">2021-03-22T00:17:55Z</dcterms:created>
  <dcterms:modified xsi:type="dcterms:W3CDTF">2024-10-18T08:31:30Z</dcterms:modified>
</cp:coreProperties>
</file>