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e5c00a4d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e5c00a4d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e6100cf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e6100cf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e5c00a4d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e5c00a4d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e5c00a4d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e5c00a4d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e5c00a4d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e5c00a4d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e5c00a4d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e5c00a4d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e5c00a4d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e5c00a4d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e5c00a4d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e5c00a4d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e5c00a4d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e5c00a4d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e5c00a4d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e5c00a4d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e6100cf0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e6100cf0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e5c00a4d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e5c00a4d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Account Aggregation And The Role Of Technology Platform In It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GB"/>
              <a:t>Samir Kishor Parmar </a:t>
            </a:r>
            <a:endParaRPr/>
          </a:p>
          <a:p>
            <a:pPr indent="0" lvl="0" marL="0" rtl="0" algn="l">
              <a:spcBef>
                <a:spcPts val="0"/>
              </a:spcBef>
              <a:spcAft>
                <a:spcPts val="0"/>
              </a:spcAft>
              <a:buNone/>
            </a:pPr>
            <a:r>
              <a:rPr lang="en-GB"/>
              <a:t>Graduation Course :- B.E Computer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38616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Examples of Account Aggregation Technology Platforms: - </a:t>
            </a:r>
            <a:endParaRPr/>
          </a:p>
        </p:txBody>
      </p:sp>
      <p:sp>
        <p:nvSpPr>
          <p:cNvPr id="125" name="Google Shape;125;p22"/>
          <p:cNvSpPr txBox="1"/>
          <p:nvPr>
            <p:ph idx="1" type="body"/>
          </p:nvPr>
        </p:nvSpPr>
        <p:spPr>
          <a:xfrm>
            <a:off x="4644675" y="500925"/>
            <a:ext cx="4166400" cy="4374300"/>
          </a:xfrm>
          <a:prstGeom prst="rect">
            <a:avLst/>
          </a:prstGeom>
        </p:spPr>
        <p:txBody>
          <a:bodyPr anchorCtr="0" anchor="t" bIns="91425" lIns="91425" spcFirstLastPara="1" rIns="91425" wrap="square" tIns="91425">
            <a:normAutofit fontScale="32500" lnSpcReduction="20000"/>
          </a:bodyPr>
          <a:lstStyle/>
          <a:p>
            <a:pPr indent="0" lvl="0" marL="0" rtl="0" algn="l">
              <a:spcBef>
                <a:spcPts val="1800"/>
              </a:spcBef>
              <a:spcAft>
                <a:spcPts val="0"/>
              </a:spcAft>
              <a:buNone/>
            </a:pPr>
            <a:r>
              <a:rPr b="1" lang="en-GB" sz="5592">
                <a:solidFill>
                  <a:srgbClr val="1F1F1F"/>
                </a:solidFill>
                <a:highlight>
                  <a:srgbClr val="FFFFFF"/>
                </a:highlight>
                <a:latin typeface="Arial"/>
                <a:ea typeface="Arial"/>
                <a:cs typeface="Arial"/>
                <a:sym typeface="Arial"/>
              </a:rPr>
              <a:t>Personal Finance Apps: - </a:t>
            </a:r>
            <a:endParaRPr b="1" sz="5592">
              <a:solidFill>
                <a:srgbClr val="1F1F1F"/>
              </a:solidFill>
              <a:highlight>
                <a:srgbClr val="FFFFFF"/>
              </a:highlight>
              <a:latin typeface="Arial"/>
              <a:ea typeface="Arial"/>
              <a:cs typeface="Arial"/>
              <a:sym typeface="Arial"/>
            </a:endParaRPr>
          </a:p>
          <a:p>
            <a:pPr indent="-344013" lvl="0" marL="457200" rtl="0" algn="l">
              <a:spcBef>
                <a:spcPts val="1800"/>
              </a:spcBef>
              <a:spcAft>
                <a:spcPts val="0"/>
              </a:spcAft>
              <a:buClr>
                <a:srgbClr val="1F1F1F"/>
              </a:buClr>
              <a:buSzPct val="100000"/>
              <a:buFont typeface="Arial"/>
              <a:buAutoNum type="arabicPeriod"/>
            </a:pPr>
            <a:r>
              <a:rPr lang="en-GB" sz="5592">
                <a:solidFill>
                  <a:srgbClr val="1F1F1F"/>
                </a:solidFill>
                <a:highlight>
                  <a:srgbClr val="FFFFFF"/>
                </a:highlight>
                <a:latin typeface="Arial"/>
                <a:ea typeface="Arial"/>
                <a:cs typeface="Arial"/>
                <a:sym typeface="Arial"/>
              </a:rPr>
              <a:t>Mint</a:t>
            </a:r>
            <a:endParaRPr sz="5592">
              <a:solidFill>
                <a:srgbClr val="1F1F1F"/>
              </a:solidFill>
              <a:highlight>
                <a:srgbClr val="FFFFFF"/>
              </a:highlight>
              <a:latin typeface="Arial"/>
              <a:ea typeface="Arial"/>
              <a:cs typeface="Arial"/>
              <a:sym typeface="Arial"/>
            </a:endParaRPr>
          </a:p>
          <a:p>
            <a:pPr indent="-344013" lvl="0" marL="457200" rtl="0" algn="l">
              <a:spcBef>
                <a:spcPts val="0"/>
              </a:spcBef>
              <a:spcAft>
                <a:spcPts val="0"/>
              </a:spcAft>
              <a:buClr>
                <a:srgbClr val="1F1F1F"/>
              </a:buClr>
              <a:buSzPct val="100000"/>
              <a:buFont typeface="Arial"/>
              <a:buAutoNum type="arabicPeriod"/>
            </a:pPr>
            <a:r>
              <a:rPr lang="en-GB" sz="5592">
                <a:solidFill>
                  <a:srgbClr val="1F1F1F"/>
                </a:solidFill>
                <a:highlight>
                  <a:srgbClr val="FFFFFF"/>
                </a:highlight>
                <a:latin typeface="Arial"/>
                <a:ea typeface="Arial"/>
                <a:cs typeface="Arial"/>
                <a:sym typeface="Arial"/>
              </a:rPr>
              <a:t>Personal Capital</a:t>
            </a:r>
            <a:endParaRPr sz="5592">
              <a:solidFill>
                <a:srgbClr val="1F1F1F"/>
              </a:solidFill>
              <a:highlight>
                <a:srgbClr val="FFFFFF"/>
              </a:highlight>
              <a:latin typeface="Arial"/>
              <a:ea typeface="Arial"/>
              <a:cs typeface="Arial"/>
              <a:sym typeface="Arial"/>
            </a:endParaRPr>
          </a:p>
          <a:p>
            <a:pPr indent="-344013" lvl="0" marL="457200" rtl="0" algn="l">
              <a:spcBef>
                <a:spcPts val="0"/>
              </a:spcBef>
              <a:spcAft>
                <a:spcPts val="0"/>
              </a:spcAft>
              <a:buClr>
                <a:srgbClr val="1F1F1F"/>
              </a:buClr>
              <a:buSzPct val="100000"/>
              <a:buFont typeface="Arial"/>
              <a:buAutoNum type="arabicPeriod"/>
            </a:pPr>
            <a:r>
              <a:rPr lang="en-GB" sz="5592">
                <a:solidFill>
                  <a:srgbClr val="1F1F1F"/>
                </a:solidFill>
                <a:highlight>
                  <a:srgbClr val="FFFFFF"/>
                </a:highlight>
                <a:latin typeface="Arial"/>
                <a:ea typeface="Arial"/>
                <a:cs typeface="Arial"/>
                <a:sym typeface="Arial"/>
              </a:rPr>
              <a:t>YNAB</a:t>
            </a:r>
            <a:endParaRPr sz="5592">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b="1" lang="en-GB" sz="5592">
                <a:solidFill>
                  <a:srgbClr val="1F1F1F"/>
                </a:solidFill>
                <a:highlight>
                  <a:srgbClr val="FFFFFF"/>
                </a:highlight>
                <a:latin typeface="Arial"/>
                <a:ea typeface="Arial"/>
                <a:cs typeface="Arial"/>
                <a:sym typeface="Arial"/>
              </a:rPr>
              <a:t>Lending Services: -</a:t>
            </a:r>
            <a:endParaRPr b="1" sz="5592">
              <a:solidFill>
                <a:srgbClr val="1F1F1F"/>
              </a:solidFill>
              <a:highlight>
                <a:srgbClr val="FFFFFF"/>
              </a:highlight>
              <a:latin typeface="Arial"/>
              <a:ea typeface="Arial"/>
              <a:cs typeface="Arial"/>
              <a:sym typeface="Arial"/>
            </a:endParaRPr>
          </a:p>
          <a:p>
            <a:pPr indent="-344013" lvl="0" marL="457200" rtl="0" algn="l">
              <a:spcBef>
                <a:spcPts val="1800"/>
              </a:spcBef>
              <a:spcAft>
                <a:spcPts val="0"/>
              </a:spcAft>
              <a:buClr>
                <a:srgbClr val="1F1F1F"/>
              </a:buClr>
              <a:buSzPct val="100000"/>
              <a:buFont typeface="Arial"/>
              <a:buAutoNum type="arabicPeriod"/>
            </a:pPr>
            <a:r>
              <a:rPr lang="en-GB" sz="5592">
                <a:solidFill>
                  <a:srgbClr val="1F1F1F"/>
                </a:solidFill>
                <a:highlight>
                  <a:srgbClr val="FFFFFF"/>
                </a:highlight>
                <a:latin typeface="Arial"/>
                <a:ea typeface="Arial"/>
                <a:cs typeface="Arial"/>
                <a:sym typeface="Arial"/>
              </a:rPr>
              <a:t>Upstart</a:t>
            </a:r>
            <a:endParaRPr sz="5592">
              <a:solidFill>
                <a:srgbClr val="1F1F1F"/>
              </a:solidFill>
              <a:highlight>
                <a:srgbClr val="FFFFFF"/>
              </a:highlight>
              <a:latin typeface="Arial"/>
              <a:ea typeface="Arial"/>
              <a:cs typeface="Arial"/>
              <a:sym typeface="Arial"/>
            </a:endParaRPr>
          </a:p>
          <a:p>
            <a:pPr indent="-344013" lvl="0" marL="457200" rtl="0" algn="l">
              <a:spcBef>
                <a:spcPts val="0"/>
              </a:spcBef>
              <a:spcAft>
                <a:spcPts val="0"/>
              </a:spcAft>
              <a:buClr>
                <a:srgbClr val="1F1F1F"/>
              </a:buClr>
              <a:buSzPct val="100000"/>
              <a:buFont typeface="Arial"/>
              <a:buAutoNum type="arabicPeriod"/>
            </a:pPr>
            <a:r>
              <a:rPr lang="en-GB" sz="5592">
                <a:solidFill>
                  <a:srgbClr val="1F1F1F"/>
                </a:solidFill>
                <a:highlight>
                  <a:srgbClr val="FFFFFF"/>
                </a:highlight>
                <a:latin typeface="Arial"/>
                <a:ea typeface="Arial"/>
                <a:cs typeface="Arial"/>
                <a:sym typeface="Arial"/>
              </a:rPr>
              <a:t>SoFi</a:t>
            </a:r>
            <a:endParaRPr sz="5592">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b="1" lang="en-GB" sz="5592">
                <a:solidFill>
                  <a:srgbClr val="1F1F1F"/>
                </a:solidFill>
                <a:highlight>
                  <a:srgbClr val="FFFFFF"/>
                </a:highlight>
                <a:latin typeface="Arial"/>
                <a:ea typeface="Arial"/>
                <a:cs typeface="Arial"/>
                <a:sym typeface="Arial"/>
              </a:rPr>
              <a:t>Financial Data Aggregators: - </a:t>
            </a:r>
            <a:endParaRPr b="1" sz="5592">
              <a:solidFill>
                <a:srgbClr val="1F1F1F"/>
              </a:solidFill>
              <a:highlight>
                <a:srgbClr val="FFFFFF"/>
              </a:highlight>
              <a:latin typeface="Arial"/>
              <a:ea typeface="Arial"/>
              <a:cs typeface="Arial"/>
              <a:sym typeface="Arial"/>
            </a:endParaRPr>
          </a:p>
          <a:p>
            <a:pPr indent="-344013" lvl="0" marL="457200" rtl="0" algn="l">
              <a:spcBef>
                <a:spcPts val="1800"/>
              </a:spcBef>
              <a:spcAft>
                <a:spcPts val="0"/>
              </a:spcAft>
              <a:buClr>
                <a:srgbClr val="1F1F1F"/>
              </a:buClr>
              <a:buSzPct val="100000"/>
              <a:buFont typeface="Arial"/>
              <a:buAutoNum type="arabicPeriod"/>
            </a:pPr>
            <a:r>
              <a:rPr lang="en-GB" sz="5592">
                <a:solidFill>
                  <a:srgbClr val="1F1F1F"/>
                </a:solidFill>
                <a:highlight>
                  <a:srgbClr val="FFFFFF"/>
                </a:highlight>
                <a:latin typeface="Arial"/>
                <a:ea typeface="Arial"/>
                <a:cs typeface="Arial"/>
                <a:sym typeface="Arial"/>
              </a:rPr>
              <a:t>Plaid</a:t>
            </a:r>
            <a:endParaRPr sz="5592">
              <a:solidFill>
                <a:srgbClr val="1F1F1F"/>
              </a:solidFill>
              <a:highlight>
                <a:srgbClr val="FFFFFF"/>
              </a:highlight>
              <a:latin typeface="Arial"/>
              <a:ea typeface="Arial"/>
              <a:cs typeface="Arial"/>
              <a:sym typeface="Arial"/>
            </a:endParaRPr>
          </a:p>
          <a:p>
            <a:pPr indent="-344013" lvl="0" marL="457200" rtl="0" algn="l">
              <a:spcBef>
                <a:spcPts val="0"/>
              </a:spcBef>
              <a:spcAft>
                <a:spcPts val="0"/>
              </a:spcAft>
              <a:buClr>
                <a:srgbClr val="1F1F1F"/>
              </a:buClr>
              <a:buSzPct val="100000"/>
              <a:buFont typeface="Arial"/>
              <a:buAutoNum type="arabicPeriod"/>
            </a:pPr>
            <a:r>
              <a:rPr lang="en-GB" sz="5592">
                <a:solidFill>
                  <a:srgbClr val="1F1F1F"/>
                </a:solidFill>
                <a:highlight>
                  <a:srgbClr val="FFFFFF"/>
                </a:highlight>
                <a:latin typeface="Arial"/>
                <a:ea typeface="Arial"/>
                <a:cs typeface="Arial"/>
                <a:sym typeface="Arial"/>
              </a:rPr>
              <a:t>Envestnet Yodlee</a:t>
            </a:r>
            <a:endParaRPr sz="5592">
              <a:solidFill>
                <a:srgbClr val="1F1F1F"/>
              </a:solidFill>
              <a:highlight>
                <a:srgbClr val="FFFFFF"/>
              </a:highlight>
              <a:latin typeface="Arial"/>
              <a:ea typeface="Arial"/>
              <a:cs typeface="Arial"/>
              <a:sym typeface="Arial"/>
            </a:endParaRPr>
          </a:p>
          <a:p>
            <a:pPr indent="-344013" lvl="0" marL="457200" rtl="0" algn="l">
              <a:spcBef>
                <a:spcPts val="0"/>
              </a:spcBef>
              <a:spcAft>
                <a:spcPts val="0"/>
              </a:spcAft>
              <a:buClr>
                <a:srgbClr val="1F1F1F"/>
              </a:buClr>
              <a:buSzPct val="100000"/>
              <a:buFont typeface="Arial"/>
              <a:buAutoNum type="arabicPeriod"/>
            </a:pPr>
            <a:r>
              <a:rPr lang="en-GB" sz="5592">
                <a:solidFill>
                  <a:srgbClr val="1F1F1F"/>
                </a:solidFill>
                <a:highlight>
                  <a:srgbClr val="FFFFFF"/>
                </a:highlight>
                <a:latin typeface="Arial"/>
                <a:ea typeface="Arial"/>
                <a:cs typeface="Arial"/>
                <a:sym typeface="Arial"/>
              </a:rPr>
              <a:t>Finicity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86793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Sectors In Which Account Aggregation Is Used:-</a:t>
            </a:r>
            <a:endParaRPr/>
          </a:p>
        </p:txBody>
      </p:sp>
      <p:sp>
        <p:nvSpPr>
          <p:cNvPr id="131" name="Google Shape;131;p23"/>
          <p:cNvSpPr txBox="1"/>
          <p:nvPr>
            <p:ph idx="1" type="body"/>
          </p:nvPr>
        </p:nvSpPr>
        <p:spPr>
          <a:xfrm>
            <a:off x="311700" y="1279725"/>
            <a:ext cx="3999900" cy="3863700"/>
          </a:xfrm>
          <a:prstGeom prst="rect">
            <a:avLst/>
          </a:prstGeom>
        </p:spPr>
        <p:txBody>
          <a:bodyPr anchorCtr="0" anchor="t" bIns="91425" lIns="91425" spcFirstLastPara="1" rIns="91425" wrap="square" tIns="91425">
            <a:normAutofit lnSpcReduction="10000"/>
          </a:bodyPr>
          <a:lstStyle/>
          <a:p>
            <a:pPr indent="-304800" lvl="0" marL="457200" rtl="0" algn="l">
              <a:spcBef>
                <a:spcPts val="300"/>
              </a:spcBef>
              <a:spcAft>
                <a:spcPts val="0"/>
              </a:spcAft>
              <a:buClr>
                <a:srgbClr val="1F1F1F"/>
              </a:buClr>
              <a:buSzPts val="1200"/>
              <a:buFont typeface="Arial"/>
              <a:buChar char="●"/>
            </a:pPr>
            <a:r>
              <a:rPr b="1" lang="en-GB" sz="1200" u="sng">
                <a:solidFill>
                  <a:srgbClr val="1F1F1F"/>
                </a:solidFill>
                <a:highlight>
                  <a:srgbClr val="FFFFFF"/>
                </a:highlight>
                <a:latin typeface="Arial"/>
                <a:ea typeface="Arial"/>
                <a:cs typeface="Arial"/>
                <a:sym typeface="Arial"/>
              </a:rPr>
              <a:t>Financial services</a:t>
            </a:r>
            <a:r>
              <a:rPr b="1" lang="en-GB" sz="1200">
                <a:solidFill>
                  <a:srgbClr val="1F1F1F"/>
                </a:solidFill>
                <a:highlight>
                  <a:srgbClr val="FFFFFF"/>
                </a:highlight>
                <a:latin typeface="Arial"/>
                <a:ea typeface="Arial"/>
                <a:cs typeface="Arial"/>
                <a:sym typeface="Arial"/>
              </a:rPr>
              <a:t>: </a:t>
            </a:r>
            <a:r>
              <a:rPr lang="en-GB" sz="1200">
                <a:solidFill>
                  <a:srgbClr val="1F1F1F"/>
                </a:solidFill>
                <a:highlight>
                  <a:srgbClr val="FFFFFF"/>
                </a:highlight>
                <a:latin typeface="Arial"/>
                <a:ea typeface="Arial"/>
                <a:cs typeface="Arial"/>
                <a:sym typeface="Arial"/>
              </a:rPr>
              <a:t>Account aggregation is a key component of many personal finance apps and services, which allow users </a:t>
            </a:r>
            <a:r>
              <a:rPr b="1" lang="en-GB" sz="1200">
                <a:solidFill>
                  <a:srgbClr val="1F1F1F"/>
                </a:solidFill>
                <a:highlight>
                  <a:srgbClr val="FFFFFF"/>
                </a:highlight>
                <a:latin typeface="Arial"/>
                <a:ea typeface="Arial"/>
                <a:cs typeface="Arial"/>
                <a:sym typeface="Arial"/>
              </a:rPr>
              <a:t>to view their financial data</a:t>
            </a:r>
            <a:r>
              <a:rPr lang="en-GB" sz="1200">
                <a:solidFill>
                  <a:srgbClr val="1F1F1F"/>
                </a:solidFill>
                <a:highlight>
                  <a:srgbClr val="FFFFFF"/>
                </a:highlight>
                <a:latin typeface="Arial"/>
                <a:ea typeface="Arial"/>
                <a:cs typeface="Arial"/>
                <a:sym typeface="Arial"/>
              </a:rPr>
              <a:t> </a:t>
            </a:r>
            <a:r>
              <a:rPr b="1" lang="en-GB" sz="1200">
                <a:solidFill>
                  <a:srgbClr val="1F1F1F"/>
                </a:solidFill>
                <a:highlight>
                  <a:srgbClr val="FFFFFF"/>
                </a:highlight>
                <a:latin typeface="Arial"/>
                <a:ea typeface="Arial"/>
                <a:cs typeface="Arial"/>
                <a:sym typeface="Arial"/>
              </a:rPr>
              <a:t>from multiple institutions </a:t>
            </a:r>
            <a:r>
              <a:rPr lang="en-GB" sz="1200">
                <a:solidFill>
                  <a:srgbClr val="1F1F1F"/>
                </a:solidFill>
                <a:highlight>
                  <a:srgbClr val="FFFFFF"/>
                </a:highlight>
                <a:latin typeface="Arial"/>
                <a:ea typeface="Arial"/>
                <a:cs typeface="Arial"/>
                <a:sym typeface="Arial"/>
              </a:rPr>
              <a:t>in one place. This can help users to track their spending, budget their money, and make better financial decisions.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GB" sz="1200" u="sng">
                <a:solidFill>
                  <a:srgbClr val="1F1F1F"/>
                </a:solidFill>
                <a:highlight>
                  <a:srgbClr val="FFFFFF"/>
                </a:highlight>
                <a:latin typeface="Arial"/>
                <a:ea typeface="Arial"/>
                <a:cs typeface="Arial"/>
                <a:sym typeface="Arial"/>
              </a:rPr>
              <a:t>Lending</a:t>
            </a:r>
            <a:r>
              <a:rPr b="1" lang="en-GB" sz="1200">
                <a:solidFill>
                  <a:srgbClr val="1F1F1F"/>
                </a:solidFill>
                <a:highlight>
                  <a:srgbClr val="FFFFFF"/>
                </a:highlight>
                <a:latin typeface="Arial"/>
                <a:ea typeface="Arial"/>
                <a:cs typeface="Arial"/>
                <a:sym typeface="Arial"/>
              </a:rPr>
              <a:t>:</a:t>
            </a:r>
            <a:r>
              <a:rPr lang="en-GB" sz="1200">
                <a:solidFill>
                  <a:srgbClr val="1F1F1F"/>
                </a:solidFill>
                <a:highlight>
                  <a:srgbClr val="FFFFFF"/>
                </a:highlight>
                <a:latin typeface="Arial"/>
                <a:ea typeface="Arial"/>
                <a:cs typeface="Arial"/>
                <a:sym typeface="Arial"/>
              </a:rPr>
              <a:t> Lenders are using account aggregation to assess creditworthiness and underwriting risk. By reviewing a </a:t>
            </a:r>
            <a:r>
              <a:rPr b="1" lang="en-GB" sz="1200">
                <a:solidFill>
                  <a:srgbClr val="1F1F1F"/>
                </a:solidFill>
                <a:highlight>
                  <a:srgbClr val="FFFFFF"/>
                </a:highlight>
                <a:latin typeface="Arial"/>
                <a:ea typeface="Arial"/>
                <a:cs typeface="Arial"/>
                <a:sym typeface="Arial"/>
              </a:rPr>
              <a:t>borrower's financial data from multiple sources</a:t>
            </a:r>
            <a:r>
              <a:rPr lang="en-GB" sz="1200">
                <a:solidFill>
                  <a:srgbClr val="1F1F1F"/>
                </a:solidFill>
                <a:highlight>
                  <a:srgbClr val="FFFFFF"/>
                </a:highlight>
                <a:latin typeface="Arial"/>
                <a:ea typeface="Arial"/>
                <a:cs typeface="Arial"/>
                <a:sym typeface="Arial"/>
              </a:rPr>
              <a:t>, lenders can get a more holistic </a:t>
            </a:r>
            <a:r>
              <a:rPr b="1" lang="en-GB" sz="1200">
                <a:solidFill>
                  <a:srgbClr val="1F1F1F"/>
                </a:solidFill>
                <a:highlight>
                  <a:srgbClr val="FFFFFF"/>
                </a:highlight>
                <a:latin typeface="Arial"/>
                <a:ea typeface="Arial"/>
                <a:cs typeface="Arial"/>
                <a:sym typeface="Arial"/>
              </a:rPr>
              <a:t>view of their financial situation</a:t>
            </a:r>
            <a:r>
              <a:rPr lang="en-GB" sz="1200">
                <a:solidFill>
                  <a:srgbClr val="1F1F1F"/>
                </a:solidFill>
                <a:highlight>
                  <a:srgbClr val="FFFFFF"/>
                </a:highlight>
                <a:latin typeface="Arial"/>
                <a:ea typeface="Arial"/>
                <a:cs typeface="Arial"/>
                <a:sym typeface="Arial"/>
              </a:rPr>
              <a:t> and make more informed lending decisions.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GB" sz="1200" u="sng">
                <a:solidFill>
                  <a:srgbClr val="1F1F1F"/>
                </a:solidFill>
                <a:highlight>
                  <a:srgbClr val="FFFFFF"/>
                </a:highlight>
                <a:latin typeface="Arial"/>
                <a:ea typeface="Arial"/>
                <a:cs typeface="Arial"/>
                <a:sym typeface="Arial"/>
              </a:rPr>
              <a:t>Insurance</a:t>
            </a:r>
            <a:r>
              <a:rPr b="1" lang="en-GB" sz="1200">
                <a:solidFill>
                  <a:srgbClr val="1F1F1F"/>
                </a:solidFill>
                <a:highlight>
                  <a:srgbClr val="FFFFFF"/>
                </a:highlight>
                <a:latin typeface="Arial"/>
                <a:ea typeface="Arial"/>
                <a:cs typeface="Arial"/>
                <a:sym typeface="Arial"/>
              </a:rPr>
              <a:t>: </a:t>
            </a:r>
            <a:r>
              <a:rPr lang="en-GB" sz="1200">
                <a:solidFill>
                  <a:srgbClr val="1F1F1F"/>
                </a:solidFill>
                <a:highlight>
                  <a:srgbClr val="FFFFFF"/>
                </a:highlight>
                <a:latin typeface="Arial"/>
                <a:ea typeface="Arial"/>
                <a:cs typeface="Arial"/>
                <a:sym typeface="Arial"/>
              </a:rPr>
              <a:t>Insurance companies are using </a:t>
            </a:r>
            <a:r>
              <a:rPr b="1" lang="en-GB" sz="1200">
                <a:solidFill>
                  <a:srgbClr val="1F1F1F"/>
                </a:solidFill>
                <a:highlight>
                  <a:srgbClr val="FFFFFF"/>
                </a:highlight>
                <a:latin typeface="Arial"/>
                <a:ea typeface="Arial"/>
                <a:cs typeface="Arial"/>
                <a:sym typeface="Arial"/>
              </a:rPr>
              <a:t>account aggregation to develop personalized insurance products and services</a:t>
            </a:r>
            <a:r>
              <a:rPr lang="en-GB" sz="1200">
                <a:solidFill>
                  <a:srgbClr val="1F1F1F"/>
                </a:solidFill>
                <a:highlight>
                  <a:srgbClr val="FFFFFF"/>
                </a:highlight>
                <a:latin typeface="Arial"/>
                <a:ea typeface="Arial"/>
                <a:cs typeface="Arial"/>
                <a:sym typeface="Arial"/>
              </a:rPr>
              <a:t>. For example, an insurance company might use account aggregation data to determine the appropriate level of auto insurance coverage for a customer.</a:t>
            </a:r>
            <a:endParaRPr/>
          </a:p>
        </p:txBody>
      </p:sp>
      <p:sp>
        <p:nvSpPr>
          <p:cNvPr id="132" name="Google Shape;132;p23"/>
          <p:cNvSpPr txBox="1"/>
          <p:nvPr>
            <p:ph idx="2" type="body"/>
          </p:nvPr>
        </p:nvSpPr>
        <p:spPr>
          <a:xfrm>
            <a:off x="4832400" y="1279775"/>
            <a:ext cx="3999900" cy="38637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b="1" lang="en-GB" sz="1200" u="sng">
                <a:solidFill>
                  <a:srgbClr val="1F1F1F"/>
                </a:solidFill>
                <a:highlight>
                  <a:srgbClr val="FFFFFF"/>
                </a:highlight>
                <a:latin typeface="Arial"/>
                <a:ea typeface="Arial"/>
                <a:cs typeface="Arial"/>
                <a:sym typeface="Arial"/>
              </a:rPr>
              <a:t>Retail</a:t>
            </a:r>
            <a:r>
              <a:rPr b="1" lang="en-GB" sz="1200">
                <a:solidFill>
                  <a:srgbClr val="1F1F1F"/>
                </a:solidFill>
                <a:highlight>
                  <a:srgbClr val="FFFFFF"/>
                </a:highlight>
                <a:latin typeface="Arial"/>
                <a:ea typeface="Arial"/>
                <a:cs typeface="Arial"/>
                <a:sym typeface="Arial"/>
              </a:rPr>
              <a:t>: </a:t>
            </a:r>
            <a:r>
              <a:rPr lang="en-GB" sz="1200">
                <a:solidFill>
                  <a:srgbClr val="1F1F1F"/>
                </a:solidFill>
                <a:highlight>
                  <a:srgbClr val="FFFFFF"/>
                </a:highlight>
                <a:latin typeface="Arial"/>
                <a:ea typeface="Arial"/>
                <a:cs typeface="Arial"/>
                <a:sym typeface="Arial"/>
              </a:rPr>
              <a:t>Retailers are using account aggregation </a:t>
            </a:r>
            <a:r>
              <a:rPr b="1" lang="en-GB" sz="1200">
                <a:solidFill>
                  <a:srgbClr val="1F1F1F"/>
                </a:solidFill>
                <a:highlight>
                  <a:srgbClr val="FFFFFF"/>
                </a:highlight>
                <a:latin typeface="Arial"/>
                <a:ea typeface="Arial"/>
                <a:cs typeface="Arial"/>
                <a:sym typeface="Arial"/>
              </a:rPr>
              <a:t>to offer personalized shopping experiences and targeted discounts</a:t>
            </a:r>
            <a:r>
              <a:rPr lang="en-GB" sz="1200">
                <a:solidFill>
                  <a:srgbClr val="1F1F1F"/>
                </a:solidFill>
                <a:highlight>
                  <a:srgbClr val="FFFFFF"/>
                </a:highlight>
                <a:latin typeface="Arial"/>
                <a:ea typeface="Arial"/>
                <a:cs typeface="Arial"/>
                <a:sym typeface="Arial"/>
              </a:rPr>
              <a:t>. For example, a retailer might use account aggregation data to determine the most relevant products and promotions to offer a customer.</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GB" sz="1200" u="sng">
                <a:solidFill>
                  <a:srgbClr val="1F1F1F"/>
                </a:solidFill>
                <a:highlight>
                  <a:srgbClr val="FFFFFF"/>
                </a:highlight>
                <a:latin typeface="Arial"/>
                <a:ea typeface="Arial"/>
                <a:cs typeface="Arial"/>
                <a:sym typeface="Arial"/>
              </a:rPr>
              <a:t>Healthcare</a:t>
            </a:r>
            <a:r>
              <a:rPr b="1" lang="en-GB" sz="1200">
                <a:solidFill>
                  <a:srgbClr val="1F1F1F"/>
                </a:solidFill>
                <a:highlight>
                  <a:srgbClr val="FFFFFF"/>
                </a:highlight>
                <a:latin typeface="Arial"/>
                <a:ea typeface="Arial"/>
                <a:cs typeface="Arial"/>
                <a:sym typeface="Arial"/>
              </a:rPr>
              <a:t>: </a:t>
            </a:r>
            <a:r>
              <a:rPr lang="en-GB" sz="1200">
                <a:solidFill>
                  <a:srgbClr val="1F1F1F"/>
                </a:solidFill>
                <a:highlight>
                  <a:srgbClr val="FFFFFF"/>
                </a:highlight>
                <a:latin typeface="Arial"/>
                <a:ea typeface="Arial"/>
                <a:cs typeface="Arial"/>
                <a:sym typeface="Arial"/>
              </a:rPr>
              <a:t>Healthcare providers are using account aggregation </a:t>
            </a:r>
            <a:r>
              <a:rPr b="1" lang="en-GB" sz="1200">
                <a:solidFill>
                  <a:srgbClr val="1F1F1F"/>
                </a:solidFill>
                <a:highlight>
                  <a:srgbClr val="FFFFFF"/>
                </a:highlight>
                <a:latin typeface="Arial"/>
                <a:ea typeface="Arial"/>
                <a:cs typeface="Arial"/>
                <a:sym typeface="Arial"/>
              </a:rPr>
              <a:t>to improve patient care</a:t>
            </a:r>
            <a:r>
              <a:rPr lang="en-GB" sz="1200">
                <a:solidFill>
                  <a:srgbClr val="1F1F1F"/>
                </a:solidFill>
                <a:highlight>
                  <a:srgbClr val="FFFFFF"/>
                </a:highlight>
                <a:latin typeface="Arial"/>
                <a:ea typeface="Arial"/>
                <a:cs typeface="Arial"/>
                <a:sym typeface="Arial"/>
              </a:rPr>
              <a:t>. For example, a doctor might use account aggregation data to identify potential health risks for a patient and provide preventive care.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GB" sz="1200" u="sng">
                <a:solidFill>
                  <a:srgbClr val="1F1F1F"/>
                </a:solidFill>
                <a:highlight>
                  <a:srgbClr val="FFFFFF"/>
                </a:highlight>
                <a:latin typeface="Arial"/>
                <a:ea typeface="Arial"/>
                <a:cs typeface="Arial"/>
                <a:sym typeface="Arial"/>
              </a:rPr>
              <a:t>Travel</a:t>
            </a:r>
            <a:r>
              <a:rPr b="1" lang="en-GB" sz="1200">
                <a:solidFill>
                  <a:srgbClr val="1F1F1F"/>
                </a:solidFill>
                <a:highlight>
                  <a:srgbClr val="FFFFFF"/>
                </a:highlight>
                <a:latin typeface="Arial"/>
                <a:ea typeface="Arial"/>
                <a:cs typeface="Arial"/>
                <a:sym typeface="Arial"/>
              </a:rPr>
              <a:t>:</a:t>
            </a:r>
            <a:r>
              <a:rPr lang="en-GB" sz="1200">
                <a:solidFill>
                  <a:srgbClr val="1F1F1F"/>
                </a:solidFill>
                <a:highlight>
                  <a:srgbClr val="FFFFFF"/>
                </a:highlight>
                <a:latin typeface="Arial"/>
                <a:ea typeface="Arial"/>
                <a:cs typeface="Arial"/>
                <a:sym typeface="Arial"/>
              </a:rPr>
              <a:t> Travel companies are using account aggregation </a:t>
            </a:r>
            <a:r>
              <a:rPr b="1" lang="en-GB" sz="1200">
                <a:solidFill>
                  <a:srgbClr val="1F1F1F"/>
                </a:solidFill>
                <a:highlight>
                  <a:srgbClr val="FFFFFF"/>
                </a:highlight>
                <a:latin typeface="Arial"/>
                <a:ea typeface="Arial"/>
                <a:cs typeface="Arial"/>
                <a:sym typeface="Arial"/>
              </a:rPr>
              <a:t>to make it easier for travelers to book and manage their trips</a:t>
            </a:r>
            <a:r>
              <a:rPr lang="en-GB" sz="1200">
                <a:solidFill>
                  <a:srgbClr val="1F1F1F"/>
                </a:solidFill>
                <a:highlight>
                  <a:srgbClr val="FFFFFF"/>
                </a:highlight>
                <a:latin typeface="Arial"/>
                <a:ea typeface="Arial"/>
                <a:cs typeface="Arial"/>
                <a:sym typeface="Arial"/>
              </a:rPr>
              <a:t>. For example, a travel company might use account aggregation data to pre-fill travel forms with a traveler's personal information.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 :-</a:t>
            </a:r>
            <a:endParaRPr/>
          </a:p>
        </p:txBody>
      </p:sp>
      <p:sp>
        <p:nvSpPr>
          <p:cNvPr id="138" name="Google Shape;138;p24"/>
          <p:cNvSpPr txBox="1"/>
          <p:nvPr>
            <p:ph idx="1" type="body"/>
          </p:nvPr>
        </p:nvSpPr>
        <p:spPr>
          <a:xfrm>
            <a:off x="311700" y="1505700"/>
            <a:ext cx="8563200" cy="2202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1700">
                <a:solidFill>
                  <a:srgbClr val="1F1F1F"/>
                </a:solidFill>
                <a:highlight>
                  <a:srgbClr val="FFFFFF"/>
                </a:highlight>
                <a:latin typeface="Arial"/>
                <a:ea typeface="Arial"/>
                <a:cs typeface="Arial"/>
                <a:sym typeface="Arial"/>
              </a:rPr>
              <a:t>Account aggregation, powered by technology platforms, is revolutionizing the way consumers and businesses interact with their financial data. By providing a centralized view of financial information, account aggregation empowers users to make informed financial decisions, improve financial management, and access a wider range of personalized financial services. As open banking technology continues to evolve, account aggregation is poised to play an even more significant role in the financial landscape.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5200"/>
              <a:t>THANK YOU</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Account Aggregation ?</a:t>
            </a:r>
            <a:endParaRPr/>
          </a:p>
        </p:txBody>
      </p:sp>
      <p:sp>
        <p:nvSpPr>
          <p:cNvPr id="71" name="Google Shape;71;p14"/>
          <p:cNvSpPr txBox="1"/>
          <p:nvPr>
            <p:ph idx="1" type="body"/>
          </p:nvPr>
        </p:nvSpPr>
        <p:spPr>
          <a:xfrm>
            <a:off x="4290288" y="0"/>
            <a:ext cx="4853700" cy="235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746">
                <a:solidFill>
                  <a:srgbClr val="1F1F1F"/>
                </a:solidFill>
                <a:highlight>
                  <a:srgbClr val="FFFFFF"/>
                </a:highlight>
                <a:latin typeface="Arial"/>
                <a:ea typeface="Arial"/>
                <a:cs typeface="Arial"/>
                <a:sym typeface="Arial"/>
              </a:rPr>
              <a:t>Account aggregation is the process of </a:t>
            </a:r>
            <a:r>
              <a:rPr b="1" lang="en-GB" sz="6746">
                <a:solidFill>
                  <a:srgbClr val="1F1F1F"/>
                </a:solidFill>
                <a:highlight>
                  <a:srgbClr val="FFFFFF"/>
                </a:highlight>
                <a:latin typeface="Arial"/>
                <a:ea typeface="Arial"/>
                <a:cs typeface="Arial"/>
                <a:sym typeface="Arial"/>
              </a:rPr>
              <a:t>collecting</a:t>
            </a:r>
            <a:r>
              <a:rPr lang="en-GB" sz="6746">
                <a:solidFill>
                  <a:srgbClr val="1F1F1F"/>
                </a:solidFill>
                <a:highlight>
                  <a:srgbClr val="FFFFFF"/>
                </a:highlight>
                <a:latin typeface="Arial"/>
                <a:ea typeface="Arial"/>
                <a:cs typeface="Arial"/>
                <a:sym typeface="Arial"/>
              </a:rPr>
              <a:t> and </a:t>
            </a:r>
            <a:r>
              <a:rPr b="1" lang="en-GB" sz="6746">
                <a:solidFill>
                  <a:srgbClr val="1F1F1F"/>
                </a:solidFill>
                <a:highlight>
                  <a:srgbClr val="FFFFFF"/>
                </a:highlight>
                <a:latin typeface="Arial"/>
                <a:ea typeface="Arial"/>
                <a:cs typeface="Arial"/>
                <a:sym typeface="Arial"/>
              </a:rPr>
              <a:t>consolidating financial data</a:t>
            </a:r>
            <a:r>
              <a:rPr lang="en-GB" sz="6746">
                <a:solidFill>
                  <a:srgbClr val="1F1F1F"/>
                </a:solidFill>
                <a:highlight>
                  <a:srgbClr val="FFFFFF"/>
                </a:highlight>
                <a:latin typeface="Arial"/>
                <a:ea typeface="Arial"/>
                <a:cs typeface="Arial"/>
                <a:sym typeface="Arial"/>
              </a:rPr>
              <a:t> from </a:t>
            </a:r>
            <a:r>
              <a:rPr b="1" lang="en-GB" sz="6746">
                <a:solidFill>
                  <a:srgbClr val="1F1F1F"/>
                </a:solidFill>
                <a:highlight>
                  <a:srgbClr val="FFFFFF"/>
                </a:highlight>
                <a:latin typeface="Arial"/>
                <a:ea typeface="Arial"/>
                <a:cs typeface="Arial"/>
                <a:sym typeface="Arial"/>
              </a:rPr>
              <a:t>multiple sources</a:t>
            </a:r>
            <a:r>
              <a:rPr lang="en-GB" sz="6746">
                <a:solidFill>
                  <a:srgbClr val="1F1F1F"/>
                </a:solidFill>
                <a:highlight>
                  <a:srgbClr val="FFFFFF"/>
                </a:highlight>
                <a:latin typeface="Arial"/>
                <a:ea typeface="Arial"/>
                <a:cs typeface="Arial"/>
                <a:sym typeface="Arial"/>
              </a:rPr>
              <a:t>, such as bank accounts, credit cards, investment portfolios, and insurance policies, into a single, </a:t>
            </a:r>
            <a:r>
              <a:rPr b="1" lang="en-GB" sz="6746">
                <a:solidFill>
                  <a:srgbClr val="1F1F1F"/>
                </a:solidFill>
                <a:highlight>
                  <a:srgbClr val="FFFFFF"/>
                </a:highlight>
                <a:latin typeface="Arial"/>
                <a:ea typeface="Arial"/>
                <a:cs typeface="Arial"/>
                <a:sym typeface="Arial"/>
              </a:rPr>
              <a:t>centralized location</a:t>
            </a:r>
            <a:r>
              <a:rPr lang="en-GB" sz="6746">
                <a:solidFill>
                  <a:srgbClr val="1F1F1F"/>
                </a:solidFill>
                <a:highlight>
                  <a:srgbClr val="FFFFFF"/>
                </a:highlight>
                <a:latin typeface="Arial"/>
                <a:ea typeface="Arial"/>
                <a:cs typeface="Arial"/>
                <a:sym typeface="Arial"/>
              </a:rPr>
              <a:t>. This process is typically facilitated by technology platforms that utilize open banking protocols to securely access and share customer financial information with authorized third-party applications.</a:t>
            </a:r>
            <a:endParaRPr sz="6746">
              <a:solidFill>
                <a:srgbClr val="1F1F1F"/>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1F1F1F"/>
              </a:solidFill>
              <a:highlight>
                <a:srgbClr val="FFFFFF"/>
              </a:highlight>
              <a:latin typeface="Arial"/>
              <a:ea typeface="Arial"/>
              <a:cs typeface="Arial"/>
              <a:sym typeface="Arial"/>
            </a:endParaRPr>
          </a:p>
        </p:txBody>
      </p:sp>
      <p:pic>
        <p:nvPicPr>
          <p:cNvPr id="72" name="Google Shape;72;p14"/>
          <p:cNvPicPr preferRelativeResize="0"/>
          <p:nvPr/>
        </p:nvPicPr>
        <p:blipFill>
          <a:blip r:embed="rId3">
            <a:alphaModFix/>
          </a:blip>
          <a:stretch>
            <a:fillRect/>
          </a:stretch>
        </p:blipFill>
        <p:spPr>
          <a:xfrm>
            <a:off x="4323175" y="2354400"/>
            <a:ext cx="4820825" cy="2789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does Account Aggregation Works?</a:t>
            </a:r>
            <a:endParaRPr/>
          </a:p>
        </p:txBody>
      </p:sp>
      <p:sp>
        <p:nvSpPr>
          <p:cNvPr id="78" name="Google Shape;78;p15"/>
          <p:cNvSpPr txBox="1"/>
          <p:nvPr>
            <p:ph idx="1" type="body"/>
          </p:nvPr>
        </p:nvSpPr>
        <p:spPr>
          <a:xfrm>
            <a:off x="262475" y="1505700"/>
            <a:ext cx="3999900" cy="30762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b="1" lang="en-GB" sz="1200">
                <a:solidFill>
                  <a:srgbClr val="1F1F1F"/>
                </a:solidFill>
                <a:highlight>
                  <a:srgbClr val="FFFFFF"/>
                </a:highlight>
                <a:latin typeface="Arial"/>
                <a:ea typeface="Arial"/>
                <a:cs typeface="Arial"/>
                <a:sym typeface="Arial"/>
              </a:rPr>
              <a:t>1) User Initiates Account Aggregation:</a:t>
            </a:r>
            <a:r>
              <a:rPr lang="en-GB" sz="1200">
                <a:solidFill>
                  <a:srgbClr val="1F1F1F"/>
                </a:solidFill>
                <a:highlight>
                  <a:srgbClr val="FFFFFF"/>
                </a:highlight>
                <a:latin typeface="Arial"/>
                <a:ea typeface="Arial"/>
                <a:cs typeface="Arial"/>
                <a:sym typeface="Arial"/>
              </a:rPr>
              <a:t> A user initiates the account aggregation process by providing their login credentials for their various financial accounts to a trusted account aggregator platform.</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100"/>
              </a:spcAft>
              <a:buNone/>
            </a:pPr>
            <a:r>
              <a:rPr b="1" lang="en-GB" sz="1200">
                <a:solidFill>
                  <a:srgbClr val="1F1F1F"/>
                </a:solidFill>
                <a:highlight>
                  <a:srgbClr val="FFFFFF"/>
                </a:highlight>
                <a:latin typeface="Arial"/>
                <a:ea typeface="Arial"/>
                <a:cs typeface="Arial"/>
                <a:sym typeface="Arial"/>
              </a:rPr>
              <a:t>2) Secure Data Retrieval: </a:t>
            </a:r>
            <a:r>
              <a:rPr lang="en-GB" sz="1200">
                <a:solidFill>
                  <a:srgbClr val="1F1F1F"/>
                </a:solidFill>
                <a:highlight>
                  <a:srgbClr val="FFFFFF"/>
                </a:highlight>
                <a:latin typeface="Arial"/>
                <a:ea typeface="Arial"/>
                <a:cs typeface="Arial"/>
                <a:sym typeface="Arial"/>
              </a:rPr>
              <a:t>The account aggregator platform securely retrieves financial data from each connected financial institution using open banking APIs. These APIs adhere to strict security standards to protect sensitive financial information.</a:t>
            </a:r>
            <a:endParaRPr/>
          </a:p>
        </p:txBody>
      </p:sp>
      <p:sp>
        <p:nvSpPr>
          <p:cNvPr id="79" name="Google Shape;79;p1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lnSpcReduction="10000"/>
          </a:bodyPr>
          <a:lstStyle/>
          <a:p>
            <a:pPr indent="0" lvl="0" marL="0" rtl="0" algn="l">
              <a:spcBef>
                <a:spcPts val="300"/>
              </a:spcBef>
              <a:spcAft>
                <a:spcPts val="0"/>
              </a:spcAft>
              <a:buNone/>
            </a:pPr>
            <a:r>
              <a:rPr b="1" lang="en-GB" sz="1200">
                <a:solidFill>
                  <a:srgbClr val="1F1F1F"/>
                </a:solidFill>
                <a:highlight>
                  <a:srgbClr val="FFFFFF"/>
                </a:highlight>
                <a:latin typeface="Arial"/>
                <a:ea typeface="Arial"/>
                <a:cs typeface="Arial"/>
                <a:sym typeface="Arial"/>
              </a:rPr>
              <a:t>3</a:t>
            </a:r>
            <a:r>
              <a:rPr b="1" lang="en-GB" sz="1200">
                <a:solidFill>
                  <a:srgbClr val="1F1F1F"/>
                </a:solidFill>
                <a:highlight>
                  <a:srgbClr val="FFFFFF"/>
                </a:highlight>
                <a:latin typeface="Arial"/>
                <a:ea typeface="Arial"/>
                <a:cs typeface="Arial"/>
                <a:sym typeface="Arial"/>
              </a:rPr>
              <a:t>) Data Aggregation and Analysis:</a:t>
            </a:r>
            <a:r>
              <a:rPr lang="en-GB" sz="1200">
                <a:solidFill>
                  <a:srgbClr val="1F1F1F"/>
                </a:solidFill>
                <a:highlight>
                  <a:srgbClr val="FFFFFF"/>
                </a:highlight>
                <a:latin typeface="Arial"/>
                <a:ea typeface="Arial"/>
                <a:cs typeface="Arial"/>
                <a:sym typeface="Arial"/>
              </a:rPr>
              <a:t> Once collected, financial data is aggregated into a unified format, enabling users to view a holistic picture of their financial standing across multiple institutions. Technology platforms often provide data analysis tools that help users gain insights into their spending patterns, identify areas for potential savings, and make informed financial decisions.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100"/>
              </a:spcAft>
              <a:buNone/>
            </a:pPr>
            <a:r>
              <a:rPr b="1" lang="en-GB" sz="1200">
                <a:solidFill>
                  <a:srgbClr val="1F1F1F"/>
                </a:solidFill>
                <a:highlight>
                  <a:srgbClr val="FFFFFF"/>
                </a:highlight>
                <a:latin typeface="Arial"/>
                <a:ea typeface="Arial"/>
                <a:cs typeface="Arial"/>
                <a:sym typeface="Arial"/>
              </a:rPr>
              <a:t>4) Data Sharing with Consent:</a:t>
            </a:r>
            <a:r>
              <a:rPr lang="en-GB" sz="1200">
                <a:solidFill>
                  <a:srgbClr val="1F1F1F"/>
                </a:solidFill>
                <a:highlight>
                  <a:srgbClr val="FFFFFF"/>
                </a:highlight>
                <a:latin typeface="Arial"/>
                <a:ea typeface="Arial"/>
                <a:cs typeface="Arial"/>
                <a:sym typeface="Arial"/>
              </a:rPr>
              <a:t> With user consent, aggregated financial data can be shared with authorized third-party applications, such as personal finance apps, lending institutions, and investment platforms. This enables users to access a wider range of financial services and tailored financial 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Working Process of Account Aggregation</a:t>
            </a:r>
            <a:endParaRPr/>
          </a:p>
          <a:p>
            <a:pPr indent="0" lvl="0" marL="0" rtl="0" algn="l">
              <a:spcBef>
                <a:spcPts val="0"/>
              </a:spcBef>
              <a:spcAft>
                <a:spcPts val="0"/>
              </a:spcAft>
              <a:buNone/>
            </a:pPr>
            <a:r>
              <a:t/>
            </a:r>
            <a:endParaRPr/>
          </a:p>
        </p:txBody>
      </p:sp>
      <p:pic>
        <p:nvPicPr>
          <p:cNvPr id="85" name="Google Shape;85;p16"/>
          <p:cNvPicPr preferRelativeResize="0"/>
          <p:nvPr/>
        </p:nvPicPr>
        <p:blipFill>
          <a:blip r:embed="rId3">
            <a:alphaModFix/>
          </a:blip>
          <a:stretch>
            <a:fillRect/>
          </a:stretch>
        </p:blipFill>
        <p:spPr>
          <a:xfrm>
            <a:off x="5537250" y="1296125"/>
            <a:ext cx="3606749" cy="3847376"/>
          </a:xfrm>
          <a:prstGeom prst="rect">
            <a:avLst/>
          </a:prstGeom>
          <a:noFill/>
          <a:ln>
            <a:noFill/>
          </a:ln>
        </p:spPr>
      </p:pic>
      <p:pic>
        <p:nvPicPr>
          <p:cNvPr id="86" name="Google Shape;86;p16"/>
          <p:cNvPicPr preferRelativeResize="0"/>
          <p:nvPr/>
        </p:nvPicPr>
        <p:blipFill>
          <a:blip r:embed="rId4">
            <a:alphaModFix/>
          </a:blip>
          <a:stretch>
            <a:fillRect/>
          </a:stretch>
        </p:blipFill>
        <p:spPr>
          <a:xfrm>
            <a:off x="41025" y="1296125"/>
            <a:ext cx="6238476" cy="384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Benefits of Account Aggregation </a:t>
            </a:r>
            <a:endParaRPr/>
          </a:p>
        </p:txBody>
      </p:sp>
      <p:sp>
        <p:nvSpPr>
          <p:cNvPr id="92" name="Google Shape;92;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en-GB">
                <a:solidFill>
                  <a:srgbClr val="1F1F1F"/>
                </a:solidFill>
                <a:highlight>
                  <a:srgbClr val="FFFFFF"/>
                </a:highlight>
                <a:latin typeface="Arial"/>
                <a:ea typeface="Arial"/>
                <a:cs typeface="Arial"/>
                <a:sym typeface="Arial"/>
              </a:rPr>
              <a:t>Consumers:</a:t>
            </a:r>
            <a:endParaRPr b="1">
              <a:solidFill>
                <a:srgbClr val="1F1F1F"/>
              </a:solidFill>
              <a:highlight>
                <a:srgbClr val="FFFFFF"/>
              </a:highlight>
              <a:latin typeface="Arial"/>
              <a:ea typeface="Arial"/>
              <a:cs typeface="Arial"/>
              <a:sym typeface="Arial"/>
            </a:endParaRPr>
          </a:p>
          <a:p>
            <a:pPr indent="-311150" lvl="0" marL="457200" rtl="0" algn="l">
              <a:spcBef>
                <a:spcPts val="1800"/>
              </a:spcBef>
              <a:spcAft>
                <a:spcPts val="0"/>
              </a:spcAft>
              <a:buClr>
                <a:srgbClr val="1F1F1F"/>
              </a:buClr>
              <a:buSzPts val="1300"/>
              <a:buFont typeface="Arial"/>
              <a:buChar char="●"/>
            </a:pPr>
            <a:r>
              <a:rPr b="1" lang="en-GB">
                <a:solidFill>
                  <a:srgbClr val="1F1F1F"/>
                </a:solidFill>
                <a:highlight>
                  <a:srgbClr val="FFFFFF"/>
                </a:highlight>
                <a:latin typeface="Arial"/>
                <a:ea typeface="Arial"/>
                <a:cs typeface="Arial"/>
                <a:sym typeface="Arial"/>
              </a:rPr>
              <a:t>Centralized Financial Overview:</a:t>
            </a:r>
            <a:r>
              <a:rPr lang="en-GB">
                <a:solidFill>
                  <a:srgbClr val="1F1F1F"/>
                </a:solidFill>
                <a:highlight>
                  <a:srgbClr val="FFFFFF"/>
                </a:highlight>
                <a:latin typeface="Arial"/>
                <a:ea typeface="Arial"/>
                <a:cs typeface="Arial"/>
                <a:sym typeface="Arial"/>
              </a:rPr>
              <a:t> Gain a comprehensive view of their financial situation by consolidating data from multiple sources.</a:t>
            </a:r>
            <a:endParaRPr>
              <a:solidFill>
                <a:srgbClr val="1F1F1F"/>
              </a:solidFill>
              <a:highlight>
                <a:srgbClr val="FFFFFF"/>
              </a:highlight>
              <a:latin typeface="Arial"/>
              <a:ea typeface="Arial"/>
              <a:cs typeface="Arial"/>
              <a:sym typeface="Arial"/>
            </a:endParaRPr>
          </a:p>
          <a:p>
            <a:pPr indent="-311150" lvl="0" marL="457200" rtl="0" algn="l">
              <a:spcBef>
                <a:spcPts val="0"/>
              </a:spcBef>
              <a:spcAft>
                <a:spcPts val="0"/>
              </a:spcAft>
              <a:buClr>
                <a:srgbClr val="1F1F1F"/>
              </a:buClr>
              <a:buSzPts val="1300"/>
              <a:buFont typeface="Arial"/>
              <a:buChar char="●"/>
            </a:pPr>
            <a:r>
              <a:rPr b="1" lang="en-GB">
                <a:solidFill>
                  <a:srgbClr val="1F1F1F"/>
                </a:solidFill>
                <a:highlight>
                  <a:srgbClr val="FFFFFF"/>
                </a:highlight>
                <a:latin typeface="Arial"/>
                <a:ea typeface="Arial"/>
                <a:cs typeface="Arial"/>
                <a:sym typeface="Arial"/>
              </a:rPr>
              <a:t>Improved Financial Management:</a:t>
            </a:r>
            <a:r>
              <a:rPr lang="en-GB">
                <a:solidFill>
                  <a:srgbClr val="1F1F1F"/>
                </a:solidFill>
                <a:highlight>
                  <a:srgbClr val="FFFFFF"/>
                </a:highlight>
                <a:latin typeface="Arial"/>
                <a:ea typeface="Arial"/>
                <a:cs typeface="Arial"/>
                <a:sym typeface="Arial"/>
              </a:rPr>
              <a:t> Track spending, identify savings opportunities, and make informed financial decisions.</a:t>
            </a:r>
            <a:endParaRPr>
              <a:solidFill>
                <a:srgbClr val="1F1F1F"/>
              </a:solidFill>
              <a:highlight>
                <a:srgbClr val="FFFFFF"/>
              </a:highlight>
              <a:latin typeface="Arial"/>
              <a:ea typeface="Arial"/>
              <a:cs typeface="Arial"/>
              <a:sym typeface="Arial"/>
            </a:endParaRPr>
          </a:p>
          <a:p>
            <a:pPr indent="-311150" lvl="0" marL="457200" rtl="0" algn="l">
              <a:spcBef>
                <a:spcPts val="0"/>
              </a:spcBef>
              <a:spcAft>
                <a:spcPts val="0"/>
              </a:spcAft>
              <a:buClr>
                <a:srgbClr val="1F1F1F"/>
              </a:buClr>
              <a:buSzPts val="1300"/>
              <a:buFont typeface="Arial"/>
              <a:buChar char="●"/>
            </a:pPr>
            <a:r>
              <a:rPr b="1" lang="en-GB">
                <a:solidFill>
                  <a:srgbClr val="1F1F1F"/>
                </a:solidFill>
                <a:highlight>
                  <a:srgbClr val="FFFFFF"/>
                </a:highlight>
                <a:latin typeface="Arial"/>
                <a:ea typeface="Arial"/>
                <a:cs typeface="Arial"/>
                <a:sym typeface="Arial"/>
              </a:rPr>
              <a:t>Personalized Financial Recommendations: </a:t>
            </a:r>
            <a:r>
              <a:rPr lang="en-GB">
                <a:solidFill>
                  <a:srgbClr val="1F1F1F"/>
                </a:solidFill>
                <a:highlight>
                  <a:srgbClr val="FFFFFF"/>
                </a:highlight>
                <a:latin typeface="Arial"/>
                <a:ea typeface="Arial"/>
                <a:cs typeface="Arial"/>
                <a:sym typeface="Arial"/>
              </a:rPr>
              <a:t>Receive personalized financial advice based on their aggregated financial data.</a:t>
            </a:r>
            <a:endParaRPr>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
        <p:nvSpPr>
          <p:cNvPr id="93" name="Google Shape;93;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lnSpcReduction="10000"/>
          </a:bodyPr>
          <a:lstStyle/>
          <a:p>
            <a:pPr indent="0" lvl="0" marL="0" rtl="0" algn="l">
              <a:spcBef>
                <a:spcPts val="1800"/>
              </a:spcBef>
              <a:spcAft>
                <a:spcPts val="0"/>
              </a:spcAft>
              <a:buNone/>
            </a:pPr>
            <a:r>
              <a:rPr b="1" lang="en-GB">
                <a:solidFill>
                  <a:srgbClr val="1F1F1F"/>
                </a:solidFill>
                <a:highlight>
                  <a:srgbClr val="FFFFFF"/>
                </a:highlight>
                <a:latin typeface="Arial"/>
                <a:ea typeface="Arial"/>
                <a:cs typeface="Arial"/>
                <a:sym typeface="Arial"/>
              </a:rPr>
              <a:t>Businesses:</a:t>
            </a:r>
            <a:endParaRPr b="1">
              <a:solidFill>
                <a:srgbClr val="1F1F1F"/>
              </a:solidFill>
              <a:highlight>
                <a:srgbClr val="FFFFFF"/>
              </a:highlight>
              <a:latin typeface="Arial"/>
              <a:ea typeface="Arial"/>
              <a:cs typeface="Arial"/>
              <a:sym typeface="Arial"/>
            </a:endParaRPr>
          </a:p>
          <a:p>
            <a:pPr indent="-311150" lvl="0" marL="457200" rtl="0" algn="l">
              <a:spcBef>
                <a:spcPts val="1800"/>
              </a:spcBef>
              <a:spcAft>
                <a:spcPts val="0"/>
              </a:spcAft>
              <a:buClr>
                <a:srgbClr val="1F1F1F"/>
              </a:buClr>
              <a:buSzPts val="1300"/>
              <a:buFont typeface="Arial"/>
              <a:buChar char="●"/>
            </a:pPr>
            <a:r>
              <a:rPr b="1" lang="en-GB">
                <a:solidFill>
                  <a:srgbClr val="1F1F1F"/>
                </a:solidFill>
                <a:highlight>
                  <a:srgbClr val="FFFFFF"/>
                </a:highlight>
                <a:latin typeface="Arial"/>
                <a:ea typeface="Arial"/>
                <a:cs typeface="Arial"/>
                <a:sym typeface="Arial"/>
              </a:rPr>
              <a:t>Streamlined Financial Data Access: </a:t>
            </a:r>
            <a:r>
              <a:rPr lang="en-GB">
                <a:solidFill>
                  <a:srgbClr val="1F1F1F"/>
                </a:solidFill>
                <a:highlight>
                  <a:srgbClr val="FFFFFF"/>
                </a:highlight>
                <a:latin typeface="Arial"/>
                <a:ea typeface="Arial"/>
                <a:cs typeface="Arial"/>
                <a:sym typeface="Arial"/>
              </a:rPr>
              <a:t>Securely access and analyze customer financial data to enhance risk assessment and underwriting processes.</a:t>
            </a:r>
            <a:endParaRPr>
              <a:solidFill>
                <a:srgbClr val="1F1F1F"/>
              </a:solidFill>
              <a:highlight>
                <a:srgbClr val="FFFFFF"/>
              </a:highlight>
              <a:latin typeface="Arial"/>
              <a:ea typeface="Arial"/>
              <a:cs typeface="Arial"/>
              <a:sym typeface="Arial"/>
            </a:endParaRPr>
          </a:p>
          <a:p>
            <a:pPr indent="-311150" lvl="0" marL="457200" rtl="0" algn="l">
              <a:spcBef>
                <a:spcPts val="0"/>
              </a:spcBef>
              <a:spcAft>
                <a:spcPts val="0"/>
              </a:spcAft>
              <a:buClr>
                <a:srgbClr val="1F1F1F"/>
              </a:buClr>
              <a:buSzPts val="1300"/>
              <a:buFont typeface="Arial"/>
              <a:buChar char="●"/>
            </a:pPr>
            <a:r>
              <a:rPr b="1" lang="en-GB">
                <a:solidFill>
                  <a:srgbClr val="1F1F1F"/>
                </a:solidFill>
                <a:highlight>
                  <a:srgbClr val="FFFFFF"/>
                </a:highlight>
                <a:latin typeface="Arial"/>
                <a:ea typeface="Arial"/>
                <a:cs typeface="Arial"/>
                <a:sym typeface="Arial"/>
              </a:rPr>
              <a:t>Enhanced Customer Experience:</a:t>
            </a:r>
            <a:r>
              <a:rPr lang="en-GB">
                <a:solidFill>
                  <a:srgbClr val="1F1F1F"/>
                </a:solidFill>
                <a:highlight>
                  <a:srgbClr val="FFFFFF"/>
                </a:highlight>
                <a:latin typeface="Arial"/>
                <a:ea typeface="Arial"/>
                <a:cs typeface="Arial"/>
                <a:sym typeface="Arial"/>
              </a:rPr>
              <a:t> Offer personalized financial products and services tailored to individual customer needs.</a:t>
            </a:r>
            <a:endParaRPr>
              <a:solidFill>
                <a:srgbClr val="1F1F1F"/>
              </a:solidFill>
              <a:highlight>
                <a:srgbClr val="FFFFFF"/>
              </a:highlight>
              <a:latin typeface="Arial"/>
              <a:ea typeface="Arial"/>
              <a:cs typeface="Arial"/>
              <a:sym typeface="Arial"/>
            </a:endParaRPr>
          </a:p>
          <a:p>
            <a:pPr indent="-311150" lvl="0" marL="457200" rtl="0" algn="l">
              <a:spcBef>
                <a:spcPts val="0"/>
              </a:spcBef>
              <a:spcAft>
                <a:spcPts val="0"/>
              </a:spcAft>
              <a:buClr>
                <a:srgbClr val="1F1F1F"/>
              </a:buClr>
              <a:buSzPts val="1300"/>
              <a:buFont typeface="Arial"/>
              <a:buChar char="●"/>
            </a:pPr>
            <a:r>
              <a:rPr b="1" lang="en-GB">
                <a:solidFill>
                  <a:srgbClr val="1F1F1F"/>
                </a:solidFill>
                <a:highlight>
                  <a:srgbClr val="FFFFFF"/>
                </a:highlight>
                <a:latin typeface="Arial"/>
                <a:ea typeface="Arial"/>
                <a:cs typeface="Arial"/>
                <a:sym typeface="Arial"/>
              </a:rPr>
              <a:t>Reduced Operational Costs:</a:t>
            </a:r>
            <a:r>
              <a:rPr lang="en-GB">
                <a:solidFill>
                  <a:srgbClr val="1F1F1F"/>
                </a:solidFill>
                <a:highlight>
                  <a:srgbClr val="FFFFFF"/>
                </a:highlight>
                <a:latin typeface="Arial"/>
                <a:ea typeface="Arial"/>
                <a:cs typeface="Arial"/>
                <a:sym typeface="Arial"/>
              </a:rPr>
              <a:t> Automate manual data collection and verification tasks, leading to cost savings.</a:t>
            </a:r>
            <a:endParaRPr>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9294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Flowchart of Data Aggregation Process </a:t>
            </a:r>
            <a:r>
              <a:rPr lang="en-GB" sz="2600"/>
              <a:t>(data used for account aggregation): -</a:t>
            </a:r>
            <a:endParaRPr sz="2600"/>
          </a:p>
        </p:txBody>
      </p:sp>
      <p:pic>
        <p:nvPicPr>
          <p:cNvPr id="99" name="Google Shape;99;p18"/>
          <p:cNvPicPr preferRelativeResize="0"/>
          <p:nvPr/>
        </p:nvPicPr>
        <p:blipFill>
          <a:blip r:embed="rId3">
            <a:alphaModFix/>
          </a:blip>
          <a:stretch>
            <a:fillRect/>
          </a:stretch>
        </p:blipFill>
        <p:spPr>
          <a:xfrm>
            <a:off x="4417725" y="71000"/>
            <a:ext cx="4654400" cy="500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106650"/>
            <a:ext cx="8520600" cy="101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Roles of Technology Platforms</a:t>
            </a:r>
            <a:r>
              <a:rPr lang="en-GB"/>
              <a:t> in </a:t>
            </a:r>
            <a:r>
              <a:rPr lang="en-GB"/>
              <a:t>Account Aggregation Process: -</a:t>
            </a:r>
            <a:endParaRPr/>
          </a:p>
        </p:txBody>
      </p:sp>
      <p:sp>
        <p:nvSpPr>
          <p:cNvPr id="105" name="Google Shape;105;p1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25000" lnSpcReduction="10000"/>
          </a:bodyPr>
          <a:lstStyle/>
          <a:p>
            <a:pPr indent="-319369" lvl="0" marL="457200" rtl="0" algn="l">
              <a:spcBef>
                <a:spcPts val="300"/>
              </a:spcBef>
              <a:spcAft>
                <a:spcPts val="0"/>
              </a:spcAft>
              <a:buClr>
                <a:srgbClr val="1F1F1F"/>
              </a:buClr>
              <a:buSzPct val="100000"/>
              <a:buFont typeface="Arial"/>
              <a:buChar char="●"/>
            </a:pPr>
            <a:r>
              <a:rPr lang="en-GB" sz="5717">
                <a:solidFill>
                  <a:srgbClr val="1F1F1F"/>
                </a:solidFill>
                <a:highlight>
                  <a:srgbClr val="FFFFFF"/>
                </a:highlight>
                <a:latin typeface="Arial"/>
                <a:ea typeface="Arial"/>
                <a:cs typeface="Arial"/>
                <a:sym typeface="Arial"/>
              </a:rPr>
              <a:t>Provide the infrastructure and tools necessary to securely collect, manage, and share financial data.</a:t>
            </a:r>
            <a:endParaRPr sz="5717">
              <a:solidFill>
                <a:srgbClr val="1F1F1F"/>
              </a:solidFill>
              <a:highlight>
                <a:srgbClr val="FFFFFF"/>
              </a:highlight>
              <a:latin typeface="Arial"/>
              <a:ea typeface="Arial"/>
              <a:cs typeface="Arial"/>
              <a:sym typeface="Arial"/>
            </a:endParaRPr>
          </a:p>
          <a:p>
            <a:pPr indent="-319369" lvl="0" marL="457200" rtl="0" algn="l">
              <a:spcBef>
                <a:spcPts val="0"/>
              </a:spcBef>
              <a:spcAft>
                <a:spcPts val="0"/>
              </a:spcAft>
              <a:buClr>
                <a:srgbClr val="1F1F1F"/>
              </a:buClr>
              <a:buSzPct val="100000"/>
              <a:buFont typeface="Arial"/>
              <a:buChar char="●"/>
            </a:pPr>
            <a:r>
              <a:rPr b="1" lang="en-GB" sz="5717">
                <a:solidFill>
                  <a:srgbClr val="1F1F1F"/>
                </a:solidFill>
                <a:highlight>
                  <a:srgbClr val="FFFFFF"/>
                </a:highlight>
                <a:latin typeface="Arial"/>
                <a:ea typeface="Arial"/>
                <a:cs typeface="Arial"/>
                <a:sym typeface="Arial"/>
              </a:rPr>
              <a:t>Data Collection and Aggregation:</a:t>
            </a:r>
            <a:r>
              <a:rPr lang="en-GB" sz="5717">
                <a:solidFill>
                  <a:srgbClr val="1F1F1F"/>
                </a:solidFill>
                <a:highlight>
                  <a:srgbClr val="FFFFFF"/>
                </a:highlight>
                <a:latin typeface="Arial"/>
                <a:ea typeface="Arial"/>
                <a:cs typeface="Arial"/>
                <a:sym typeface="Arial"/>
              </a:rPr>
              <a:t> Collect financial data from multiple sources, aggregate it into a unified format, and store it securely.</a:t>
            </a:r>
            <a:endParaRPr sz="5717">
              <a:solidFill>
                <a:srgbClr val="1F1F1F"/>
              </a:solidFill>
              <a:highlight>
                <a:srgbClr val="FFFFFF"/>
              </a:highlight>
              <a:latin typeface="Arial"/>
              <a:ea typeface="Arial"/>
              <a:cs typeface="Arial"/>
              <a:sym typeface="Arial"/>
            </a:endParaRPr>
          </a:p>
          <a:p>
            <a:pPr indent="-319369" lvl="0" marL="457200" rtl="0" algn="l">
              <a:spcBef>
                <a:spcPts val="0"/>
              </a:spcBef>
              <a:spcAft>
                <a:spcPts val="0"/>
              </a:spcAft>
              <a:buClr>
                <a:srgbClr val="1F1F1F"/>
              </a:buClr>
              <a:buSzPct val="100000"/>
              <a:buFont typeface="Arial"/>
              <a:buChar char="●"/>
            </a:pPr>
            <a:r>
              <a:rPr b="1" lang="en-GB" sz="5717">
                <a:solidFill>
                  <a:srgbClr val="1F1F1F"/>
                </a:solidFill>
                <a:highlight>
                  <a:srgbClr val="FFFFFF"/>
                </a:highlight>
                <a:latin typeface="Arial"/>
                <a:ea typeface="Arial"/>
                <a:cs typeface="Arial"/>
                <a:sym typeface="Arial"/>
              </a:rPr>
              <a:t>Data Analysis and Visualization:</a:t>
            </a:r>
            <a:r>
              <a:rPr lang="en-GB" sz="5717">
                <a:solidFill>
                  <a:srgbClr val="1F1F1F"/>
                </a:solidFill>
                <a:highlight>
                  <a:srgbClr val="FFFFFF"/>
                </a:highlight>
                <a:latin typeface="Arial"/>
                <a:ea typeface="Arial"/>
                <a:cs typeface="Arial"/>
                <a:sym typeface="Arial"/>
              </a:rPr>
              <a:t> Provide data analysis tools and visualizations to help users gain insights into their financial data.</a:t>
            </a:r>
            <a:endParaRPr sz="5717">
              <a:solidFill>
                <a:srgbClr val="1F1F1F"/>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
        <p:nvSpPr>
          <p:cNvPr id="106" name="Google Shape;106;p1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7500" lvl="0" marL="457200" rtl="0" algn="l">
              <a:spcBef>
                <a:spcPts val="300"/>
              </a:spcBef>
              <a:spcAft>
                <a:spcPts val="0"/>
              </a:spcAft>
              <a:buClr>
                <a:srgbClr val="1F1F1F"/>
              </a:buClr>
              <a:buSzPts val="1400"/>
              <a:buFont typeface="Arial"/>
              <a:buChar char="●"/>
            </a:pPr>
            <a:r>
              <a:rPr b="1" lang="en-GB" sz="1400">
                <a:solidFill>
                  <a:srgbClr val="1F1F1F"/>
                </a:solidFill>
                <a:highlight>
                  <a:srgbClr val="FFFFFF"/>
                </a:highlight>
                <a:latin typeface="Arial"/>
                <a:ea typeface="Arial"/>
                <a:cs typeface="Arial"/>
                <a:sym typeface="Arial"/>
              </a:rPr>
              <a:t>Data Sharing and Access Controls:</a:t>
            </a:r>
            <a:r>
              <a:rPr lang="en-GB" sz="1400">
                <a:solidFill>
                  <a:srgbClr val="1F1F1F"/>
                </a:solidFill>
                <a:highlight>
                  <a:srgbClr val="FFFFFF"/>
                </a:highlight>
                <a:latin typeface="Arial"/>
                <a:ea typeface="Arial"/>
                <a:cs typeface="Arial"/>
                <a:sym typeface="Arial"/>
              </a:rPr>
              <a:t> Facilitate secure data sharing with authorized third-party applications based on user consent.</a:t>
            </a:r>
            <a:endParaRPr sz="1400">
              <a:solidFill>
                <a:srgbClr val="1F1F1F"/>
              </a:solidFill>
              <a:highlight>
                <a:srgbClr val="FFFFFF"/>
              </a:highlight>
              <a:latin typeface="Arial"/>
              <a:ea typeface="Arial"/>
              <a:cs typeface="Arial"/>
              <a:sym typeface="Arial"/>
            </a:endParaRPr>
          </a:p>
          <a:p>
            <a:pPr indent="-317500" lvl="0" marL="457200" rtl="0" algn="l">
              <a:spcBef>
                <a:spcPts val="0"/>
              </a:spcBef>
              <a:spcAft>
                <a:spcPts val="0"/>
              </a:spcAft>
              <a:buClr>
                <a:srgbClr val="1F1F1F"/>
              </a:buClr>
              <a:buSzPts val="1400"/>
              <a:buFont typeface="Arial"/>
              <a:buChar char="●"/>
            </a:pPr>
            <a:r>
              <a:rPr b="1" lang="en-GB" sz="1400">
                <a:solidFill>
                  <a:srgbClr val="1F1F1F"/>
                </a:solidFill>
                <a:highlight>
                  <a:srgbClr val="FFFFFF"/>
                </a:highlight>
                <a:latin typeface="Arial"/>
                <a:ea typeface="Arial"/>
                <a:cs typeface="Arial"/>
                <a:sym typeface="Arial"/>
              </a:rPr>
              <a:t>Open Banking Integration: </a:t>
            </a:r>
            <a:r>
              <a:rPr lang="en-GB" sz="1400">
                <a:solidFill>
                  <a:srgbClr val="1F1F1F"/>
                </a:solidFill>
                <a:highlight>
                  <a:srgbClr val="FFFFFF"/>
                </a:highlight>
                <a:latin typeface="Arial"/>
                <a:ea typeface="Arial"/>
                <a:cs typeface="Arial"/>
                <a:sym typeface="Arial"/>
              </a:rPr>
              <a:t>Utilize open banking APIs to securely connect with financial institutions and retrieve customer data.</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57425" y="262500"/>
            <a:ext cx="9040200" cy="92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120"/>
              <a:t>Financial Data Visualization(collected using account aggregation):</a:t>
            </a:r>
            <a:endParaRPr sz="2420"/>
          </a:p>
        </p:txBody>
      </p:sp>
      <p:pic>
        <p:nvPicPr>
          <p:cNvPr id="112" name="Google Shape;112;p20"/>
          <p:cNvPicPr preferRelativeResize="0"/>
          <p:nvPr/>
        </p:nvPicPr>
        <p:blipFill>
          <a:blip r:embed="rId3">
            <a:alphaModFix/>
          </a:blip>
          <a:stretch>
            <a:fillRect/>
          </a:stretch>
        </p:blipFill>
        <p:spPr>
          <a:xfrm>
            <a:off x="0" y="853150"/>
            <a:ext cx="9144002" cy="4290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13275" y="500925"/>
            <a:ext cx="87447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Example of Account Aggregation Technology Platform :-</a:t>
            </a:r>
            <a:endParaRPr sz="2400"/>
          </a:p>
        </p:txBody>
      </p:sp>
      <p:sp>
        <p:nvSpPr>
          <p:cNvPr id="118" name="Google Shape;118;p21"/>
          <p:cNvSpPr txBox="1"/>
          <p:nvPr>
            <p:ph idx="1" type="body"/>
          </p:nvPr>
        </p:nvSpPr>
        <p:spPr>
          <a:xfrm>
            <a:off x="0" y="1229100"/>
            <a:ext cx="5286300" cy="391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300"/>
              </a:spcBef>
              <a:spcAft>
                <a:spcPts val="0"/>
              </a:spcAft>
              <a:buNone/>
            </a:pPr>
            <a:r>
              <a:rPr b="1" lang="en-GB" sz="4800">
                <a:solidFill>
                  <a:srgbClr val="333333"/>
                </a:solidFill>
                <a:highlight>
                  <a:srgbClr val="FFFFFF"/>
                </a:highlight>
                <a:latin typeface="Arial"/>
                <a:ea typeface="Arial"/>
                <a:cs typeface="Arial"/>
                <a:sym typeface="Arial"/>
              </a:rPr>
              <a:t>CAMS finserv </a:t>
            </a:r>
            <a:r>
              <a:rPr lang="en-GB" sz="4800">
                <a:solidFill>
                  <a:srgbClr val="333333"/>
                </a:solidFill>
                <a:highlight>
                  <a:srgbClr val="FFFFFF"/>
                </a:highlight>
                <a:latin typeface="Arial"/>
                <a:ea typeface="Arial"/>
                <a:cs typeface="Arial"/>
                <a:sym typeface="Arial"/>
              </a:rPr>
              <a:t>is one of the examples of account aggregation technology platform :-</a:t>
            </a:r>
            <a:endParaRPr sz="4800">
              <a:solidFill>
                <a:srgbClr val="1F1F1F"/>
              </a:solidFill>
              <a:highlight>
                <a:srgbClr val="FFFFFF"/>
              </a:highlight>
              <a:latin typeface="Arial"/>
              <a:ea typeface="Arial"/>
              <a:cs typeface="Arial"/>
              <a:sym typeface="Arial"/>
            </a:endParaRPr>
          </a:p>
          <a:p>
            <a:pPr indent="-304800" lvl="0" marL="457200" rtl="0" algn="l">
              <a:spcBef>
                <a:spcPts val="1100"/>
              </a:spcBef>
              <a:spcAft>
                <a:spcPts val="0"/>
              </a:spcAft>
              <a:buSzPct val="100000"/>
              <a:buFont typeface="Arial"/>
              <a:buAutoNum type="arabicPeriod"/>
            </a:pPr>
            <a:r>
              <a:rPr b="1" lang="en-GB" sz="4800">
                <a:solidFill>
                  <a:srgbClr val="1F1F1F"/>
                </a:solidFill>
                <a:highlight>
                  <a:srgbClr val="FFFFFF"/>
                </a:highlight>
                <a:latin typeface="Arial"/>
                <a:ea typeface="Arial"/>
                <a:cs typeface="Arial"/>
                <a:sym typeface="Arial"/>
              </a:rPr>
              <a:t>Bank Statement Analyser: -</a:t>
            </a:r>
            <a:r>
              <a:rPr lang="en-GB" sz="4800">
                <a:solidFill>
                  <a:srgbClr val="1F1F1F"/>
                </a:solidFill>
                <a:highlight>
                  <a:srgbClr val="FFFFFF"/>
                </a:highlight>
                <a:latin typeface="Arial"/>
                <a:ea typeface="Arial"/>
                <a:cs typeface="Arial"/>
                <a:sym typeface="Arial"/>
              </a:rPr>
              <a:t> </a:t>
            </a:r>
            <a:r>
              <a:rPr lang="en-GB" sz="4800">
                <a:solidFill>
                  <a:srgbClr val="333333"/>
                </a:solidFill>
                <a:highlight>
                  <a:srgbClr val="FFFFFF"/>
                </a:highlight>
                <a:latin typeface="Arial"/>
                <a:ea typeface="Arial"/>
                <a:cs typeface="Arial"/>
                <a:sym typeface="Arial"/>
              </a:rPr>
              <a:t>CAMS finserv not only assembles all these details, including the history, in one place, its ‘Bank Statement Analyser’ feature also analyses the different account statements and breaks them into meaningful and consumable information.</a:t>
            </a:r>
            <a:endParaRPr sz="48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SzPct val="100000"/>
              <a:buFont typeface="Arial"/>
              <a:buAutoNum type="arabicPeriod"/>
            </a:pPr>
            <a:r>
              <a:rPr b="1" lang="en-GB" sz="4800">
                <a:solidFill>
                  <a:srgbClr val="1F1F1F"/>
                </a:solidFill>
                <a:highlight>
                  <a:srgbClr val="FFFFFF"/>
                </a:highlight>
                <a:latin typeface="Arial"/>
                <a:ea typeface="Arial"/>
                <a:cs typeface="Arial"/>
                <a:sym typeface="Arial"/>
              </a:rPr>
              <a:t>Money Manager: - </a:t>
            </a:r>
            <a:r>
              <a:rPr lang="en-GB" sz="4800">
                <a:solidFill>
                  <a:srgbClr val="333333"/>
                </a:solidFill>
                <a:highlight>
                  <a:srgbClr val="FFFFFF"/>
                </a:highlight>
                <a:latin typeface="Arial"/>
                <a:ea typeface="Arial"/>
                <a:cs typeface="Arial"/>
                <a:sym typeface="Arial"/>
              </a:rPr>
              <a:t>Money management, which involves organically planning and managing one’s assets (FDs, equities, insurances, etc.), is a sought-after service today.Making client’s financial details streamlined and data tracking becomes easier.</a:t>
            </a:r>
            <a:endParaRPr sz="48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SzPct val="100000"/>
              <a:buFont typeface="Arial"/>
              <a:buAutoNum type="arabicPeriod"/>
            </a:pPr>
            <a:r>
              <a:rPr b="1" lang="en-GB" sz="4800">
                <a:solidFill>
                  <a:srgbClr val="1F1F1F"/>
                </a:solidFill>
                <a:highlight>
                  <a:srgbClr val="FFFFFF"/>
                </a:highlight>
                <a:latin typeface="Arial"/>
                <a:ea typeface="Arial"/>
                <a:cs typeface="Arial"/>
                <a:sym typeface="Arial"/>
              </a:rPr>
              <a:t>Alerts on Upcoming Events: - </a:t>
            </a:r>
            <a:r>
              <a:rPr lang="en-GB" sz="4800">
                <a:solidFill>
                  <a:srgbClr val="1F1F1F"/>
                </a:solidFill>
                <a:highlight>
                  <a:srgbClr val="FFFFFF"/>
                </a:highlight>
                <a:latin typeface="Arial"/>
                <a:ea typeface="Arial"/>
                <a:cs typeface="Arial"/>
                <a:sym typeface="Arial"/>
              </a:rPr>
              <a:t>It </a:t>
            </a:r>
            <a:r>
              <a:rPr lang="en-GB" sz="4800">
                <a:solidFill>
                  <a:srgbClr val="333333"/>
                </a:solidFill>
                <a:highlight>
                  <a:srgbClr val="FFFFFF"/>
                </a:highlight>
                <a:latin typeface="Arial"/>
                <a:ea typeface="Arial"/>
                <a:cs typeface="Arial"/>
                <a:sym typeface="Arial"/>
              </a:rPr>
              <a:t>not just monitors the user’s bank statements, but on the basis of it, it can track necessary balance requirements and raise alerts about upcoming EMIs. This will help avoid bounces if the user doesn’t have the required money in their account.</a:t>
            </a:r>
            <a:endParaRPr sz="48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SzPct val="100000"/>
              <a:buFont typeface="Arial"/>
              <a:buAutoNum type="arabicPeriod"/>
            </a:pPr>
            <a:r>
              <a:rPr b="1" lang="en-GB" sz="4800">
                <a:solidFill>
                  <a:srgbClr val="1F1F1F"/>
                </a:solidFill>
                <a:highlight>
                  <a:srgbClr val="FFFFFF"/>
                </a:highlight>
                <a:latin typeface="Arial"/>
                <a:ea typeface="Arial"/>
                <a:cs typeface="Arial"/>
                <a:sym typeface="Arial"/>
              </a:rPr>
              <a:t>Account Verification: - </a:t>
            </a:r>
            <a:r>
              <a:rPr lang="en-GB" sz="4800">
                <a:solidFill>
                  <a:srgbClr val="333333"/>
                </a:solidFill>
                <a:highlight>
                  <a:srgbClr val="FFFFFF"/>
                </a:highlight>
                <a:latin typeface="Arial"/>
                <a:ea typeface="Arial"/>
                <a:cs typeface="Arial"/>
                <a:sym typeface="Arial"/>
              </a:rPr>
              <a:t>The </a:t>
            </a:r>
            <a:r>
              <a:rPr b="1" lang="en-GB" sz="4800">
                <a:solidFill>
                  <a:srgbClr val="333333"/>
                </a:solidFill>
                <a:highlight>
                  <a:srgbClr val="FFFFFF"/>
                </a:highlight>
                <a:latin typeface="Arial"/>
                <a:ea typeface="Arial"/>
                <a:cs typeface="Arial"/>
                <a:sym typeface="Arial"/>
              </a:rPr>
              <a:t>CAMS finserv</a:t>
            </a:r>
            <a:r>
              <a:rPr lang="en-GB" sz="4800">
                <a:solidFill>
                  <a:srgbClr val="333333"/>
                </a:solidFill>
                <a:highlight>
                  <a:srgbClr val="FFFFFF"/>
                </a:highlight>
                <a:latin typeface="Arial"/>
                <a:ea typeface="Arial"/>
                <a:cs typeface="Arial"/>
                <a:sym typeface="Arial"/>
              </a:rPr>
              <a:t> system easily replaces manual work of verification because it has all of the customer’s financial data(like Aadhar Card details,Pan Card details, EMI’s, Applied Schemes and etc) from their various accounts aggregated in one place. And this can be easily accessed by service providers with the consent of the customer.</a:t>
            </a:r>
            <a:endParaRPr b="1" sz="4800">
              <a:solidFill>
                <a:srgbClr val="1F1F1F"/>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500">
              <a:solidFill>
                <a:srgbClr val="1F1F1F"/>
              </a:solidFill>
              <a:highlight>
                <a:srgbClr val="FFFFFF"/>
              </a:highlight>
              <a:latin typeface="Arial"/>
              <a:ea typeface="Arial"/>
              <a:cs typeface="Arial"/>
              <a:sym typeface="Arial"/>
            </a:endParaRPr>
          </a:p>
        </p:txBody>
      </p:sp>
      <p:pic>
        <p:nvPicPr>
          <p:cNvPr id="119" name="Google Shape;119;p21"/>
          <p:cNvPicPr preferRelativeResize="0"/>
          <p:nvPr/>
        </p:nvPicPr>
        <p:blipFill rotWithShape="1">
          <a:blip r:embed="rId3">
            <a:alphaModFix/>
          </a:blip>
          <a:srcRect b="0" l="0" r="0" t="-7596"/>
          <a:stretch/>
        </p:blipFill>
        <p:spPr>
          <a:xfrm>
            <a:off x="5286300" y="994150"/>
            <a:ext cx="3857626" cy="414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