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88ae5fcf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88ae5fcf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8ae5fcf0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88ae5fcf0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6da218d0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6da218d0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8ae5fcf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8ae5fcf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6da218d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6da218d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da218d0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da218d0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8ae5fcf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8ae5fcf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8ae5fcf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8ae5fcf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8ae5fcf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8ae5fcf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8ae5fcf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8ae5fcf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8ae5fcf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88ae5fcf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8ae5fcf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88ae5fcf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SamirRachidZaim/Applied-Statistical-and-Machine-Learning-Literacy-Training-for-Clinical-Decision-Support" TargetMode="External"/><Relationship Id="rId4" Type="http://schemas.openxmlformats.org/officeDocument/2006/relationships/hyperlink" Target="mailto:samirrachidzaim@email.arizona.edu" TargetMode="External"/><Relationship Id="rId5" Type="http://schemas.openxmlformats.org/officeDocument/2006/relationships/hyperlink" Target="mailto:akim127@email.arizon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SL-TEACH</a:t>
            </a:r>
            <a:r>
              <a:rPr b="0" lang="en" sz="2400">
                <a:solidFill>
                  <a:srgbClr val="000000"/>
                </a:solidFill>
                <a:latin typeface="Arial"/>
                <a:ea typeface="Arial"/>
                <a:cs typeface="Arial"/>
                <a:sym typeface="Arial"/>
              </a:rPr>
              <a:t>: </a:t>
            </a:r>
            <a:r>
              <a:rPr lang="en" sz="2400">
                <a:solidFill>
                  <a:srgbClr val="000000"/>
                </a:solidFill>
                <a:latin typeface="Arial"/>
                <a:ea typeface="Arial"/>
                <a:cs typeface="Arial"/>
                <a:sym typeface="Arial"/>
              </a:rPr>
              <a:t>S</a:t>
            </a:r>
            <a:r>
              <a:rPr b="0" lang="en" sz="2400">
                <a:solidFill>
                  <a:srgbClr val="000000"/>
                </a:solidFill>
                <a:latin typeface="Arial"/>
                <a:ea typeface="Arial"/>
                <a:cs typeface="Arial"/>
                <a:sym typeface="Arial"/>
              </a:rPr>
              <a:t>tatistical </a:t>
            </a:r>
            <a:r>
              <a:rPr lang="en" sz="2400">
                <a:solidFill>
                  <a:srgbClr val="000000"/>
                </a:solidFill>
                <a:latin typeface="Arial"/>
                <a:ea typeface="Arial"/>
                <a:cs typeface="Arial"/>
                <a:sym typeface="Arial"/>
              </a:rPr>
              <a:t>L</a:t>
            </a:r>
            <a:r>
              <a:rPr b="0" lang="en" sz="2400">
                <a:solidFill>
                  <a:srgbClr val="000000"/>
                </a:solidFill>
                <a:latin typeface="Arial"/>
                <a:ea typeface="Arial"/>
                <a:cs typeface="Arial"/>
                <a:sym typeface="Arial"/>
              </a:rPr>
              <a:t>iteracy </a:t>
            </a:r>
            <a:r>
              <a:rPr lang="en" sz="2400">
                <a:solidFill>
                  <a:srgbClr val="000000"/>
                </a:solidFill>
                <a:latin typeface="Arial"/>
                <a:ea typeface="Arial"/>
                <a:cs typeface="Arial"/>
                <a:sym typeface="Arial"/>
              </a:rPr>
              <a:t>T</a:t>
            </a:r>
            <a:r>
              <a:rPr b="0" lang="en" sz="2400">
                <a:solidFill>
                  <a:srgbClr val="000000"/>
                </a:solidFill>
                <a:latin typeface="Arial"/>
                <a:ea typeface="Arial"/>
                <a:cs typeface="Arial"/>
                <a:sym typeface="Arial"/>
              </a:rPr>
              <a:t>raining to </a:t>
            </a:r>
            <a:r>
              <a:rPr lang="en" sz="2400">
                <a:solidFill>
                  <a:srgbClr val="000000"/>
                </a:solidFill>
                <a:latin typeface="Arial"/>
                <a:ea typeface="Arial"/>
                <a:cs typeface="Arial"/>
                <a:sym typeface="Arial"/>
              </a:rPr>
              <a:t>E</a:t>
            </a:r>
            <a:r>
              <a:rPr b="0" lang="en" sz="2400">
                <a:solidFill>
                  <a:srgbClr val="000000"/>
                </a:solidFill>
                <a:latin typeface="Arial"/>
                <a:ea typeface="Arial"/>
                <a:cs typeface="Arial"/>
                <a:sym typeface="Arial"/>
              </a:rPr>
              <a:t>xpand </a:t>
            </a:r>
            <a:r>
              <a:rPr lang="en" sz="2400">
                <a:solidFill>
                  <a:srgbClr val="000000"/>
                </a:solidFill>
                <a:latin typeface="Arial"/>
                <a:ea typeface="Arial"/>
                <a:cs typeface="Arial"/>
                <a:sym typeface="Arial"/>
              </a:rPr>
              <a:t>A</a:t>
            </a:r>
            <a:r>
              <a:rPr b="0" lang="en" sz="2400">
                <a:solidFill>
                  <a:srgbClr val="000000"/>
                </a:solidFill>
                <a:latin typeface="Arial"/>
                <a:ea typeface="Arial"/>
                <a:cs typeface="Arial"/>
                <a:sym typeface="Arial"/>
              </a:rPr>
              <a:t>ccess to </a:t>
            </a:r>
            <a:r>
              <a:rPr lang="en" sz="2400">
                <a:solidFill>
                  <a:srgbClr val="000000"/>
                </a:solidFill>
                <a:latin typeface="Arial"/>
                <a:ea typeface="Arial"/>
                <a:cs typeface="Arial"/>
                <a:sym typeface="Arial"/>
              </a:rPr>
              <a:t>C</a:t>
            </a:r>
            <a:r>
              <a:rPr b="0" lang="en" sz="2400">
                <a:solidFill>
                  <a:srgbClr val="000000"/>
                </a:solidFill>
                <a:latin typeface="Arial"/>
                <a:ea typeface="Arial"/>
                <a:cs typeface="Arial"/>
                <a:sym typeface="Arial"/>
              </a:rPr>
              <a:t>linical-decision-support in </a:t>
            </a:r>
            <a:r>
              <a:rPr lang="en" sz="2400">
                <a:solidFill>
                  <a:srgbClr val="000000"/>
                </a:solidFill>
                <a:latin typeface="Arial"/>
                <a:ea typeface="Arial"/>
                <a:cs typeface="Arial"/>
                <a:sym typeface="Arial"/>
              </a:rPr>
              <a:t>H</a:t>
            </a:r>
            <a:r>
              <a:rPr b="0" lang="en" sz="2400">
                <a:solidFill>
                  <a:srgbClr val="000000"/>
                </a:solidFill>
                <a:latin typeface="Arial"/>
                <a:ea typeface="Arial"/>
                <a:cs typeface="Arial"/>
                <a:sym typeface="Arial"/>
              </a:rPr>
              <a:t>ealthcare; </a:t>
            </a:r>
            <a:br>
              <a:rPr b="0" lang="en" sz="2400">
                <a:solidFill>
                  <a:srgbClr val="000000"/>
                </a:solidFill>
                <a:latin typeface="Arial"/>
                <a:ea typeface="Arial"/>
                <a:cs typeface="Arial"/>
                <a:sym typeface="Arial"/>
              </a:rPr>
            </a:br>
            <a:r>
              <a:rPr b="0" lang="en" sz="2400">
                <a:solidFill>
                  <a:srgbClr val="000000"/>
                </a:solidFill>
                <a:latin typeface="Arial"/>
                <a:ea typeface="Arial"/>
                <a:cs typeface="Arial"/>
                <a:sym typeface="Arial"/>
              </a:rPr>
              <a:t>A Framework for Teaching Statistical Literacy for Users of Clinical Decision Support</a:t>
            </a:r>
            <a:endParaRPr sz="2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Samir Rachid Zaim, Amy Kim</a:t>
            </a:r>
            <a:endParaRPr/>
          </a:p>
          <a:p>
            <a:pPr indent="0" lvl="0" marL="0" rtl="0" algn="l">
              <a:spcBef>
                <a:spcPts val="0"/>
              </a:spcBef>
              <a:spcAft>
                <a:spcPts val="0"/>
              </a:spcAft>
              <a:buNone/>
            </a:pPr>
            <a:r>
              <a:rPr lang="en"/>
              <a:t>PhD Statistics GIDP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Motivation </a:t>
            </a:r>
            <a:endParaRPr/>
          </a:p>
          <a:p>
            <a:pPr indent="0" lvl="0" marL="0" rtl="0" algn="l">
              <a:lnSpc>
                <a:spcPct val="115000"/>
              </a:lnSpc>
              <a:spcBef>
                <a:spcPts val="1600"/>
              </a:spcBef>
              <a:spcAft>
                <a:spcPts val="0"/>
              </a:spcAft>
              <a:buNone/>
            </a:pPr>
            <a:r>
              <a:t/>
            </a:r>
            <a:endParaRPr b="0" sz="1800">
              <a:solidFill>
                <a:schemeClr val="accent1"/>
              </a:solidFill>
              <a:latin typeface="Lato"/>
              <a:ea typeface="Lato"/>
              <a:cs typeface="Lato"/>
              <a:sym typeface="Lato"/>
            </a:endParaRPr>
          </a:p>
          <a:p>
            <a:pPr indent="0" lvl="0" marL="914400" rtl="0" algn="l">
              <a:lnSpc>
                <a:spcPct val="115000"/>
              </a:lnSpc>
              <a:spcBef>
                <a:spcPts val="1600"/>
              </a:spcBef>
              <a:spcAft>
                <a:spcPts val="1600"/>
              </a:spcAft>
              <a:buNone/>
            </a:pPr>
            <a:r>
              <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Data Cleaning  </a:t>
            </a:r>
            <a:endParaRPr>
              <a:latin typeface="Arial"/>
              <a:ea typeface="Arial"/>
              <a:cs typeface="Arial"/>
              <a:sym typeface="Arial"/>
            </a:endParaRPr>
          </a:p>
          <a:p>
            <a:pPr indent="-298450" lvl="0" marL="914400" rtl="0" algn="l">
              <a:spcBef>
                <a:spcPts val="1600"/>
              </a:spcBef>
              <a:spcAft>
                <a:spcPts val="0"/>
              </a:spcAft>
              <a:buClr>
                <a:srgbClr val="000000"/>
              </a:buClr>
              <a:buSzPts val="1100"/>
              <a:buFont typeface="Arial"/>
              <a:buChar char="●"/>
            </a:pPr>
            <a:r>
              <a:rPr lang="en" sz="1100">
                <a:solidFill>
                  <a:srgbClr val="000000"/>
                </a:solidFill>
                <a:latin typeface="Arial"/>
                <a:ea typeface="Arial"/>
                <a:cs typeface="Arial"/>
                <a:sym typeface="Arial"/>
              </a:rPr>
              <a:t>Making sure measurements are all in the same unit or scale (i.e., temperature is in C or F, not a mix of both).</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Dealing with missing</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Standardizing data elements of from different sources (lab results vs. point-of-care measurements)</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Standardizing data elements of mixed type</a:t>
            </a:r>
            <a:endParaRPr/>
          </a:p>
          <a:p>
            <a:pPr indent="0" lvl="0" marL="0" rtl="0" algn="l">
              <a:spcBef>
                <a:spcPts val="1600"/>
              </a:spcBef>
              <a:spcAft>
                <a:spcPts val="1600"/>
              </a:spcAft>
              <a:buNone/>
            </a:pPr>
            <a:r>
              <a:rPr lang="en"/>
              <a:t>If you don’t understand the data you are working with, then the downstream analyses will not have any value.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Applications</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Biases in data may lead to paradoxical conclusions.  Here’s an anecdotal example: </a:t>
            </a:r>
            <a:endParaRPr/>
          </a:p>
          <a:p>
            <a:pPr indent="0" lvl="0" marL="457200" rtl="0" algn="l">
              <a:spcBef>
                <a:spcPts val="1600"/>
              </a:spcBef>
              <a:spcAft>
                <a:spcPts val="1600"/>
              </a:spcAft>
              <a:buNone/>
            </a:pPr>
            <a:r>
              <a:rPr i="1" lang="en" sz="1200">
                <a:solidFill>
                  <a:srgbClr val="000000"/>
                </a:solidFill>
                <a:latin typeface="Times New Roman"/>
                <a:ea typeface="Times New Roman"/>
                <a:cs typeface="Times New Roman"/>
                <a:sym typeface="Times New Roman"/>
              </a:rPr>
              <a:t>One of the main challenges in data is recognizing biases that misrepresent the actual phenomenon at hand. As Cabiza et al. showed in their pneumonia case study [12], biases in data may lead us to may erroneous conclusions based on how clinical data is collected and our interaction with it. In their case study, their machine learning algorithm paradoxically determined that asthma was found to be a protective feature in pneumonia patients despite it being more clinically harmful. The algorithm was not wrong – patients who presented asthmatic symptoms with pneumonia had better clinical outcomes than those without. What the algorithm was not able to detect was that when clinicians saw pneumonia patients with asthmatic symptoms, they immediately recognize their inherent higher risk and sent them to specialized care, resulting in better clinical outcomes compared to their non-asthmatic counterparts.</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and Plan</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Working on expanding modules to other areas of CDSS</a:t>
            </a:r>
            <a:endParaRPr sz="1800"/>
          </a:p>
          <a:p>
            <a:pPr indent="-342900" lvl="0" marL="457200" rtl="0" algn="l">
              <a:spcBef>
                <a:spcPts val="0"/>
              </a:spcBef>
              <a:spcAft>
                <a:spcPts val="0"/>
              </a:spcAft>
              <a:buSzPts val="1800"/>
              <a:buChar char="●"/>
            </a:pPr>
            <a:r>
              <a:rPr lang="en" sz="1800"/>
              <a:t>GitHub account up running w/ access to all lessons, code, and data</a:t>
            </a:r>
            <a:endParaRPr sz="1800"/>
          </a:p>
          <a:p>
            <a:pPr indent="-342900" lvl="0" marL="457200" rtl="0" algn="l">
              <a:spcBef>
                <a:spcPts val="0"/>
              </a:spcBef>
              <a:spcAft>
                <a:spcPts val="0"/>
              </a:spcAft>
              <a:buSzPts val="1800"/>
              <a:buChar char="●"/>
            </a:pPr>
            <a:r>
              <a:rPr lang="en" sz="1800"/>
              <a:t>Submitting manuscript to JAMIA</a:t>
            </a:r>
            <a:endParaRPr sz="1800"/>
          </a:p>
          <a:p>
            <a:pPr indent="-342900" lvl="0" marL="457200" rtl="0" algn="l">
              <a:spcBef>
                <a:spcPts val="0"/>
              </a:spcBef>
              <a:spcAft>
                <a:spcPts val="0"/>
              </a:spcAft>
              <a:buSzPts val="1800"/>
              <a:buChar char="●"/>
            </a:pPr>
            <a:r>
              <a:rPr lang="en" sz="1800"/>
              <a:t>What areas do you think we are missing? </a:t>
            </a:r>
            <a:endParaRPr sz="1800"/>
          </a:p>
          <a:p>
            <a:pPr indent="-342900" lvl="0" marL="457200" rtl="0" algn="l">
              <a:spcBef>
                <a:spcPts val="0"/>
              </a:spcBef>
              <a:spcAft>
                <a:spcPts val="0"/>
              </a:spcAft>
              <a:buSzPts val="1800"/>
              <a:buChar char="●"/>
            </a:pPr>
            <a:r>
              <a:rPr lang="en" sz="1800"/>
              <a:t>What practical training do you think CDSS users need aside from theoretical experience? </a:t>
            </a:r>
            <a:endParaRPr sz="1800"/>
          </a:p>
          <a:p>
            <a:pPr indent="-342900" lvl="0" marL="457200" rtl="0" algn="l">
              <a:spcBef>
                <a:spcPts val="0"/>
              </a:spcBef>
              <a:spcAft>
                <a:spcPts val="0"/>
              </a:spcAft>
              <a:buSzPts val="1800"/>
              <a:buChar char="●"/>
            </a:pPr>
            <a:r>
              <a:rPr lang="en" sz="1800"/>
              <a:t>Are there any particular tools you think we could use to enhance our modules?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Modules</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https://github.com/SamirRachidZaim/Applied-Statistical-and-Machine-Learning-Literacy-Training-for-Clinical-Decision-Support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Questions? Contact us: </a:t>
            </a:r>
            <a:endParaRPr/>
          </a:p>
          <a:p>
            <a:pPr indent="-311150" lvl="0" marL="457200" rtl="0" algn="l">
              <a:spcBef>
                <a:spcPts val="1600"/>
              </a:spcBef>
              <a:spcAft>
                <a:spcPts val="0"/>
              </a:spcAft>
              <a:buSzPts val="1300"/>
              <a:buChar char="-"/>
            </a:pPr>
            <a:r>
              <a:rPr lang="en" u="sng">
                <a:solidFill>
                  <a:schemeClr val="hlink"/>
                </a:solidFill>
                <a:hlinkClick r:id="rId4"/>
              </a:rPr>
              <a:t>samirrachidzaim@email.arizona.edu</a:t>
            </a:r>
            <a:endParaRPr/>
          </a:p>
          <a:p>
            <a:pPr indent="-311150" lvl="0" marL="457200" rtl="0" algn="l">
              <a:spcBef>
                <a:spcPts val="0"/>
              </a:spcBef>
              <a:spcAft>
                <a:spcPts val="0"/>
              </a:spcAft>
              <a:buSzPts val="1300"/>
              <a:buChar char="-"/>
            </a:pPr>
            <a:r>
              <a:rPr lang="en" u="sng">
                <a:solidFill>
                  <a:schemeClr val="hlink"/>
                </a:solidFill>
                <a:hlinkClick r:id="rId5"/>
              </a:rPr>
              <a:t>akim127@email.arizona.edu</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Motivation/Need for your Project - 1 minute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sz="1800"/>
              <a:t>Clinical decision support systems (CDSS) have been around in healthcare for more than 10 years</a:t>
            </a:r>
            <a:endParaRPr sz="1800"/>
          </a:p>
          <a:p>
            <a:pPr indent="-342900" lvl="0" marL="457200" marR="0" rtl="0" algn="l">
              <a:lnSpc>
                <a:spcPct val="115000"/>
              </a:lnSpc>
              <a:spcBef>
                <a:spcPts val="0"/>
              </a:spcBef>
              <a:spcAft>
                <a:spcPts val="0"/>
              </a:spcAft>
              <a:buSzPts val="1800"/>
              <a:buChar char="●"/>
            </a:pPr>
            <a:r>
              <a:rPr lang="en" sz="1800"/>
              <a:t>Major limitation of implementing effective CDSS is the lack of adequate training </a:t>
            </a:r>
            <a:endParaRPr sz="1800"/>
          </a:p>
          <a:p>
            <a:pPr indent="-342900" lvl="0" marL="457200" marR="0" rtl="0" algn="l">
              <a:lnSpc>
                <a:spcPct val="115000"/>
              </a:lnSpc>
              <a:spcBef>
                <a:spcPts val="0"/>
              </a:spcBef>
              <a:spcAft>
                <a:spcPts val="0"/>
              </a:spcAft>
              <a:buSzPts val="1800"/>
              <a:buChar char="●"/>
            </a:pPr>
            <a:r>
              <a:rPr lang="en" sz="1800"/>
              <a:t>Major complaint from biostatisticians and clinicians is the lack of adequate statistical literacy to speak the “same language” </a:t>
            </a:r>
            <a:endParaRPr sz="1800"/>
          </a:p>
          <a:p>
            <a:pPr indent="0" lvl="0" marL="45720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 - 1 minutes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Develop a conceptual teaching framework for healthcare professionals </a:t>
            </a:r>
            <a:endParaRPr sz="1800"/>
          </a:p>
          <a:p>
            <a:pPr indent="-342900" lvl="0" marL="457200" rtl="0" algn="l">
              <a:spcBef>
                <a:spcPts val="0"/>
              </a:spcBef>
              <a:spcAft>
                <a:spcPts val="0"/>
              </a:spcAft>
              <a:buSzPts val="1800"/>
              <a:buChar char="●"/>
            </a:pPr>
            <a:r>
              <a:rPr lang="en" sz="1800"/>
              <a:t>Offer open-source online modules for the following Critical Learning areas: </a:t>
            </a:r>
            <a:endParaRPr sz="1800"/>
          </a:p>
          <a:p>
            <a:pPr indent="-342900" lvl="1" marL="914400" rtl="0" algn="l">
              <a:spcBef>
                <a:spcPts val="0"/>
              </a:spcBef>
              <a:spcAft>
                <a:spcPts val="0"/>
              </a:spcAft>
              <a:buSzPts val="1800"/>
              <a:buChar char="○"/>
            </a:pPr>
            <a:r>
              <a:rPr lang="en" sz="1800"/>
              <a:t>Applied Probability </a:t>
            </a:r>
            <a:endParaRPr sz="1800"/>
          </a:p>
          <a:p>
            <a:pPr indent="-342900" lvl="1" marL="914400" rtl="0" algn="l">
              <a:spcBef>
                <a:spcPts val="0"/>
              </a:spcBef>
              <a:spcAft>
                <a:spcPts val="0"/>
              </a:spcAft>
              <a:buSzPts val="1800"/>
              <a:buChar char="○"/>
            </a:pPr>
            <a:r>
              <a:rPr lang="en" sz="1800"/>
              <a:t>Statistical &amp; Machine Learning Models and Interpretability</a:t>
            </a:r>
            <a:endParaRPr sz="1800"/>
          </a:p>
          <a:p>
            <a:pPr indent="-342900" lvl="1" marL="914400" rtl="0" algn="l">
              <a:spcBef>
                <a:spcPts val="0"/>
              </a:spcBef>
              <a:spcAft>
                <a:spcPts val="0"/>
              </a:spcAft>
              <a:buSzPts val="1800"/>
              <a:buChar char="○"/>
            </a:pPr>
            <a:r>
              <a:rPr lang="en" sz="1800"/>
              <a:t>Variable/Model Selection </a:t>
            </a:r>
            <a:endParaRPr sz="1800"/>
          </a:p>
          <a:p>
            <a:pPr indent="-342900" lvl="1" marL="914400" rtl="0" algn="l">
              <a:spcBef>
                <a:spcPts val="0"/>
              </a:spcBef>
              <a:spcAft>
                <a:spcPts val="0"/>
              </a:spcAft>
              <a:buSzPts val="1800"/>
              <a:buChar char="○"/>
            </a:pPr>
            <a:r>
              <a:rPr lang="en" sz="1800"/>
              <a:t>Bias in Data</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Probability: Motivation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Medicine is evidence-based </a:t>
            </a:r>
            <a:endParaRPr/>
          </a:p>
          <a:p>
            <a:pPr indent="457200" lvl="0" marL="0" rtl="0" algn="l">
              <a:spcBef>
                <a:spcPts val="1600"/>
              </a:spcBef>
              <a:spcAft>
                <a:spcPts val="0"/>
              </a:spcAft>
              <a:buNone/>
            </a:pPr>
            <a:r>
              <a:rPr lang="en"/>
              <a:t>→ requires a strong knowledge of probability and conditional probability.</a:t>
            </a:r>
            <a:endParaRPr/>
          </a:p>
          <a:p>
            <a:pPr indent="457200" lvl="0" marL="0" rtl="0" algn="l">
              <a:spcBef>
                <a:spcPts val="1600"/>
              </a:spcBef>
              <a:spcAft>
                <a:spcPts val="0"/>
              </a:spcAft>
              <a:buNone/>
            </a:pPr>
            <a:r>
              <a:rPr lang="en"/>
              <a:t>→ probably the most widely-used application of mathematics in medicine</a:t>
            </a:r>
            <a:endParaRPr/>
          </a:p>
          <a:p>
            <a:pPr indent="0" lvl="0" marL="0" rtl="0" algn="l">
              <a:spcBef>
                <a:spcPts val="1600"/>
              </a:spcBef>
              <a:spcAft>
                <a:spcPts val="1600"/>
              </a:spcAft>
              <a:buClr>
                <a:srgbClr val="000000"/>
              </a:buClr>
              <a:buSzPts val="1100"/>
              <a:buFont typeface="Arial"/>
              <a:buNone/>
            </a:pPr>
            <a:r>
              <a:rPr lang="en"/>
              <a:t>Need to contextualize to clinical care, to induce intuitive probabilistic reasoning in care providers, and to teach how to interpret CDSS recommendations and flags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Applied Probability: Contextualization in CDSS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are the chances of my patient’s survival if I administer the recommended treatment A vs. what  I believe to be more appropriate treatment B? Is A more effective in male patients vs. females? How does their effectiveness change across racial/ethnic groups?</a:t>
            </a:r>
            <a:endParaRPr/>
          </a:p>
          <a:p>
            <a:pPr indent="-311150" lvl="0" marL="457200" rtl="0" algn="l">
              <a:spcBef>
                <a:spcPts val="0"/>
              </a:spcBef>
              <a:spcAft>
                <a:spcPts val="0"/>
              </a:spcAft>
              <a:buSzPts val="1300"/>
              <a:buChar char="●"/>
            </a:pPr>
            <a:r>
              <a:rPr lang="en"/>
              <a:t>If I send a blood sample to the lab and it tests positive for disease XYZ, how likely is it that my patient actually has that disease? What other confirmatory analyses should I run to minimize mis-diagnosing my patient?</a:t>
            </a:r>
            <a:endParaRPr/>
          </a:p>
          <a:p>
            <a:pPr indent="-311150" lvl="0" marL="457200" rtl="0" algn="l">
              <a:spcBef>
                <a:spcPts val="0"/>
              </a:spcBef>
              <a:spcAft>
                <a:spcPts val="0"/>
              </a:spcAft>
              <a:buSzPts val="1300"/>
              <a:buChar char="●"/>
            </a:pPr>
            <a:r>
              <a:rPr lang="en"/>
              <a:t>If my patient comes in with multiple comorbidities, which of these can result in the most severe adverse event and how should I weigh these risks?  Do I agree with the risk-scores presented CDSS? </a:t>
            </a:r>
            <a:endParaRPr/>
          </a:p>
          <a:p>
            <a:pPr indent="0" lvl="0" marL="0" rtl="0" algn="l">
              <a:spcBef>
                <a:spcPts val="1600"/>
              </a:spcBef>
              <a:spcAft>
                <a:spcPts val="1600"/>
              </a:spcAft>
              <a:buClr>
                <a:srgbClr val="000000"/>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ML, Modeling, and Algorithms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 the context of CDSS, understand the language the machines speak → better communicate with them. Following definitions are used to frame the discussion:</a:t>
            </a:r>
            <a:endParaRPr i="1" sz="1100">
              <a:solidFill>
                <a:srgbClr val="000000"/>
              </a:solidFill>
              <a:latin typeface="Arial"/>
              <a:ea typeface="Arial"/>
              <a:cs typeface="Arial"/>
              <a:sym typeface="Arial"/>
            </a:endParaRPr>
          </a:p>
          <a:p>
            <a:pPr indent="0" lvl="0" marL="457200" rtl="0" algn="l">
              <a:spcBef>
                <a:spcPts val="1600"/>
              </a:spcBef>
              <a:spcAft>
                <a:spcPts val="0"/>
              </a:spcAft>
              <a:buNone/>
            </a:pPr>
            <a:r>
              <a:rPr i="1" lang="en" sz="1100">
                <a:solidFill>
                  <a:srgbClr val="000000"/>
                </a:solidFill>
                <a:latin typeface="Arial"/>
                <a:ea typeface="Arial"/>
                <a:cs typeface="Arial"/>
                <a:sym typeface="Arial"/>
              </a:rPr>
              <a:t>Definition [1.1] A </a:t>
            </a:r>
            <a:r>
              <a:rPr b="1" i="1" lang="en" sz="1100">
                <a:solidFill>
                  <a:srgbClr val="000000"/>
                </a:solidFill>
                <a:latin typeface="Arial"/>
                <a:ea typeface="Arial"/>
                <a:cs typeface="Arial"/>
                <a:sym typeface="Arial"/>
              </a:rPr>
              <a:t>well-defined clinical question</a:t>
            </a:r>
            <a:r>
              <a:rPr i="1" lang="en" sz="1100">
                <a:solidFill>
                  <a:srgbClr val="000000"/>
                </a:solidFill>
                <a:latin typeface="Arial"/>
                <a:ea typeface="Arial"/>
                <a:cs typeface="Arial"/>
                <a:sym typeface="Arial"/>
              </a:rPr>
              <a:t> is a question to which a measurable outcome exists or can be approximated.</a:t>
            </a:r>
            <a:endParaRPr i="1" sz="1100">
              <a:solidFill>
                <a:srgbClr val="000000"/>
              </a:solidFill>
              <a:latin typeface="Arial"/>
              <a:ea typeface="Arial"/>
              <a:cs typeface="Arial"/>
              <a:sym typeface="Arial"/>
            </a:endParaRPr>
          </a:p>
          <a:p>
            <a:pPr indent="0" lvl="0" marL="457200" rtl="0" algn="l">
              <a:spcBef>
                <a:spcPts val="1600"/>
              </a:spcBef>
              <a:spcAft>
                <a:spcPts val="0"/>
              </a:spcAft>
              <a:buNone/>
            </a:pPr>
            <a:r>
              <a:rPr i="1" lang="en" sz="1100">
                <a:solidFill>
                  <a:srgbClr val="000000"/>
                </a:solidFill>
                <a:latin typeface="Arial"/>
                <a:ea typeface="Arial"/>
                <a:cs typeface="Arial"/>
                <a:sym typeface="Arial"/>
              </a:rPr>
              <a:t>Definition [1.2] A </a:t>
            </a:r>
            <a:r>
              <a:rPr b="1" i="1" lang="en" sz="1100">
                <a:solidFill>
                  <a:srgbClr val="000000"/>
                </a:solidFill>
                <a:latin typeface="Arial"/>
                <a:ea typeface="Arial"/>
                <a:cs typeface="Arial"/>
                <a:sym typeface="Arial"/>
              </a:rPr>
              <a:t>modelable clinical question</a:t>
            </a:r>
            <a:r>
              <a:rPr i="1" lang="en" sz="1100">
                <a:solidFill>
                  <a:srgbClr val="000000"/>
                </a:solidFill>
                <a:latin typeface="Arial"/>
                <a:ea typeface="Arial"/>
                <a:cs typeface="Arial"/>
                <a:sym typeface="Arial"/>
              </a:rPr>
              <a:t> is a </a:t>
            </a:r>
            <a:r>
              <a:rPr b="1" i="1" lang="en" sz="1100">
                <a:solidFill>
                  <a:srgbClr val="000000"/>
                </a:solidFill>
                <a:latin typeface="Arial"/>
                <a:ea typeface="Arial"/>
                <a:cs typeface="Arial"/>
                <a:sym typeface="Arial"/>
              </a:rPr>
              <a:t>well-defined clinical question</a:t>
            </a:r>
            <a:r>
              <a:rPr i="1" lang="en" sz="1100">
                <a:solidFill>
                  <a:srgbClr val="000000"/>
                </a:solidFill>
                <a:latin typeface="Arial"/>
                <a:ea typeface="Arial"/>
                <a:cs typeface="Arial"/>
                <a:sym typeface="Arial"/>
              </a:rPr>
              <a:t> to which there are resources available to study.</a:t>
            </a:r>
            <a:endParaRPr i="1"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We distinguish between (1.1) and (1.2) is because some problems are modelable given the presence of certain resources (i.e., Clinical NLP is only permissible if you hire an NLP scientist).</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Statistics, ML, Modeling, and Algorithms</a:t>
            </a:r>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000000"/>
                </a:solidFill>
                <a:latin typeface="Arial"/>
                <a:ea typeface="Arial"/>
                <a:cs typeface="Arial"/>
                <a:sym typeface="Arial"/>
              </a:rPr>
              <a:t>A priori</a:t>
            </a:r>
            <a:r>
              <a:rPr lang="en" sz="1100">
                <a:solidFill>
                  <a:srgbClr val="000000"/>
                </a:solidFill>
                <a:latin typeface="Arial"/>
                <a:ea typeface="Arial"/>
                <a:cs typeface="Arial"/>
                <a:sym typeface="Arial"/>
              </a:rPr>
              <a:t>, not easy to determine which questions fall under what category.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Need better understanding of tools available in order to understand what types of questions clinicians can ask CDSS.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Understanding the intuition and benefits of tools more important for clinicians than understanding the math. Let the data scientists focus on how the tools work, and focus on how you can use the tool to improve clinical care.</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sz="1100">
                <a:solidFill>
                  <a:srgbClr val="000000"/>
                </a:solidFill>
                <a:latin typeface="Arial"/>
                <a:ea typeface="Arial"/>
                <a:cs typeface="Arial"/>
                <a:sym typeface="Arial"/>
              </a:rPr>
              <a:t>Speaking the same language allows all stakeholders in CDSS to make better use of it, and avoid misconceptions and frustations.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Motivation</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 risk score or a high-risk alert flag is useless to them if there is no subsequent action item to execute.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Interpretative power comes from understanding which elements of the model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 explanatory variables in model, plus data elements that triggered the high-risk flag</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 developers, data scientists, and computer scientists have little-to-no-minimal training, rendering them less qualified to make clinically-relevant features when developing a model, or interpreting results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Feature Selection: Applications</a:t>
            </a:r>
            <a:endParaRPr/>
          </a:p>
          <a:p>
            <a:pPr indent="0" lvl="0" marL="0" rtl="0" algn="l">
              <a:spcBef>
                <a:spcPts val="0"/>
              </a:spcBef>
              <a:spcAft>
                <a:spcPts val="0"/>
              </a:spcAft>
              <a:buNone/>
            </a:pPr>
            <a:r>
              <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Feature selection</a:t>
            </a:r>
            <a:r>
              <a:rPr lang="en" sz="1200">
                <a:solidFill>
                  <a:srgbClr val="000000"/>
                </a:solidFill>
                <a:latin typeface="Times New Roman"/>
                <a:ea typeface="Times New Roman"/>
                <a:cs typeface="Times New Roman"/>
                <a:sym typeface="Times New Roman"/>
              </a:rPr>
              <a:t> is the subfield that focuses on identifying the most important elements in the model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rgbClr val="000000"/>
                </a:solidFill>
                <a:latin typeface="Times New Roman"/>
                <a:ea typeface="Times New Roman"/>
                <a:cs typeface="Times New Roman"/>
                <a:sym typeface="Times New Roman"/>
              </a:rPr>
              <a:t>Feature engineering</a:t>
            </a:r>
            <a:r>
              <a:rPr lang="en" sz="1200">
                <a:solidFill>
                  <a:srgbClr val="000000"/>
                </a:solidFill>
                <a:latin typeface="Times New Roman"/>
                <a:ea typeface="Times New Roman"/>
                <a:cs typeface="Times New Roman"/>
                <a:sym typeface="Times New Roman"/>
              </a:rPr>
              <a:t> is a data pre-processing step that transforms raw data into a clinically-interpretable and actionable data element</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rgbClr val="000000"/>
                </a:solidFill>
                <a:latin typeface="Times New Roman"/>
                <a:ea typeface="Times New Roman"/>
                <a:cs typeface="Times New Roman"/>
                <a:sym typeface="Times New Roman"/>
              </a:rPr>
              <a:t>I</a:t>
            </a:r>
            <a:r>
              <a:rPr b="1" lang="en" sz="1200">
                <a:solidFill>
                  <a:srgbClr val="000000"/>
                </a:solidFill>
                <a:latin typeface="Times New Roman"/>
                <a:ea typeface="Times New Roman"/>
                <a:cs typeface="Times New Roman"/>
                <a:sym typeface="Times New Roman"/>
              </a:rPr>
              <a:t>n context to CDSS</a:t>
            </a:r>
            <a:r>
              <a:rPr lang="en" sz="1200">
                <a:solidFill>
                  <a:srgbClr val="000000"/>
                </a:solidFill>
                <a:latin typeface="Times New Roman"/>
                <a:ea typeface="Times New Roman"/>
                <a:cs typeface="Times New Roman"/>
                <a:sym typeface="Times New Roman"/>
              </a:rPr>
              <a:t>, feature engineering is where clinical input should be provided to customize and create clinically-relevant variables in the model.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b="1" lang="en" sz="1200">
                <a:solidFill>
                  <a:srgbClr val="000000"/>
                </a:solidFill>
                <a:latin typeface="Times New Roman"/>
                <a:ea typeface="Times New Roman"/>
                <a:cs typeface="Times New Roman"/>
                <a:sym typeface="Times New Roman"/>
              </a:rPr>
              <a:t>Feature selection</a:t>
            </a:r>
            <a:r>
              <a:rPr lang="en" sz="1200">
                <a:solidFill>
                  <a:srgbClr val="000000"/>
                </a:solidFill>
                <a:latin typeface="Times New Roman"/>
                <a:ea typeface="Times New Roman"/>
                <a:cs typeface="Times New Roman"/>
                <a:sym typeface="Times New Roman"/>
              </a:rPr>
              <a:t> is where clinical input is required in order to determine if the model makes sense, whether the features are useful, and what interactions are clinically insightful.</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136" name="Google Shape;136;p21"/>
          <p:cNvSpPr/>
          <p:nvPr/>
        </p:nvSpPr>
        <p:spPr>
          <a:xfrm>
            <a:off x="658225" y="2134500"/>
            <a:ext cx="7936200" cy="921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681900" y="3545950"/>
            <a:ext cx="7936200" cy="114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582025" y="17776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Theory</a:t>
            </a:r>
            <a:endParaRPr/>
          </a:p>
        </p:txBody>
      </p:sp>
      <p:sp>
        <p:nvSpPr>
          <p:cNvPr id="139" name="Google Shape;139;p21"/>
          <p:cNvSpPr txBox="1"/>
          <p:nvPr/>
        </p:nvSpPr>
        <p:spPr>
          <a:xfrm>
            <a:off x="582025" y="3180675"/>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Context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