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handoutMasterIdLst>
    <p:handoutMasterId r:id="rId25"/>
  </p:handoutMasterIdLst>
  <p:sldIdLst>
    <p:sldId id="261" r:id="rId2"/>
    <p:sldId id="257" r:id="rId3"/>
    <p:sldId id="262" r:id="rId4"/>
    <p:sldId id="264" r:id="rId5"/>
    <p:sldId id="283" r:id="rId6"/>
    <p:sldId id="282" r:id="rId7"/>
    <p:sldId id="267" r:id="rId8"/>
    <p:sldId id="280" r:id="rId9"/>
    <p:sldId id="265" r:id="rId10"/>
    <p:sldId id="273" r:id="rId11"/>
    <p:sldId id="281" r:id="rId12"/>
    <p:sldId id="271" r:id="rId13"/>
    <p:sldId id="277" r:id="rId14"/>
    <p:sldId id="274" r:id="rId15"/>
    <p:sldId id="272" r:id="rId16"/>
    <p:sldId id="276" r:id="rId17"/>
    <p:sldId id="279" r:id="rId18"/>
    <p:sldId id="275" r:id="rId19"/>
    <p:sldId id="278" r:id="rId20"/>
    <p:sldId id="284" r:id="rId21"/>
    <p:sldId id="268" r:id="rId22"/>
    <p:sldId id="285" r:id="rId23"/>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5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706" autoAdjust="0"/>
  </p:normalViewPr>
  <p:slideViewPr>
    <p:cSldViewPr snapToGrid="0">
      <p:cViewPr varScale="1">
        <p:scale>
          <a:sx n="114" d="100"/>
          <a:sy n="114" d="100"/>
        </p:scale>
        <p:origin x="414" y="102"/>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6" d="100"/>
          <a:sy n="86" d="100"/>
        </p:scale>
        <p:origin x="385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A29113-7A70-4E0E-B036-871C49B835F1}" type="doc">
      <dgm:prSet loTypeId="urn:microsoft.com/office/officeart/2005/8/layout/hProcess6" loCatId="process" qsTypeId="urn:microsoft.com/office/officeart/2005/8/quickstyle/simple1" qsCatId="simple" csTypeId="urn:microsoft.com/office/officeart/2005/8/colors/colorful5" csCatId="colorful" phldr="1"/>
      <dgm:spPr/>
      <dgm:t>
        <a:bodyPr rtlCol="0"/>
        <a:lstStyle/>
        <a:p>
          <a:pPr rtl="0"/>
          <a:endParaRPr lang="en-US"/>
        </a:p>
      </dgm:t>
    </dgm:pt>
    <dgm:pt modelId="{A6406C01-7E83-4650-8EF5-394419DCB348}">
      <dgm:prSet phldrT="[Text]" custT="1"/>
      <dgm:spPr/>
      <dgm:t>
        <a:bodyPr rtlCol="0"/>
        <a:lstStyle/>
        <a:p>
          <a:pPr algn="ctr" rtl="0"/>
          <a:r>
            <a:rPr lang="fr-FR" sz="1050" b="1" u="sng" dirty="0">
              <a:latin typeface="+mn-lt"/>
            </a:rPr>
            <a:t>Qu’est ce qu'une donnée personnelle?</a:t>
          </a:r>
          <a:br>
            <a:rPr lang="fr-FR" sz="1050" dirty="0">
              <a:latin typeface="+mn-lt"/>
            </a:rPr>
          </a:br>
          <a:br>
            <a:rPr lang="fr-FR" sz="1050" dirty="0">
              <a:latin typeface="+mn-lt"/>
            </a:rPr>
          </a:br>
          <a:br>
            <a:rPr lang="fr-FR" sz="1050" dirty="0">
              <a:latin typeface="+mn-lt"/>
            </a:rPr>
          </a:br>
          <a:endParaRPr lang="fr-FR" sz="1050" noProof="0" dirty="0"/>
        </a:p>
      </dgm:t>
      <dgm:extLst>
        <a:ext uri="{E40237B7-FDA0-4F09-8148-C483321AD2D9}">
          <dgm14:cNvPr xmlns:dgm14="http://schemas.microsoft.com/office/drawing/2010/diagram" id="0" name="" title="Step 1 title"/>
        </a:ext>
      </dgm:extLst>
    </dgm:pt>
    <dgm:pt modelId="{2586B3BB-DA8B-42DF-AC9A-77CE21607FD0}" type="parTrans" cxnId="{4D956F8D-5727-488A-93AF-F33602655A44}">
      <dgm:prSet/>
      <dgm:spPr/>
      <dgm:t>
        <a:bodyPr rtlCol="0"/>
        <a:lstStyle/>
        <a:p>
          <a:pPr rtl="0"/>
          <a:endParaRPr lang="en-US"/>
        </a:p>
      </dgm:t>
    </dgm:pt>
    <dgm:pt modelId="{7C5B61F0-A4F6-4FCA-B552-36151F31051E}" type="sibTrans" cxnId="{4D956F8D-5727-488A-93AF-F33602655A44}">
      <dgm:prSet/>
      <dgm:spPr/>
      <dgm:t>
        <a:bodyPr rtlCol="0"/>
        <a:lstStyle/>
        <a:p>
          <a:pPr rtl="0"/>
          <a:endParaRPr lang="en-US"/>
        </a:p>
      </dgm:t>
    </dgm:pt>
    <dgm:pt modelId="{5D952622-A79E-41E4-BBC2-6212DEFFA91C}">
      <dgm:prSet phldrT="[Text]" custT="1"/>
      <dgm:spPr/>
      <dgm:t>
        <a:bodyPr rtlCol="0"/>
        <a:lstStyle/>
        <a:p>
          <a:pPr rtl="0"/>
          <a:r>
            <a:rPr lang="fr-FR" sz="900" b="1" u="sng" noProof="0" dirty="0"/>
            <a:t>ANONYMISATION</a:t>
          </a:r>
          <a:r>
            <a:rPr lang="fr-FR" sz="900" b="1" noProof="0" dirty="0"/>
            <a:t> </a:t>
          </a:r>
        </a:p>
      </dgm:t>
      <dgm:extLst>
        <a:ext uri="{E40237B7-FDA0-4F09-8148-C483321AD2D9}">
          <dgm14:cNvPr xmlns:dgm14="http://schemas.microsoft.com/office/drawing/2010/diagram" id="0" name="" title="Step 2 title"/>
        </a:ext>
      </dgm:extLst>
    </dgm:pt>
    <dgm:pt modelId="{10627A68-BE4B-4A4A-9EC9-4CFEF1E4DF39}" type="parTrans" cxnId="{A22BDB9A-90BB-4DA2-8850-00D4F1D3B898}">
      <dgm:prSet/>
      <dgm:spPr/>
      <dgm:t>
        <a:bodyPr rtlCol="0"/>
        <a:lstStyle/>
        <a:p>
          <a:pPr rtl="0"/>
          <a:endParaRPr lang="en-US"/>
        </a:p>
      </dgm:t>
    </dgm:pt>
    <dgm:pt modelId="{092BAEF3-D9F2-476B-9A0B-6F14CC814529}" type="sibTrans" cxnId="{A22BDB9A-90BB-4DA2-8850-00D4F1D3B898}">
      <dgm:prSet/>
      <dgm:spPr/>
      <dgm:t>
        <a:bodyPr rtlCol="0"/>
        <a:lstStyle/>
        <a:p>
          <a:pPr rtl="0"/>
          <a:endParaRPr lang="en-US"/>
        </a:p>
      </dgm:t>
    </dgm:pt>
    <dgm:pt modelId="{5248D9DA-6444-46F6-8D28-C8BB2253AAD1}">
      <dgm:prSet phldrT="[Text]" custT="1"/>
      <dgm:spPr/>
      <dgm:t>
        <a:bodyPr rtlCol="0"/>
        <a:lstStyle/>
        <a:p>
          <a:pPr algn="l" rtl="0"/>
          <a:r>
            <a:rPr lang="fr-FR" sz="1000" b="1" noProof="0" dirty="0"/>
            <a:t>Selon la CNIL:</a:t>
          </a:r>
        </a:p>
        <a:p>
          <a:pPr algn="l" rtl="0"/>
          <a:r>
            <a:rPr lang="fr-FR" sz="1000" b="1" noProof="0" dirty="0"/>
            <a:t>« L’anonymisation est un traitement qui consiste à utiliser un ensemble de techniques de manière à rendre impossible, en pratique, toute identification de la personne par quelque moyen que ce soit et de manière irréversible. »</a:t>
          </a:r>
          <a:r>
            <a:rPr lang="fr-FR" sz="1000" noProof="0" dirty="0"/>
            <a:t> </a:t>
          </a:r>
        </a:p>
      </dgm:t>
      <dgm:extLst>
        <a:ext uri="{E40237B7-FDA0-4F09-8148-C483321AD2D9}">
          <dgm14:cNvPr xmlns:dgm14="http://schemas.microsoft.com/office/drawing/2010/diagram" id="0" name="" title="Step 2 - task description"/>
        </a:ext>
      </dgm:extLst>
    </dgm:pt>
    <dgm:pt modelId="{A8533F77-F094-4EDB-BCC7-35E0D6A46B71}" type="parTrans" cxnId="{35AF286C-A401-4C08-B8A3-F38B03322BD8}">
      <dgm:prSet/>
      <dgm:spPr/>
      <dgm:t>
        <a:bodyPr rtlCol="0"/>
        <a:lstStyle/>
        <a:p>
          <a:pPr rtl="0"/>
          <a:endParaRPr lang="en-US"/>
        </a:p>
      </dgm:t>
    </dgm:pt>
    <dgm:pt modelId="{011B552E-515A-4C41-B810-0D2552861422}" type="sibTrans" cxnId="{35AF286C-A401-4C08-B8A3-F38B03322BD8}">
      <dgm:prSet/>
      <dgm:spPr/>
      <dgm:t>
        <a:bodyPr rtlCol="0"/>
        <a:lstStyle/>
        <a:p>
          <a:pPr rtl="0"/>
          <a:endParaRPr lang="en-US"/>
        </a:p>
      </dgm:t>
    </dgm:pt>
    <dgm:pt modelId="{50706FFE-8A00-485D-9FF7-8D310692C602}">
      <dgm:prSet phldrT="[Text]" custT="1"/>
      <dgm:spPr/>
      <dgm:t>
        <a:bodyPr rtlCol="0"/>
        <a:lstStyle/>
        <a:p>
          <a:pPr rtl="0"/>
          <a:r>
            <a:rPr lang="fr-FR" sz="900" b="1" u="sng" noProof="0" dirty="0"/>
            <a:t>PSEUDONYMISATION</a:t>
          </a:r>
        </a:p>
      </dgm:t>
      <dgm:extLst>
        <a:ext uri="{E40237B7-FDA0-4F09-8148-C483321AD2D9}">
          <dgm14:cNvPr xmlns:dgm14="http://schemas.microsoft.com/office/drawing/2010/diagram" id="0" name="" title="Step 3 title"/>
        </a:ext>
      </dgm:extLst>
    </dgm:pt>
    <dgm:pt modelId="{EF44BD91-19A4-424B-BA32-4A5492B6E40B}" type="parTrans" cxnId="{7599CECE-5293-4C57-A979-D096C99254C7}">
      <dgm:prSet/>
      <dgm:spPr/>
      <dgm:t>
        <a:bodyPr rtlCol="0"/>
        <a:lstStyle/>
        <a:p>
          <a:pPr rtl="0"/>
          <a:endParaRPr lang="en-US"/>
        </a:p>
      </dgm:t>
    </dgm:pt>
    <dgm:pt modelId="{CD03DFF4-D962-46D6-AFFA-2A87FD08403E}" type="sibTrans" cxnId="{7599CECE-5293-4C57-A979-D096C99254C7}">
      <dgm:prSet/>
      <dgm:spPr/>
      <dgm:t>
        <a:bodyPr rtlCol="0"/>
        <a:lstStyle/>
        <a:p>
          <a:pPr rtl="0"/>
          <a:endParaRPr lang="en-US"/>
        </a:p>
      </dgm:t>
    </dgm:pt>
    <dgm:pt modelId="{3A9B5D84-CB00-4BC9-ADB2-5CF832F36763}">
      <dgm:prSet phldrT="[Text]" custT="1"/>
      <dgm:spPr/>
      <dgm:t>
        <a:bodyPr rtlCol="0"/>
        <a:lstStyle/>
        <a:p>
          <a:pPr algn="l" rtl="0"/>
          <a:r>
            <a:rPr lang="fr-FR" sz="1000" b="1" noProof="0" dirty="0"/>
            <a:t>Selon la CNIL:</a:t>
          </a:r>
        </a:p>
        <a:p>
          <a:pPr algn="l" rtl="0"/>
          <a:r>
            <a:rPr lang="fr-FR" sz="1000" b="1" noProof="0" dirty="0"/>
            <a:t>«  La pseudonymisation est un traitement de données personnelles réalisé de manière à ce qu'on ne puisse plus attribuer les données relatives à une personne physique sans information supplémentaire. » </a:t>
          </a:r>
        </a:p>
      </dgm:t>
      <dgm:extLst>
        <a:ext uri="{E40237B7-FDA0-4F09-8148-C483321AD2D9}">
          <dgm14:cNvPr xmlns:dgm14="http://schemas.microsoft.com/office/drawing/2010/diagram" id="0" name="" title="Step 3 - task description"/>
        </a:ext>
      </dgm:extLst>
    </dgm:pt>
    <dgm:pt modelId="{BD57EC4A-052D-4824-8820-064BAC997A9B}" type="parTrans" cxnId="{11A0AF47-4BCA-470E-92BF-7B388FFB0DE8}">
      <dgm:prSet/>
      <dgm:spPr/>
      <dgm:t>
        <a:bodyPr rtlCol="0"/>
        <a:lstStyle/>
        <a:p>
          <a:pPr rtl="0"/>
          <a:endParaRPr lang="en-US"/>
        </a:p>
      </dgm:t>
    </dgm:pt>
    <dgm:pt modelId="{98E878CF-4A49-4E76-BD23-AE7C5290BAFD}" type="sibTrans" cxnId="{11A0AF47-4BCA-470E-92BF-7B388FFB0DE8}">
      <dgm:prSet/>
      <dgm:spPr/>
      <dgm:t>
        <a:bodyPr rtlCol="0"/>
        <a:lstStyle/>
        <a:p>
          <a:pPr rtl="0"/>
          <a:endParaRPr lang="en-US"/>
        </a:p>
      </dgm:t>
    </dgm:pt>
    <dgm:pt modelId="{087FD2FB-AF0C-4298-B0D1-ED89FA4B7194}">
      <dgm:prSet custT="1"/>
      <dgm:spPr/>
      <dgm:t>
        <a:bodyPr/>
        <a:lstStyle/>
        <a:p>
          <a:pPr algn="l"/>
          <a:r>
            <a:rPr lang="fr-FR" sz="1000" b="1" dirty="0">
              <a:latin typeface="+mn-lt"/>
            </a:rPr>
            <a:t>Selon la CNIL:</a:t>
          </a:r>
        </a:p>
        <a:p>
          <a:pPr algn="l"/>
          <a:r>
            <a:rPr lang="fr-FR" sz="1000" b="0" dirty="0">
              <a:latin typeface="+mn-lt"/>
            </a:rPr>
            <a:t> </a:t>
          </a:r>
          <a:r>
            <a:rPr lang="fr-FR" sz="1000" b="1" dirty="0">
              <a:latin typeface="+mn-lt"/>
            </a:rPr>
            <a:t>« </a:t>
          </a:r>
          <a:r>
            <a:rPr lang="fr-FR" sz="1000" b="1" dirty="0">
              <a:effectLst/>
            </a:rPr>
            <a:t>C'est toute information relative à une personne physique susceptible d'être identifiée, directement ou indirectement. »</a:t>
          </a:r>
          <a:endParaRPr lang="fr-FR" sz="1000" b="1" dirty="0"/>
        </a:p>
      </dgm:t>
    </dgm:pt>
    <dgm:pt modelId="{E66FAE2D-5AF3-464A-8802-19D1055C1005}" type="parTrans" cxnId="{AC67AF1C-7826-4DF3-A10A-0FCE82A0897D}">
      <dgm:prSet/>
      <dgm:spPr/>
      <dgm:t>
        <a:bodyPr/>
        <a:lstStyle/>
        <a:p>
          <a:endParaRPr lang="fr-FR"/>
        </a:p>
      </dgm:t>
    </dgm:pt>
    <dgm:pt modelId="{FB37B383-4DEC-4AF8-A793-BC61A4F02E94}" type="sibTrans" cxnId="{AC67AF1C-7826-4DF3-A10A-0FCE82A0897D}">
      <dgm:prSet/>
      <dgm:spPr/>
      <dgm:t>
        <a:bodyPr/>
        <a:lstStyle/>
        <a:p>
          <a:endParaRPr lang="fr-FR"/>
        </a:p>
      </dgm:t>
    </dgm:pt>
    <dgm:pt modelId="{8734DFB3-ADD8-4FD2-87D8-1981AA0ADD0B}" type="pres">
      <dgm:prSet presAssocID="{FBA29113-7A70-4E0E-B036-871C49B835F1}" presName="theList" presStyleCnt="0">
        <dgm:presLayoutVars>
          <dgm:dir/>
          <dgm:animLvl val="lvl"/>
          <dgm:resizeHandles val="exact"/>
        </dgm:presLayoutVars>
      </dgm:prSet>
      <dgm:spPr/>
    </dgm:pt>
    <dgm:pt modelId="{5C04AEFB-7132-4B28-A7D3-862245070A8D}" type="pres">
      <dgm:prSet presAssocID="{A6406C01-7E83-4650-8EF5-394419DCB348}" presName="compNode" presStyleCnt="0"/>
      <dgm:spPr/>
    </dgm:pt>
    <dgm:pt modelId="{358F74AC-FC7D-465B-BD12-B6CCC00F3D29}" type="pres">
      <dgm:prSet presAssocID="{A6406C01-7E83-4650-8EF5-394419DCB348}" presName="noGeometry" presStyleCnt="0"/>
      <dgm:spPr/>
    </dgm:pt>
    <dgm:pt modelId="{610B5FFC-C0C9-444C-9F7A-14D1B54F604D}" type="pres">
      <dgm:prSet presAssocID="{A6406C01-7E83-4650-8EF5-394419DCB348}" presName="childTextVisible" presStyleLbl="bgAccFollowNode1" presStyleIdx="0" presStyleCnt="3" custLinFactNeighborX="1695" custLinFactNeighborY="-2327">
        <dgm:presLayoutVars>
          <dgm:bulletEnabled val="1"/>
        </dgm:presLayoutVars>
      </dgm:prSet>
      <dgm:spPr/>
    </dgm:pt>
    <dgm:pt modelId="{FB705FC1-639E-4064-8E9A-A79870DE5273}" type="pres">
      <dgm:prSet presAssocID="{A6406C01-7E83-4650-8EF5-394419DCB348}" presName="childTextHidden" presStyleLbl="bgAccFollowNode1" presStyleIdx="0" presStyleCnt="3"/>
      <dgm:spPr/>
    </dgm:pt>
    <dgm:pt modelId="{47DA5750-48DC-4E4F-815D-0B05DBC30DAB}" type="pres">
      <dgm:prSet presAssocID="{A6406C01-7E83-4650-8EF5-394419DCB348}" presName="parentText" presStyleLbl="node1" presStyleIdx="0" presStyleCnt="3" custScaleY="97902">
        <dgm:presLayoutVars>
          <dgm:chMax val="1"/>
          <dgm:bulletEnabled val="1"/>
        </dgm:presLayoutVars>
      </dgm:prSet>
      <dgm:spPr/>
    </dgm:pt>
    <dgm:pt modelId="{6319C676-A7DE-4777-9BB4-3B6D30ED3F5C}" type="pres">
      <dgm:prSet presAssocID="{A6406C01-7E83-4650-8EF5-394419DCB348}" presName="aSpace" presStyleCnt="0"/>
      <dgm:spPr/>
    </dgm:pt>
    <dgm:pt modelId="{CA708D38-D093-4C16-A955-CF2CAC7F0A99}" type="pres">
      <dgm:prSet presAssocID="{5D952622-A79E-41E4-BBC2-6212DEFFA91C}" presName="compNode" presStyleCnt="0"/>
      <dgm:spPr/>
    </dgm:pt>
    <dgm:pt modelId="{6F3066E9-E96F-489D-8A4B-6D55FBE389F2}" type="pres">
      <dgm:prSet presAssocID="{5D952622-A79E-41E4-BBC2-6212DEFFA91C}" presName="noGeometry" presStyleCnt="0"/>
      <dgm:spPr/>
    </dgm:pt>
    <dgm:pt modelId="{00D2DC2C-7CA2-4A4B-B66D-3DDCAB7DC8E9}" type="pres">
      <dgm:prSet presAssocID="{5D952622-A79E-41E4-BBC2-6212DEFFA91C}" presName="childTextVisible" presStyleLbl="bgAccFollowNode1" presStyleIdx="1" presStyleCnt="3" custScaleX="91932" custScaleY="122993" custLinFactNeighborX="-4324" custLinFactNeighborY="989">
        <dgm:presLayoutVars>
          <dgm:bulletEnabled val="1"/>
        </dgm:presLayoutVars>
      </dgm:prSet>
      <dgm:spPr/>
    </dgm:pt>
    <dgm:pt modelId="{072FB640-0A28-40E8-9C0C-86BAF45C6EF0}" type="pres">
      <dgm:prSet presAssocID="{5D952622-A79E-41E4-BBC2-6212DEFFA91C}" presName="childTextHidden" presStyleLbl="bgAccFollowNode1" presStyleIdx="1" presStyleCnt="3"/>
      <dgm:spPr/>
    </dgm:pt>
    <dgm:pt modelId="{EE8733A1-7662-4D0A-B39E-2218596CC81C}" type="pres">
      <dgm:prSet presAssocID="{5D952622-A79E-41E4-BBC2-6212DEFFA91C}" presName="parentText" presStyleLbl="node1" presStyleIdx="1" presStyleCnt="3" custLinFactNeighborX="-8071" custLinFactNeighborY="-577">
        <dgm:presLayoutVars>
          <dgm:chMax val="1"/>
          <dgm:bulletEnabled val="1"/>
        </dgm:presLayoutVars>
      </dgm:prSet>
      <dgm:spPr/>
    </dgm:pt>
    <dgm:pt modelId="{E0D7C734-E391-436F-996C-E60442F50A17}" type="pres">
      <dgm:prSet presAssocID="{5D952622-A79E-41E4-BBC2-6212DEFFA91C}" presName="aSpace" presStyleCnt="0"/>
      <dgm:spPr/>
    </dgm:pt>
    <dgm:pt modelId="{E8F3A685-8F9F-4BAC-8C8B-A1DE5AA41F3A}" type="pres">
      <dgm:prSet presAssocID="{50706FFE-8A00-485D-9FF7-8D310692C602}" presName="compNode" presStyleCnt="0"/>
      <dgm:spPr/>
    </dgm:pt>
    <dgm:pt modelId="{84BFA617-6CAF-4DA9-A086-82BCA61093BE}" type="pres">
      <dgm:prSet presAssocID="{50706FFE-8A00-485D-9FF7-8D310692C602}" presName="noGeometry" presStyleCnt="0"/>
      <dgm:spPr/>
    </dgm:pt>
    <dgm:pt modelId="{4BF699B1-BE15-42D1-9784-AA33CF29870E}" type="pres">
      <dgm:prSet presAssocID="{50706FFE-8A00-485D-9FF7-8D310692C602}" presName="childTextVisible" presStyleLbl="bgAccFollowNode1" presStyleIdx="2" presStyleCnt="3" custScaleX="101151" custScaleY="109089" custLinFactNeighborX="3747" custLinFactNeighborY="2638">
        <dgm:presLayoutVars>
          <dgm:bulletEnabled val="1"/>
        </dgm:presLayoutVars>
      </dgm:prSet>
      <dgm:spPr/>
    </dgm:pt>
    <dgm:pt modelId="{F0925EF4-86E2-4748-BA70-94AAF55AB064}" type="pres">
      <dgm:prSet presAssocID="{50706FFE-8A00-485D-9FF7-8D310692C602}" presName="childTextHidden" presStyleLbl="bgAccFollowNode1" presStyleIdx="2" presStyleCnt="3"/>
      <dgm:spPr/>
    </dgm:pt>
    <dgm:pt modelId="{78E9A4E4-18A9-4B73-8007-A63A71C71937}" type="pres">
      <dgm:prSet presAssocID="{50706FFE-8A00-485D-9FF7-8D310692C602}" presName="parentText" presStyleLbl="node1" presStyleIdx="2" presStyleCnt="3" custScaleX="117409" custScaleY="107440" custLinFactNeighborX="-24734" custLinFactNeighborY="-1146">
        <dgm:presLayoutVars>
          <dgm:chMax val="1"/>
          <dgm:bulletEnabled val="1"/>
        </dgm:presLayoutVars>
      </dgm:prSet>
      <dgm:spPr/>
    </dgm:pt>
  </dgm:ptLst>
  <dgm:cxnLst>
    <dgm:cxn modelId="{81ACEA16-295B-4802-A889-1DC375F525AB}" type="presOf" srcId="{A6406C01-7E83-4650-8EF5-394419DCB348}" destId="{47DA5750-48DC-4E4F-815D-0B05DBC30DAB}" srcOrd="0" destOrd="0" presId="urn:microsoft.com/office/officeart/2005/8/layout/hProcess6"/>
    <dgm:cxn modelId="{AC67AF1C-7826-4DF3-A10A-0FCE82A0897D}" srcId="{A6406C01-7E83-4650-8EF5-394419DCB348}" destId="{087FD2FB-AF0C-4298-B0D1-ED89FA4B7194}" srcOrd="0" destOrd="0" parTransId="{E66FAE2D-5AF3-464A-8802-19D1055C1005}" sibTransId="{FB37B383-4DEC-4AF8-A793-BC61A4F02E94}"/>
    <dgm:cxn modelId="{B70C1A39-843D-461D-9905-D76AE42AD29F}" type="presOf" srcId="{087FD2FB-AF0C-4298-B0D1-ED89FA4B7194}" destId="{FB705FC1-639E-4064-8E9A-A79870DE5273}" srcOrd="1" destOrd="0" presId="urn:microsoft.com/office/officeart/2005/8/layout/hProcess6"/>
    <dgm:cxn modelId="{130B0544-2388-4104-A721-8D29E7C77420}" type="presOf" srcId="{5D952622-A79E-41E4-BBC2-6212DEFFA91C}" destId="{EE8733A1-7662-4D0A-B39E-2218596CC81C}" srcOrd="0" destOrd="0" presId="urn:microsoft.com/office/officeart/2005/8/layout/hProcess6"/>
    <dgm:cxn modelId="{31498E67-CEA0-4571-B7AB-26A2113144F6}" type="presOf" srcId="{FBA29113-7A70-4E0E-B036-871C49B835F1}" destId="{8734DFB3-ADD8-4FD2-87D8-1981AA0ADD0B}" srcOrd="0" destOrd="0" presId="urn:microsoft.com/office/officeart/2005/8/layout/hProcess6"/>
    <dgm:cxn modelId="{11A0AF47-4BCA-470E-92BF-7B388FFB0DE8}" srcId="{50706FFE-8A00-485D-9FF7-8D310692C602}" destId="{3A9B5D84-CB00-4BC9-ADB2-5CF832F36763}" srcOrd="0" destOrd="0" parTransId="{BD57EC4A-052D-4824-8820-064BAC997A9B}" sibTransId="{98E878CF-4A49-4E76-BD23-AE7C5290BAFD}"/>
    <dgm:cxn modelId="{29E53468-356E-42A6-BD1C-53DB37F16447}" type="presOf" srcId="{087FD2FB-AF0C-4298-B0D1-ED89FA4B7194}" destId="{610B5FFC-C0C9-444C-9F7A-14D1B54F604D}" srcOrd="0" destOrd="0" presId="urn:microsoft.com/office/officeart/2005/8/layout/hProcess6"/>
    <dgm:cxn modelId="{35AF286C-A401-4C08-B8A3-F38B03322BD8}" srcId="{5D952622-A79E-41E4-BBC2-6212DEFFA91C}" destId="{5248D9DA-6444-46F6-8D28-C8BB2253AAD1}" srcOrd="0" destOrd="0" parTransId="{A8533F77-F094-4EDB-BCC7-35E0D6A46B71}" sibTransId="{011B552E-515A-4C41-B810-0D2552861422}"/>
    <dgm:cxn modelId="{F36BB86E-E9BB-4DBF-9DFE-F8050046ED1F}" type="presOf" srcId="{3A9B5D84-CB00-4BC9-ADB2-5CF832F36763}" destId="{4BF699B1-BE15-42D1-9784-AA33CF29870E}" srcOrd="0" destOrd="0" presId="urn:microsoft.com/office/officeart/2005/8/layout/hProcess6"/>
    <dgm:cxn modelId="{BA539253-48E3-447C-8770-C31D10399C4A}" type="presOf" srcId="{50706FFE-8A00-485D-9FF7-8D310692C602}" destId="{78E9A4E4-18A9-4B73-8007-A63A71C71937}" srcOrd="0" destOrd="0" presId="urn:microsoft.com/office/officeart/2005/8/layout/hProcess6"/>
    <dgm:cxn modelId="{D2E26D7D-A939-4166-987B-3E9E5A080266}" type="presOf" srcId="{3A9B5D84-CB00-4BC9-ADB2-5CF832F36763}" destId="{F0925EF4-86E2-4748-BA70-94AAF55AB064}" srcOrd="1" destOrd="0" presId="urn:microsoft.com/office/officeart/2005/8/layout/hProcess6"/>
    <dgm:cxn modelId="{4D956F8D-5727-488A-93AF-F33602655A44}" srcId="{FBA29113-7A70-4E0E-B036-871C49B835F1}" destId="{A6406C01-7E83-4650-8EF5-394419DCB348}" srcOrd="0" destOrd="0" parTransId="{2586B3BB-DA8B-42DF-AC9A-77CE21607FD0}" sibTransId="{7C5B61F0-A4F6-4FCA-B552-36151F31051E}"/>
    <dgm:cxn modelId="{E23D729A-C2FC-40CD-8A08-F5EBB66CF80B}" type="presOf" srcId="{5248D9DA-6444-46F6-8D28-C8BB2253AAD1}" destId="{072FB640-0A28-40E8-9C0C-86BAF45C6EF0}" srcOrd="1" destOrd="0" presId="urn:microsoft.com/office/officeart/2005/8/layout/hProcess6"/>
    <dgm:cxn modelId="{A22BDB9A-90BB-4DA2-8850-00D4F1D3B898}" srcId="{FBA29113-7A70-4E0E-B036-871C49B835F1}" destId="{5D952622-A79E-41E4-BBC2-6212DEFFA91C}" srcOrd="1" destOrd="0" parTransId="{10627A68-BE4B-4A4A-9EC9-4CFEF1E4DF39}" sibTransId="{092BAEF3-D9F2-476B-9A0B-6F14CC814529}"/>
    <dgm:cxn modelId="{AE4FA1B2-1FFD-4999-BFB4-0E2A9E4BEBBB}" type="presOf" srcId="{5248D9DA-6444-46F6-8D28-C8BB2253AAD1}" destId="{00D2DC2C-7CA2-4A4B-B66D-3DDCAB7DC8E9}" srcOrd="0" destOrd="0" presId="urn:microsoft.com/office/officeart/2005/8/layout/hProcess6"/>
    <dgm:cxn modelId="{7599CECE-5293-4C57-A979-D096C99254C7}" srcId="{FBA29113-7A70-4E0E-B036-871C49B835F1}" destId="{50706FFE-8A00-485D-9FF7-8D310692C602}" srcOrd="2" destOrd="0" parTransId="{EF44BD91-19A4-424B-BA32-4A5492B6E40B}" sibTransId="{CD03DFF4-D962-46D6-AFFA-2A87FD08403E}"/>
    <dgm:cxn modelId="{FF0D50D3-9477-4407-8F44-B60B9728DED7}" type="presParOf" srcId="{8734DFB3-ADD8-4FD2-87D8-1981AA0ADD0B}" destId="{5C04AEFB-7132-4B28-A7D3-862245070A8D}" srcOrd="0" destOrd="0" presId="urn:microsoft.com/office/officeart/2005/8/layout/hProcess6"/>
    <dgm:cxn modelId="{126CE751-65CF-4E60-902C-2D0B01478834}" type="presParOf" srcId="{5C04AEFB-7132-4B28-A7D3-862245070A8D}" destId="{358F74AC-FC7D-465B-BD12-B6CCC00F3D29}" srcOrd="0" destOrd="0" presId="urn:microsoft.com/office/officeart/2005/8/layout/hProcess6"/>
    <dgm:cxn modelId="{C6915109-771C-43AE-A4C7-A411D8E5978F}" type="presParOf" srcId="{5C04AEFB-7132-4B28-A7D3-862245070A8D}" destId="{610B5FFC-C0C9-444C-9F7A-14D1B54F604D}" srcOrd="1" destOrd="0" presId="urn:microsoft.com/office/officeart/2005/8/layout/hProcess6"/>
    <dgm:cxn modelId="{954FE73F-9595-47D0-9AB9-6EB7EDC39F8E}" type="presParOf" srcId="{5C04AEFB-7132-4B28-A7D3-862245070A8D}" destId="{FB705FC1-639E-4064-8E9A-A79870DE5273}" srcOrd="2" destOrd="0" presId="urn:microsoft.com/office/officeart/2005/8/layout/hProcess6"/>
    <dgm:cxn modelId="{362B7B1C-776A-481A-B10E-B2136C044DB5}" type="presParOf" srcId="{5C04AEFB-7132-4B28-A7D3-862245070A8D}" destId="{47DA5750-48DC-4E4F-815D-0B05DBC30DAB}" srcOrd="3" destOrd="0" presId="urn:microsoft.com/office/officeart/2005/8/layout/hProcess6"/>
    <dgm:cxn modelId="{AB361918-49A4-4458-A6B4-A38162139DB4}" type="presParOf" srcId="{8734DFB3-ADD8-4FD2-87D8-1981AA0ADD0B}" destId="{6319C676-A7DE-4777-9BB4-3B6D30ED3F5C}" srcOrd="1" destOrd="0" presId="urn:microsoft.com/office/officeart/2005/8/layout/hProcess6"/>
    <dgm:cxn modelId="{3E32ED31-FAFA-41FB-A502-0C9269827B55}" type="presParOf" srcId="{8734DFB3-ADD8-4FD2-87D8-1981AA0ADD0B}" destId="{CA708D38-D093-4C16-A955-CF2CAC7F0A99}" srcOrd="2" destOrd="0" presId="urn:microsoft.com/office/officeart/2005/8/layout/hProcess6"/>
    <dgm:cxn modelId="{38B5F8BF-C6A8-4D51-8681-B847070CD1C0}" type="presParOf" srcId="{CA708D38-D093-4C16-A955-CF2CAC7F0A99}" destId="{6F3066E9-E96F-489D-8A4B-6D55FBE389F2}" srcOrd="0" destOrd="0" presId="urn:microsoft.com/office/officeart/2005/8/layout/hProcess6"/>
    <dgm:cxn modelId="{B873A9F4-217E-473A-8D65-14527890AC34}" type="presParOf" srcId="{CA708D38-D093-4C16-A955-CF2CAC7F0A99}" destId="{00D2DC2C-7CA2-4A4B-B66D-3DDCAB7DC8E9}" srcOrd="1" destOrd="0" presId="urn:microsoft.com/office/officeart/2005/8/layout/hProcess6"/>
    <dgm:cxn modelId="{F573A08D-1388-4362-9D10-155655876363}" type="presParOf" srcId="{CA708D38-D093-4C16-A955-CF2CAC7F0A99}" destId="{072FB640-0A28-40E8-9C0C-86BAF45C6EF0}" srcOrd="2" destOrd="0" presId="urn:microsoft.com/office/officeart/2005/8/layout/hProcess6"/>
    <dgm:cxn modelId="{7ADF5CCF-F26A-45B5-9692-98B07AFD46A1}" type="presParOf" srcId="{CA708D38-D093-4C16-A955-CF2CAC7F0A99}" destId="{EE8733A1-7662-4D0A-B39E-2218596CC81C}" srcOrd="3" destOrd="0" presId="urn:microsoft.com/office/officeart/2005/8/layout/hProcess6"/>
    <dgm:cxn modelId="{985C18C8-95A3-4479-821C-610A2BAFFFF3}" type="presParOf" srcId="{8734DFB3-ADD8-4FD2-87D8-1981AA0ADD0B}" destId="{E0D7C734-E391-436F-996C-E60442F50A17}" srcOrd="3" destOrd="0" presId="urn:microsoft.com/office/officeart/2005/8/layout/hProcess6"/>
    <dgm:cxn modelId="{951CD7FA-A9B4-463F-BD0D-452C521FF523}" type="presParOf" srcId="{8734DFB3-ADD8-4FD2-87D8-1981AA0ADD0B}" destId="{E8F3A685-8F9F-4BAC-8C8B-A1DE5AA41F3A}" srcOrd="4" destOrd="0" presId="urn:microsoft.com/office/officeart/2005/8/layout/hProcess6"/>
    <dgm:cxn modelId="{E08D8862-B273-4AA6-9A90-754366CE4945}" type="presParOf" srcId="{E8F3A685-8F9F-4BAC-8C8B-A1DE5AA41F3A}" destId="{84BFA617-6CAF-4DA9-A086-82BCA61093BE}" srcOrd="0" destOrd="0" presId="urn:microsoft.com/office/officeart/2005/8/layout/hProcess6"/>
    <dgm:cxn modelId="{69392B4C-2A7B-41A4-A48C-35E312A6434A}" type="presParOf" srcId="{E8F3A685-8F9F-4BAC-8C8B-A1DE5AA41F3A}" destId="{4BF699B1-BE15-42D1-9784-AA33CF29870E}" srcOrd="1" destOrd="0" presId="urn:microsoft.com/office/officeart/2005/8/layout/hProcess6"/>
    <dgm:cxn modelId="{29F5DEAB-A9C8-47F8-A089-1585C323795A}" type="presParOf" srcId="{E8F3A685-8F9F-4BAC-8C8B-A1DE5AA41F3A}" destId="{F0925EF4-86E2-4748-BA70-94AAF55AB064}" srcOrd="2" destOrd="0" presId="urn:microsoft.com/office/officeart/2005/8/layout/hProcess6"/>
    <dgm:cxn modelId="{E9A57A1B-DDAF-4905-B46C-246DB5E9FB2A}" type="presParOf" srcId="{E8F3A685-8F9F-4BAC-8C8B-A1DE5AA41F3A}" destId="{78E9A4E4-18A9-4B73-8007-A63A71C71937}"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0B5FFC-C0C9-444C-9F7A-14D1B54F604D}">
      <dsp:nvSpPr>
        <dsp:cNvPr id="0" name=""/>
        <dsp:cNvSpPr/>
      </dsp:nvSpPr>
      <dsp:spPr>
        <a:xfrm>
          <a:off x="759273" y="616822"/>
          <a:ext cx="2833093" cy="2476480"/>
        </a:xfrm>
        <a:prstGeom prst="rightArrow">
          <a:avLst>
            <a:gd name="adj1" fmla="val 70000"/>
            <a:gd name="adj2" fmla="val 50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12700" bIns="6350" numCol="1" spcCol="1270" anchor="ctr" anchorCtr="0">
          <a:noAutofit/>
        </a:bodyPr>
        <a:lstStyle/>
        <a:p>
          <a:pPr marL="0" lvl="0" indent="0" algn="l" defTabSz="444500">
            <a:lnSpc>
              <a:spcPct val="90000"/>
            </a:lnSpc>
            <a:spcBef>
              <a:spcPct val="0"/>
            </a:spcBef>
            <a:spcAft>
              <a:spcPct val="35000"/>
            </a:spcAft>
            <a:buNone/>
          </a:pPr>
          <a:r>
            <a:rPr lang="fr-FR" sz="1000" b="1" kern="1200" dirty="0">
              <a:latin typeface="+mn-lt"/>
            </a:rPr>
            <a:t>Selon la CNIL:</a:t>
          </a:r>
        </a:p>
        <a:p>
          <a:pPr marL="0" lvl="0" indent="0" algn="l" defTabSz="444500">
            <a:lnSpc>
              <a:spcPct val="90000"/>
            </a:lnSpc>
            <a:spcBef>
              <a:spcPct val="0"/>
            </a:spcBef>
            <a:spcAft>
              <a:spcPct val="35000"/>
            </a:spcAft>
            <a:buNone/>
          </a:pPr>
          <a:r>
            <a:rPr lang="fr-FR" sz="1000" b="0" kern="1200" dirty="0">
              <a:latin typeface="+mn-lt"/>
            </a:rPr>
            <a:t> </a:t>
          </a:r>
          <a:r>
            <a:rPr lang="fr-FR" sz="1000" b="1" kern="1200" dirty="0">
              <a:latin typeface="+mn-lt"/>
            </a:rPr>
            <a:t>« </a:t>
          </a:r>
          <a:r>
            <a:rPr lang="fr-FR" sz="1000" b="1" kern="1200" dirty="0">
              <a:effectLst/>
            </a:rPr>
            <a:t>C'est toute information relative à une personne physique susceptible d'être identifiée, directement ou indirectement. »</a:t>
          </a:r>
          <a:endParaRPr lang="fr-FR" sz="1000" b="1" kern="1200" dirty="0"/>
        </a:p>
      </dsp:txBody>
      <dsp:txXfrm>
        <a:off x="1467546" y="988294"/>
        <a:ext cx="1381132" cy="1733536"/>
      </dsp:txXfrm>
    </dsp:sp>
    <dsp:sp modelId="{47DA5750-48DC-4E4F-815D-0B05DBC30DAB}">
      <dsp:nvSpPr>
        <dsp:cNvPr id="0" name=""/>
        <dsp:cNvSpPr/>
      </dsp:nvSpPr>
      <dsp:spPr>
        <a:xfrm>
          <a:off x="2978" y="1219276"/>
          <a:ext cx="1416546" cy="138682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rtlCol="0" anchor="ctr" anchorCtr="0">
          <a:noAutofit/>
        </a:bodyPr>
        <a:lstStyle/>
        <a:p>
          <a:pPr marL="0" lvl="0" indent="0" algn="ctr" defTabSz="466725" rtl="0">
            <a:lnSpc>
              <a:spcPct val="90000"/>
            </a:lnSpc>
            <a:spcBef>
              <a:spcPct val="0"/>
            </a:spcBef>
            <a:spcAft>
              <a:spcPct val="35000"/>
            </a:spcAft>
            <a:buNone/>
          </a:pPr>
          <a:r>
            <a:rPr lang="fr-FR" sz="1050" b="1" u="sng" kern="1200" dirty="0">
              <a:latin typeface="+mn-lt"/>
            </a:rPr>
            <a:t>Qu’est ce qu'une donnée personnelle?</a:t>
          </a:r>
          <a:br>
            <a:rPr lang="fr-FR" sz="1050" kern="1200" dirty="0">
              <a:latin typeface="+mn-lt"/>
            </a:rPr>
          </a:br>
          <a:br>
            <a:rPr lang="fr-FR" sz="1050" kern="1200" dirty="0">
              <a:latin typeface="+mn-lt"/>
            </a:rPr>
          </a:br>
          <a:br>
            <a:rPr lang="fr-FR" sz="1050" kern="1200" dirty="0">
              <a:latin typeface="+mn-lt"/>
            </a:rPr>
          </a:br>
          <a:endParaRPr lang="fr-FR" sz="1050" kern="1200" noProof="0" dirty="0"/>
        </a:p>
      </dsp:txBody>
      <dsp:txXfrm>
        <a:off x="210426" y="1422372"/>
        <a:ext cx="1001650" cy="980635"/>
      </dsp:txXfrm>
    </dsp:sp>
    <dsp:sp modelId="{00D2DC2C-7CA2-4A4B-B66D-3DDCAB7DC8E9}">
      <dsp:nvSpPr>
        <dsp:cNvPr id="0" name=""/>
        <dsp:cNvSpPr/>
      </dsp:nvSpPr>
      <dsp:spPr>
        <a:xfrm>
          <a:off x="4421471" y="414233"/>
          <a:ext cx="2604519" cy="3045897"/>
        </a:xfrm>
        <a:prstGeom prst="rightArrow">
          <a:avLst>
            <a:gd name="adj1" fmla="val 70000"/>
            <a:gd name="adj2" fmla="val 50000"/>
          </a:avLst>
        </a:prstGeom>
        <a:solidFill>
          <a:schemeClr val="accent5">
            <a:tint val="40000"/>
            <a:alpha val="90000"/>
            <a:hueOff val="6798517"/>
            <a:satOff val="-9666"/>
            <a:lumOff val="-322"/>
            <a:alphaOff val="0"/>
          </a:schemeClr>
        </a:solidFill>
        <a:ln w="12700" cap="flat" cmpd="sng" algn="ctr">
          <a:solidFill>
            <a:schemeClr val="accent5">
              <a:tint val="40000"/>
              <a:alpha val="90000"/>
              <a:hueOff val="6798517"/>
              <a:satOff val="-9666"/>
              <a:lumOff val="-32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12700" bIns="6350" numCol="1" spcCol="1270" rtlCol="0" anchor="ctr" anchorCtr="0">
          <a:noAutofit/>
        </a:bodyPr>
        <a:lstStyle/>
        <a:p>
          <a:pPr marL="0" lvl="0" indent="0" algn="l" defTabSz="444500" rtl="0">
            <a:lnSpc>
              <a:spcPct val="90000"/>
            </a:lnSpc>
            <a:spcBef>
              <a:spcPct val="0"/>
            </a:spcBef>
            <a:spcAft>
              <a:spcPct val="35000"/>
            </a:spcAft>
            <a:buNone/>
          </a:pPr>
          <a:r>
            <a:rPr lang="fr-FR" sz="1000" b="1" kern="1200" noProof="0" dirty="0"/>
            <a:t>Selon la CNIL:</a:t>
          </a:r>
        </a:p>
        <a:p>
          <a:pPr marL="0" lvl="0" indent="0" algn="l" defTabSz="444500" rtl="0">
            <a:lnSpc>
              <a:spcPct val="90000"/>
            </a:lnSpc>
            <a:spcBef>
              <a:spcPct val="0"/>
            </a:spcBef>
            <a:spcAft>
              <a:spcPct val="35000"/>
            </a:spcAft>
            <a:buNone/>
          </a:pPr>
          <a:r>
            <a:rPr lang="fr-FR" sz="1000" b="1" kern="1200" noProof="0" dirty="0"/>
            <a:t>« L’anonymisation est un traitement qui consiste à utiliser un ensemble de techniques de manière à rendre impossible, en pratique, toute identification de la personne par quelque moyen que ce soit et de manière irréversible. »</a:t>
          </a:r>
          <a:r>
            <a:rPr lang="fr-FR" sz="1000" kern="1200" noProof="0" dirty="0"/>
            <a:t> </a:t>
          </a:r>
        </a:p>
      </dsp:txBody>
      <dsp:txXfrm>
        <a:off x="5072600" y="871118"/>
        <a:ext cx="1269703" cy="2132127"/>
      </dsp:txXfrm>
    </dsp:sp>
    <dsp:sp modelId="{EE8733A1-7662-4D0A-B39E-2218596CC81C}">
      <dsp:nvSpPr>
        <dsp:cNvPr id="0" name=""/>
        <dsp:cNvSpPr/>
      </dsp:nvSpPr>
      <dsp:spPr>
        <a:xfrm>
          <a:off x="3607084" y="1196243"/>
          <a:ext cx="1416546" cy="1416546"/>
        </a:xfrm>
        <a:prstGeom prst="ellipse">
          <a:avLst/>
        </a:prstGeom>
        <a:solidFill>
          <a:schemeClr val="accent5">
            <a:hueOff val="6904196"/>
            <a:satOff val="-17807"/>
            <a:lumOff val="15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rtlCol="0" anchor="ctr" anchorCtr="0">
          <a:noAutofit/>
        </a:bodyPr>
        <a:lstStyle/>
        <a:p>
          <a:pPr marL="0" lvl="0" indent="0" algn="ctr" defTabSz="400050" rtl="0">
            <a:lnSpc>
              <a:spcPct val="90000"/>
            </a:lnSpc>
            <a:spcBef>
              <a:spcPct val="0"/>
            </a:spcBef>
            <a:spcAft>
              <a:spcPct val="35000"/>
            </a:spcAft>
            <a:buNone/>
          </a:pPr>
          <a:r>
            <a:rPr lang="fr-FR" sz="900" b="1" u="sng" kern="1200" noProof="0" dirty="0"/>
            <a:t>ANONYMISATION</a:t>
          </a:r>
          <a:r>
            <a:rPr lang="fr-FR" sz="900" b="1" kern="1200" noProof="0" dirty="0"/>
            <a:t> </a:t>
          </a:r>
        </a:p>
      </dsp:txBody>
      <dsp:txXfrm>
        <a:off x="3814532" y="1403691"/>
        <a:ext cx="1001650" cy="1001650"/>
      </dsp:txXfrm>
    </dsp:sp>
    <dsp:sp modelId="{4BF699B1-BE15-42D1-9784-AA33CF29870E}">
      <dsp:nvSpPr>
        <dsp:cNvPr id="0" name=""/>
        <dsp:cNvSpPr/>
      </dsp:nvSpPr>
      <dsp:spPr>
        <a:xfrm>
          <a:off x="8258099" y="627235"/>
          <a:ext cx="2865702" cy="2701567"/>
        </a:xfrm>
        <a:prstGeom prst="rightArrow">
          <a:avLst>
            <a:gd name="adj1" fmla="val 70000"/>
            <a:gd name="adj2" fmla="val 50000"/>
          </a:avLst>
        </a:prstGeom>
        <a:solidFill>
          <a:schemeClr val="accent5">
            <a:tint val="40000"/>
            <a:alpha val="90000"/>
            <a:hueOff val="13597035"/>
            <a:satOff val="-19331"/>
            <a:lumOff val="-644"/>
            <a:alphaOff val="0"/>
          </a:schemeClr>
        </a:solidFill>
        <a:ln w="12700" cap="flat" cmpd="sng" algn="ctr">
          <a:solidFill>
            <a:schemeClr val="accent5">
              <a:tint val="40000"/>
              <a:alpha val="90000"/>
              <a:hueOff val="13597035"/>
              <a:satOff val="-19331"/>
              <a:lumOff val="-64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12700" bIns="6350" numCol="1" spcCol="1270" rtlCol="0" anchor="ctr" anchorCtr="0">
          <a:noAutofit/>
        </a:bodyPr>
        <a:lstStyle/>
        <a:p>
          <a:pPr marL="0" lvl="0" indent="0" algn="l" defTabSz="444500" rtl="0">
            <a:lnSpc>
              <a:spcPct val="90000"/>
            </a:lnSpc>
            <a:spcBef>
              <a:spcPct val="0"/>
            </a:spcBef>
            <a:spcAft>
              <a:spcPct val="35000"/>
            </a:spcAft>
            <a:buNone/>
          </a:pPr>
          <a:r>
            <a:rPr lang="fr-FR" sz="1000" b="1" kern="1200" noProof="0" dirty="0"/>
            <a:t>Selon la CNIL:</a:t>
          </a:r>
        </a:p>
        <a:p>
          <a:pPr marL="0" lvl="0" indent="0" algn="l" defTabSz="444500" rtl="0">
            <a:lnSpc>
              <a:spcPct val="90000"/>
            </a:lnSpc>
            <a:spcBef>
              <a:spcPct val="0"/>
            </a:spcBef>
            <a:spcAft>
              <a:spcPct val="35000"/>
            </a:spcAft>
            <a:buNone/>
          </a:pPr>
          <a:r>
            <a:rPr lang="fr-FR" sz="1000" b="1" kern="1200" noProof="0" dirty="0"/>
            <a:t>«  La pseudonymisation est un traitement de données personnelles réalisé de manière à ce qu'on ne puisse plus attribuer les données relatives à une personne physique sans information supplémentaire. » </a:t>
          </a:r>
        </a:p>
      </dsp:txBody>
      <dsp:txXfrm>
        <a:off x="8974525" y="1032470"/>
        <a:ext cx="1397029" cy="1891097"/>
      </dsp:txXfrm>
    </dsp:sp>
    <dsp:sp modelId="{78E9A4E4-18A9-4B73-8007-A63A71C71937}">
      <dsp:nvSpPr>
        <dsp:cNvPr id="0" name=""/>
        <dsp:cNvSpPr/>
      </dsp:nvSpPr>
      <dsp:spPr>
        <a:xfrm>
          <a:off x="7089480" y="1135487"/>
          <a:ext cx="1663153" cy="1521937"/>
        </a:xfrm>
        <a:prstGeom prst="ellipse">
          <a:avLst/>
        </a:prstGeom>
        <a:solidFill>
          <a:schemeClr val="accent5">
            <a:hueOff val="13808393"/>
            <a:satOff val="-35613"/>
            <a:lumOff val="31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rtlCol="0" anchor="ctr" anchorCtr="0">
          <a:noAutofit/>
        </a:bodyPr>
        <a:lstStyle/>
        <a:p>
          <a:pPr marL="0" lvl="0" indent="0" algn="ctr" defTabSz="400050" rtl="0">
            <a:lnSpc>
              <a:spcPct val="90000"/>
            </a:lnSpc>
            <a:spcBef>
              <a:spcPct val="0"/>
            </a:spcBef>
            <a:spcAft>
              <a:spcPct val="35000"/>
            </a:spcAft>
            <a:buNone/>
          </a:pPr>
          <a:r>
            <a:rPr lang="fr-FR" sz="900" b="1" u="sng" kern="1200" noProof="0" dirty="0"/>
            <a:t>PSEUDONYMISATION</a:t>
          </a:r>
        </a:p>
      </dsp:txBody>
      <dsp:txXfrm>
        <a:off x="7333043" y="1358370"/>
        <a:ext cx="1176027" cy="107617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dirty="0"/>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B7ED9B38-3B2C-499F-B1DF-08089C0C689D}" type="datetime1">
              <a:rPr lang="fr-FR" smtClean="0"/>
              <a:t>28/04/2023</a:t>
            </a:fld>
            <a:endParaRPr lang="fr-FR"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dirty="0"/>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fr-FR" smtClean="0"/>
              <a:t>‹N°›</a:t>
            </a:fld>
            <a:endParaRPr lang="fr-FR" dirty="0"/>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D5D9EE4-FD73-441F-9FE4-28084827734D}" type="datetime1">
              <a:rPr lang="fr-FR" noProof="0" smtClean="0"/>
              <a:t>28/04/2023</a:t>
            </a:fld>
            <a:endParaRPr lang="fr-FR" noProof="0"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dirty="0"/>
          </a:p>
        </p:txBody>
      </p:sp>
      <p:sp>
        <p:nvSpPr>
          <p:cNvPr id="5" name="Espace réservé des commentaires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fr-FR" dirty="0"/>
              <a:t>Modifier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2869989-EB00-4EE7-BCB5-25BDC5BB29F8}" type="slidenum">
              <a:rPr lang="fr-FR" noProof="0" smtClean="0"/>
              <a:t>‹N°›</a:t>
            </a:fld>
            <a:endParaRPr lang="fr-FR" noProof="0"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82869989-EB00-4EE7-BCB5-25BDC5BB29F8}" type="slidenum">
              <a:rPr lang="fr-FR" smtClean="0"/>
              <a:t>1</a:t>
            </a:fld>
            <a:endParaRPr lang="fr-FR" dirty="0"/>
          </a:p>
        </p:txBody>
      </p:sp>
    </p:spTree>
    <p:extLst>
      <p:ext uri="{BB962C8B-B14F-4D97-AF65-F5344CB8AC3E}">
        <p14:creationId xmlns:p14="http://schemas.microsoft.com/office/powerpoint/2010/main" val="25973136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82869989-EB00-4EE7-BCB5-25BDC5BB29F8}" type="slidenum">
              <a:rPr lang="fr-FR" smtClean="0"/>
              <a:t>21</a:t>
            </a:fld>
            <a:endParaRPr lang="fr-FR" dirty="0"/>
          </a:p>
        </p:txBody>
      </p:sp>
    </p:spTree>
    <p:extLst>
      <p:ext uri="{BB962C8B-B14F-4D97-AF65-F5344CB8AC3E}">
        <p14:creationId xmlns:p14="http://schemas.microsoft.com/office/powerpoint/2010/main" val="4111409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82869989-EB00-4EE7-BCB5-25BDC5BB29F8}" type="slidenum">
              <a:rPr lang="fr-FR" smtClean="0"/>
              <a:t>2</a:t>
            </a:fld>
            <a:endParaRPr lang="fr-FR" dirty="0"/>
          </a:p>
        </p:txBody>
      </p:sp>
    </p:spTree>
    <p:extLst>
      <p:ext uri="{BB962C8B-B14F-4D97-AF65-F5344CB8AC3E}">
        <p14:creationId xmlns:p14="http://schemas.microsoft.com/office/powerpoint/2010/main" val="1980303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82869989-EB00-4EE7-BCB5-25BDC5BB29F8}" type="slidenum">
              <a:rPr lang="fr-FR" smtClean="0"/>
              <a:t>3</a:t>
            </a:fld>
            <a:endParaRPr lang="fr-FR" dirty="0"/>
          </a:p>
        </p:txBody>
      </p:sp>
    </p:spTree>
    <p:extLst>
      <p:ext uri="{BB962C8B-B14F-4D97-AF65-F5344CB8AC3E}">
        <p14:creationId xmlns:p14="http://schemas.microsoft.com/office/powerpoint/2010/main" val="3022816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82869989-EB00-4EE7-BCB5-25BDC5BB29F8}" type="slidenum">
              <a:rPr lang="fr-FR" smtClean="0"/>
              <a:t>4</a:t>
            </a:fld>
            <a:endParaRPr lang="fr-FR" dirty="0"/>
          </a:p>
        </p:txBody>
      </p:sp>
    </p:spTree>
    <p:extLst>
      <p:ext uri="{BB962C8B-B14F-4D97-AF65-F5344CB8AC3E}">
        <p14:creationId xmlns:p14="http://schemas.microsoft.com/office/powerpoint/2010/main" val="4231273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82869989-EB00-4EE7-BCB5-25BDC5BB29F8}" type="slidenum">
              <a:rPr lang="fr-FR" smtClean="0"/>
              <a:t>5</a:t>
            </a:fld>
            <a:endParaRPr lang="fr-FR" dirty="0"/>
          </a:p>
        </p:txBody>
      </p:sp>
    </p:spTree>
    <p:extLst>
      <p:ext uri="{BB962C8B-B14F-4D97-AF65-F5344CB8AC3E}">
        <p14:creationId xmlns:p14="http://schemas.microsoft.com/office/powerpoint/2010/main" val="3696824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82869989-EB00-4EE7-BCB5-25BDC5BB29F8}" type="slidenum">
              <a:rPr lang="fr-FR" smtClean="0"/>
              <a:t>6</a:t>
            </a:fld>
            <a:endParaRPr lang="fr-FR" dirty="0"/>
          </a:p>
        </p:txBody>
      </p:sp>
    </p:spTree>
    <p:extLst>
      <p:ext uri="{BB962C8B-B14F-4D97-AF65-F5344CB8AC3E}">
        <p14:creationId xmlns:p14="http://schemas.microsoft.com/office/powerpoint/2010/main" val="31782538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82869989-EB00-4EE7-BCB5-25BDC5BB29F8}" type="slidenum">
              <a:rPr lang="fr-FR" smtClean="0"/>
              <a:t>7</a:t>
            </a:fld>
            <a:endParaRPr lang="fr-FR" dirty="0"/>
          </a:p>
        </p:txBody>
      </p:sp>
    </p:spTree>
    <p:extLst>
      <p:ext uri="{BB962C8B-B14F-4D97-AF65-F5344CB8AC3E}">
        <p14:creationId xmlns:p14="http://schemas.microsoft.com/office/powerpoint/2010/main" val="22806883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82869989-EB00-4EE7-BCB5-25BDC5BB29F8}" type="slidenum">
              <a:rPr lang="fr-FR" smtClean="0"/>
              <a:t>9</a:t>
            </a:fld>
            <a:endParaRPr lang="fr-FR" dirty="0"/>
          </a:p>
        </p:txBody>
      </p:sp>
    </p:spTree>
    <p:extLst>
      <p:ext uri="{BB962C8B-B14F-4D97-AF65-F5344CB8AC3E}">
        <p14:creationId xmlns:p14="http://schemas.microsoft.com/office/powerpoint/2010/main" val="2437168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869989-EB00-4EE7-BCB5-25BDC5BB29F8}" type="slidenum">
              <a:rPr kumimoji="0" lang="fr-FR" sz="1200" b="0" i="0" u="none" strike="noStrike" kern="1200" cap="none" spc="0" normalizeH="0" baseline="0" noProof="0" smtClean="0">
                <a:ln>
                  <a:noFill/>
                </a:ln>
                <a:solidFill>
                  <a:srgbClr val="2D2E2D"/>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fr-FR" sz="1200" b="0" i="0" u="none" strike="noStrike" kern="1200" cap="none" spc="0" normalizeH="0" baseline="0" noProof="0" dirty="0">
              <a:ln>
                <a:noFill/>
              </a:ln>
              <a:solidFill>
                <a:srgbClr val="2D2E2D"/>
              </a:solidFill>
              <a:effectLst/>
              <a:uLnTx/>
              <a:uFillTx/>
              <a:latin typeface="Arial"/>
              <a:ea typeface="+mn-ea"/>
              <a:cs typeface="+mn-cs"/>
            </a:endParaRPr>
          </a:p>
        </p:txBody>
      </p:sp>
    </p:spTree>
    <p:extLst>
      <p:ext uri="{BB962C8B-B14F-4D97-AF65-F5344CB8AC3E}">
        <p14:creationId xmlns:p14="http://schemas.microsoft.com/office/powerpoint/2010/main" val="142577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5" name="Groupe 4"/>
          <p:cNvGrpSpPr/>
          <p:nvPr userDrawn="1"/>
        </p:nvGrpSpPr>
        <p:grpSpPr bwMode="hidden">
          <a:xfrm>
            <a:off x="-1" y="0"/>
            <a:ext cx="12192002" cy="6858000"/>
            <a:chOff x="-1" y="0"/>
            <a:chExt cx="12192002" cy="6858000"/>
          </a:xfrm>
        </p:grpSpPr>
        <p:cxnSp>
          <p:nvCxnSpPr>
            <p:cNvPr id="6" name="Connecteur droit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Connecteur droit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Connecteur droit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Connecteur droit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Connecteur droit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Connecteur droit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e 22"/>
            <p:cNvGrpSpPr/>
            <p:nvPr userDrawn="1"/>
          </p:nvGrpSpPr>
          <p:grpSpPr bwMode="hidden">
            <a:xfrm>
              <a:off x="-1" y="0"/>
              <a:ext cx="12192001" cy="6858000"/>
              <a:chOff x="-1" y="0"/>
              <a:chExt cx="12192001" cy="6858000"/>
            </a:xfrm>
          </p:grpSpPr>
          <p:cxnSp>
            <p:nvCxnSpPr>
              <p:cNvPr id="41" name="Connecteur droit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Connecteur droit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Connecteur droit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Connecteur droit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Connecteur droit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e 45"/>
              <p:cNvGrpSpPr/>
              <p:nvPr/>
            </p:nvGrpSpPr>
            <p:grpSpPr bwMode="hidden">
              <a:xfrm>
                <a:off x="6327885" y="0"/>
                <a:ext cx="5864115" cy="5898673"/>
                <a:chOff x="6327885" y="0"/>
                <a:chExt cx="5864115" cy="5898673"/>
              </a:xfrm>
            </p:grpSpPr>
            <p:cxnSp>
              <p:nvCxnSpPr>
                <p:cNvPr id="52" name="Connecteur droit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Connecteur droit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Connecteur droit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Connecteur droit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Connecteur droit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Connecteur droit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Connecteur droit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Connecteur droit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Connecteur droit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Connecteur droit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e 23"/>
            <p:cNvGrpSpPr/>
            <p:nvPr userDrawn="1"/>
          </p:nvGrpSpPr>
          <p:grpSpPr bwMode="hidden">
            <a:xfrm flipH="1">
              <a:off x="0" y="0"/>
              <a:ext cx="12192001" cy="6858000"/>
              <a:chOff x="-1" y="0"/>
              <a:chExt cx="12192001" cy="6858000"/>
            </a:xfrm>
          </p:grpSpPr>
          <p:cxnSp>
            <p:nvCxnSpPr>
              <p:cNvPr id="25" name="Connecteur droit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Connecteur droit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Connecteur droit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Connecteur droit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Connecteur droit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e 29"/>
              <p:cNvGrpSpPr/>
              <p:nvPr/>
            </p:nvGrpSpPr>
            <p:grpSpPr bwMode="hidden">
              <a:xfrm>
                <a:off x="6327885" y="0"/>
                <a:ext cx="5864115" cy="5898673"/>
                <a:chOff x="6327885" y="0"/>
                <a:chExt cx="5864115" cy="5898673"/>
              </a:xfrm>
            </p:grpSpPr>
            <p:cxnSp>
              <p:nvCxnSpPr>
                <p:cNvPr id="36" name="Connecteur droit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Connecteur droit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Connecteur droit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Connecteur droit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Connecteur droit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Connecteur droit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Connecteur droit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Connecteur droit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Connecteur droit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Connecteur droit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re 1"/>
          <p:cNvSpPr>
            <a:spLocks noGrp="1"/>
          </p:cNvSpPr>
          <p:nvPr>
            <p:ph type="ctrTitle"/>
          </p:nvPr>
        </p:nvSpPr>
        <p:spPr>
          <a:xfrm>
            <a:off x="1293845" y="1909346"/>
            <a:ext cx="9604310" cy="3383280"/>
          </a:xfrm>
        </p:spPr>
        <p:txBody>
          <a:bodyPr rtlCol="0" anchor="b">
            <a:normAutofit/>
          </a:bodyPr>
          <a:lstStyle>
            <a:lvl1pPr algn="l">
              <a:lnSpc>
                <a:spcPct val="76000"/>
              </a:lnSpc>
              <a:defRPr sz="8000" cap="none" baseline="0">
                <a:solidFill>
                  <a:schemeClr val="tx1"/>
                </a:solidFill>
              </a:defRPr>
            </a:lvl1pPr>
          </a:lstStyle>
          <a:p>
            <a:pPr rtl="0"/>
            <a:r>
              <a:rPr lang="fr-FR" noProof="0"/>
              <a:t>Modifiez le style du titre</a:t>
            </a:r>
          </a:p>
        </p:txBody>
      </p:sp>
      <p:sp>
        <p:nvSpPr>
          <p:cNvPr id="3" name="Sous-titre 2"/>
          <p:cNvSpPr>
            <a:spLocks noGrp="1"/>
          </p:cNvSpPr>
          <p:nvPr>
            <p:ph type="subTitle" idx="1"/>
          </p:nvPr>
        </p:nvSpPr>
        <p:spPr>
          <a:xfrm>
            <a:off x="1293845" y="5432564"/>
            <a:ext cx="9604310" cy="457200"/>
          </a:xfrm>
        </p:spPr>
        <p:txBody>
          <a:bodyPr rtlCol="0">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p>
        </p:txBody>
      </p:sp>
      <p:cxnSp>
        <p:nvCxnSpPr>
          <p:cNvPr id="58" name="Connecteur droit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texte vertical 2"/>
          <p:cNvSpPr>
            <a:spLocks noGrp="1"/>
          </p:cNvSpPr>
          <p:nvPr>
            <p:ph type="body" orient="vert" idx="1"/>
          </p:nvPr>
        </p:nvSpPr>
        <p:spPr/>
        <p:txBody>
          <a:bodyPr vert="eaVert" rtlCol="0"/>
          <a:lstStyle>
            <a:lvl1pPr>
              <a:defRPr/>
            </a:lvl1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noProof="0" dirty="0"/>
          </a:p>
        </p:txBody>
      </p:sp>
      <p:sp>
        <p:nvSpPr>
          <p:cNvPr id="5" name="Espace réservé du pied de page 4"/>
          <p:cNvSpPr>
            <a:spLocks noGrp="1"/>
          </p:cNvSpPr>
          <p:nvPr>
            <p:ph type="ftr" sz="quarter" idx="11"/>
          </p:nvPr>
        </p:nvSpPr>
        <p:spPr/>
        <p:txBody>
          <a:bodyPr rtlCol="0"/>
          <a:lstStyle/>
          <a:p>
            <a:pPr rtl="0"/>
            <a:r>
              <a:rPr lang="fr-FR" noProof="0" dirty="0"/>
              <a:t>Ajouter un pied de page</a:t>
            </a:r>
          </a:p>
        </p:txBody>
      </p:sp>
      <p:sp>
        <p:nvSpPr>
          <p:cNvPr id="4" name="Espace réservé de la date 3"/>
          <p:cNvSpPr>
            <a:spLocks noGrp="1"/>
          </p:cNvSpPr>
          <p:nvPr>
            <p:ph type="dt" sz="half" idx="10"/>
          </p:nvPr>
        </p:nvSpPr>
        <p:spPr/>
        <p:txBody>
          <a:bodyPr rtlCol="0"/>
          <a:lstStyle/>
          <a:p>
            <a:pPr rtl="0"/>
            <a:fld id="{DEA176B0-965F-4544-9616-EE8544EE860F}" type="datetime1">
              <a:rPr lang="fr-FR" noProof="0" smtClean="0"/>
              <a:t>28/04/2023</a:t>
            </a:fld>
            <a:endParaRPr lang="fr-FR" noProof="0" dirty="0"/>
          </a:p>
        </p:txBody>
      </p:sp>
      <p:sp>
        <p:nvSpPr>
          <p:cNvPr id="6" name="Espace réservé du numéro de diapositive 5"/>
          <p:cNvSpPr>
            <a:spLocks noGrp="1"/>
          </p:cNvSpPr>
          <p:nvPr>
            <p:ph type="sldNum" sz="quarter" idx="12"/>
          </p:nvPr>
        </p:nvSpPr>
        <p:spPr/>
        <p:txBody>
          <a:bodyPr rtlCol="0"/>
          <a:lstStyle/>
          <a:p>
            <a:pPr rtl="0"/>
            <a:fld id="{E31375A4-56A4-47D6-9801-1991572033F7}" type="slidenum">
              <a:rPr lang="fr-FR" noProof="0" smtClean="0"/>
              <a:t>‹N°›</a:t>
            </a:fld>
            <a:endParaRPr lang="fr-FR" noProof="0"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9209314" y="489856"/>
            <a:ext cx="1687286" cy="5301343"/>
          </a:xfrm>
        </p:spPr>
        <p:txBody>
          <a:bodyPr vert="eaVert" rtlCol="0"/>
          <a:lstStyle/>
          <a:p>
            <a:pPr rtl="0"/>
            <a:r>
              <a:rPr lang="fr-FR" noProof="0"/>
              <a:t>Modifiez le style du titre</a:t>
            </a:r>
          </a:p>
        </p:txBody>
      </p:sp>
      <p:sp>
        <p:nvSpPr>
          <p:cNvPr id="3" name="Espace réservé du texte vertical 2"/>
          <p:cNvSpPr>
            <a:spLocks noGrp="1"/>
          </p:cNvSpPr>
          <p:nvPr>
            <p:ph type="body" orient="vert" idx="1"/>
          </p:nvPr>
        </p:nvSpPr>
        <p:spPr>
          <a:xfrm>
            <a:off x="1295399" y="489856"/>
            <a:ext cx="7587344" cy="5301343"/>
          </a:xfrm>
        </p:spPr>
        <p:txBody>
          <a:bodyPr vert="eaVert" rtlCol="0"/>
          <a:lstStyle>
            <a:lvl1pPr>
              <a:defRPr/>
            </a:lvl1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noProof="0" dirty="0"/>
          </a:p>
        </p:txBody>
      </p:sp>
      <p:sp>
        <p:nvSpPr>
          <p:cNvPr id="5" name="Espace réservé du pied de page 4"/>
          <p:cNvSpPr>
            <a:spLocks noGrp="1"/>
          </p:cNvSpPr>
          <p:nvPr>
            <p:ph type="ftr" sz="quarter" idx="11"/>
          </p:nvPr>
        </p:nvSpPr>
        <p:spPr/>
        <p:txBody>
          <a:bodyPr rtlCol="0"/>
          <a:lstStyle/>
          <a:p>
            <a:pPr rtl="0"/>
            <a:r>
              <a:rPr lang="fr-FR" noProof="0" dirty="0"/>
              <a:t>Ajouter un pied de page</a:t>
            </a:r>
          </a:p>
        </p:txBody>
      </p:sp>
      <p:sp>
        <p:nvSpPr>
          <p:cNvPr id="4" name="Espace réservé de la date 3"/>
          <p:cNvSpPr>
            <a:spLocks noGrp="1"/>
          </p:cNvSpPr>
          <p:nvPr>
            <p:ph type="dt" sz="half" idx="10"/>
          </p:nvPr>
        </p:nvSpPr>
        <p:spPr/>
        <p:txBody>
          <a:bodyPr rtlCol="0"/>
          <a:lstStyle/>
          <a:p>
            <a:pPr rtl="0"/>
            <a:fld id="{B45A31EB-8F5C-49D8-8080-687668AB0A8C}" type="datetime1">
              <a:rPr lang="fr-FR" noProof="0" smtClean="0"/>
              <a:t>28/04/2023</a:t>
            </a:fld>
            <a:endParaRPr lang="fr-FR" noProof="0" dirty="0"/>
          </a:p>
        </p:txBody>
      </p:sp>
      <p:sp>
        <p:nvSpPr>
          <p:cNvPr id="6" name="Espace réservé du numéro de diapositive 5"/>
          <p:cNvSpPr>
            <a:spLocks noGrp="1"/>
          </p:cNvSpPr>
          <p:nvPr>
            <p:ph type="sldNum" sz="quarter" idx="12"/>
          </p:nvPr>
        </p:nvSpPr>
        <p:spPr/>
        <p:txBody>
          <a:bodyPr rtlCol="0"/>
          <a:lstStyle/>
          <a:p>
            <a:pPr rtl="0"/>
            <a:fld id="{E31375A4-56A4-47D6-9801-1991572033F7}" type="slidenum">
              <a:rPr lang="fr-FR" noProof="0" smtClean="0"/>
              <a:t>‹N°›</a:t>
            </a:fld>
            <a:endParaRPr lang="fr-FR" noProof="0"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idx="1"/>
          </p:nvPr>
        </p:nvSpPr>
        <p:spPr/>
        <p:txBody>
          <a:bodyPr rtlCol="0"/>
          <a:lstStyle>
            <a:lvl1pPr>
              <a:defRPr/>
            </a:lvl1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noProof="0" dirty="0"/>
          </a:p>
        </p:txBody>
      </p:sp>
      <p:sp>
        <p:nvSpPr>
          <p:cNvPr id="5" name="Espace réservé du pied de page 4"/>
          <p:cNvSpPr>
            <a:spLocks noGrp="1"/>
          </p:cNvSpPr>
          <p:nvPr>
            <p:ph type="ftr" sz="quarter" idx="11"/>
          </p:nvPr>
        </p:nvSpPr>
        <p:spPr/>
        <p:txBody>
          <a:bodyPr rtlCol="0"/>
          <a:lstStyle/>
          <a:p>
            <a:pPr rtl="0"/>
            <a:r>
              <a:rPr lang="fr-FR" noProof="0" dirty="0"/>
              <a:t>Ajouter un pied de page</a:t>
            </a:r>
          </a:p>
        </p:txBody>
      </p:sp>
      <p:sp>
        <p:nvSpPr>
          <p:cNvPr id="4" name="Espace réservé de la date 3"/>
          <p:cNvSpPr>
            <a:spLocks noGrp="1"/>
          </p:cNvSpPr>
          <p:nvPr>
            <p:ph type="dt" sz="half" idx="10"/>
          </p:nvPr>
        </p:nvSpPr>
        <p:spPr/>
        <p:txBody>
          <a:bodyPr rtlCol="0"/>
          <a:lstStyle/>
          <a:p>
            <a:pPr rtl="0"/>
            <a:fld id="{3B6FA4CD-DBE0-4CD8-AEA3-2D799EE913BB}" type="datetime1">
              <a:rPr lang="fr-FR" noProof="0" smtClean="0"/>
              <a:t>28/04/2023</a:t>
            </a:fld>
            <a:endParaRPr lang="fr-FR" noProof="0" dirty="0"/>
          </a:p>
        </p:txBody>
      </p:sp>
      <p:sp>
        <p:nvSpPr>
          <p:cNvPr id="6" name="Espace réservé du numéro de diapositive 5"/>
          <p:cNvSpPr>
            <a:spLocks noGrp="1"/>
          </p:cNvSpPr>
          <p:nvPr>
            <p:ph type="sldNum" sz="quarter" idx="12"/>
          </p:nvPr>
        </p:nvSpPr>
        <p:spPr/>
        <p:txBody>
          <a:bodyPr rtlCol="0"/>
          <a:lstStyle/>
          <a:p>
            <a:pPr rtl="0"/>
            <a:fld id="{E31375A4-56A4-47D6-9801-1991572033F7}" type="slidenum">
              <a:rPr lang="fr-FR" noProof="0" smtClean="0"/>
              <a:t>‹N°›</a:t>
            </a:fld>
            <a:endParaRPr lang="fr-FR" noProof="0"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e 6"/>
          <p:cNvGrpSpPr/>
          <p:nvPr userDrawn="1"/>
        </p:nvGrpSpPr>
        <p:grpSpPr bwMode="hidden">
          <a:xfrm>
            <a:off x="-1" y="0"/>
            <a:ext cx="12192002" cy="6858000"/>
            <a:chOff x="-1" y="0"/>
            <a:chExt cx="12192002" cy="6858000"/>
          </a:xfrm>
        </p:grpSpPr>
        <p:cxnSp>
          <p:nvCxnSpPr>
            <p:cNvPr id="8" name="Connecteur droit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Connecteur droit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Connecteur droit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Connecteur droit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Connecteur droit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Connecteur droit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e 23"/>
            <p:cNvGrpSpPr/>
            <p:nvPr userDrawn="1"/>
          </p:nvGrpSpPr>
          <p:grpSpPr bwMode="hidden">
            <a:xfrm>
              <a:off x="-1" y="0"/>
              <a:ext cx="12192001" cy="6858000"/>
              <a:chOff x="-1" y="0"/>
              <a:chExt cx="12192001" cy="6858000"/>
            </a:xfrm>
          </p:grpSpPr>
          <p:cxnSp>
            <p:nvCxnSpPr>
              <p:cNvPr id="42" name="Connecteur droit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Connecteur droit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Connecteur droit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Connecteur droit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Connecteur droit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e 46"/>
              <p:cNvGrpSpPr/>
              <p:nvPr/>
            </p:nvGrpSpPr>
            <p:grpSpPr bwMode="hidden">
              <a:xfrm>
                <a:off x="6327885" y="0"/>
                <a:ext cx="5864115" cy="5898673"/>
                <a:chOff x="6327885" y="0"/>
                <a:chExt cx="5864115" cy="5898673"/>
              </a:xfrm>
            </p:grpSpPr>
            <p:cxnSp>
              <p:nvCxnSpPr>
                <p:cNvPr id="53" name="Connecteur droit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Connecteur droit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Connecteur droit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Connecteur droit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Connecteur droit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Connecteur droit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Connecteur droit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Connecteur droit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Connecteur droit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Connecteur droit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e 24"/>
            <p:cNvGrpSpPr/>
            <p:nvPr userDrawn="1"/>
          </p:nvGrpSpPr>
          <p:grpSpPr bwMode="hidden">
            <a:xfrm flipH="1">
              <a:off x="0" y="0"/>
              <a:ext cx="12192001" cy="6858000"/>
              <a:chOff x="-1" y="0"/>
              <a:chExt cx="12192001" cy="6858000"/>
            </a:xfrm>
          </p:grpSpPr>
          <p:cxnSp>
            <p:nvCxnSpPr>
              <p:cNvPr id="26" name="Connecteur droit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Connecteur droit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Connecteur droit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Connecteur droit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Connecteur droit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e 30"/>
              <p:cNvGrpSpPr/>
              <p:nvPr/>
            </p:nvGrpSpPr>
            <p:grpSpPr bwMode="hidden">
              <a:xfrm>
                <a:off x="6327885" y="0"/>
                <a:ext cx="5864115" cy="5898673"/>
                <a:chOff x="6327885" y="0"/>
                <a:chExt cx="5864115" cy="5898673"/>
              </a:xfrm>
            </p:grpSpPr>
            <p:cxnSp>
              <p:nvCxnSpPr>
                <p:cNvPr id="37" name="Connecteur droit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Connecteur droit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Connecteur droit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Connecteur droit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Connecteur droit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Connecteur droit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Connecteur droit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Connecteur droit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Connecteur droit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Connecteur droit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re 1"/>
          <p:cNvSpPr>
            <a:spLocks noGrp="1"/>
          </p:cNvSpPr>
          <p:nvPr>
            <p:ph type="title"/>
          </p:nvPr>
        </p:nvSpPr>
        <p:spPr>
          <a:xfrm>
            <a:off x="1295400" y="2541573"/>
            <a:ext cx="9601200" cy="2743200"/>
          </a:xfrm>
        </p:spPr>
        <p:txBody>
          <a:bodyPr rtlCol="0" anchor="b">
            <a:normAutofit/>
          </a:bodyPr>
          <a:lstStyle>
            <a:lvl1pPr>
              <a:lnSpc>
                <a:spcPct val="85000"/>
              </a:lnSpc>
              <a:defRPr sz="6000" cap="none" baseline="0">
                <a:solidFill>
                  <a:schemeClr val="tx1"/>
                </a:solidFill>
              </a:defRPr>
            </a:lvl1pPr>
          </a:lstStyle>
          <a:p>
            <a:pPr rtl="0"/>
            <a:r>
              <a:rPr lang="fr-FR" noProof="0"/>
              <a:t>Modifiez le style du titre</a:t>
            </a:r>
          </a:p>
        </p:txBody>
      </p:sp>
      <p:sp>
        <p:nvSpPr>
          <p:cNvPr id="3" name="Espace réservé du texte 2"/>
          <p:cNvSpPr>
            <a:spLocks noGrp="1"/>
          </p:cNvSpPr>
          <p:nvPr>
            <p:ph type="body" idx="1"/>
          </p:nvPr>
        </p:nvSpPr>
        <p:spPr>
          <a:xfrm>
            <a:off x="1295400" y="5431536"/>
            <a:ext cx="9601200" cy="457200"/>
          </a:xfrm>
        </p:spPr>
        <p:txBody>
          <a:bodyPr rtlCol="0">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fr-FR"/>
              <a:t>Cliquez pour modifier les styles du texte du masque</a:t>
            </a:r>
          </a:p>
        </p:txBody>
      </p:sp>
      <p:cxnSp>
        <p:nvCxnSpPr>
          <p:cNvPr id="58" name="Connecteur droit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sz="half" idx="1"/>
          </p:nvPr>
        </p:nvSpPr>
        <p:spPr>
          <a:xfrm>
            <a:off x="12954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noProof="0" dirty="0"/>
          </a:p>
        </p:txBody>
      </p:sp>
      <p:sp>
        <p:nvSpPr>
          <p:cNvPr id="4" name="Espace réservé du contenu 3"/>
          <p:cNvSpPr>
            <a:spLocks noGrp="1"/>
          </p:cNvSpPr>
          <p:nvPr>
            <p:ph sz="half" idx="2"/>
          </p:nvPr>
        </p:nvSpPr>
        <p:spPr>
          <a:xfrm>
            <a:off x="63246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noProof="0" dirty="0"/>
          </a:p>
        </p:txBody>
      </p:sp>
      <p:sp>
        <p:nvSpPr>
          <p:cNvPr id="6" name="Espace réservé du pied de page 5"/>
          <p:cNvSpPr>
            <a:spLocks noGrp="1"/>
          </p:cNvSpPr>
          <p:nvPr>
            <p:ph type="ftr" sz="quarter" idx="11"/>
          </p:nvPr>
        </p:nvSpPr>
        <p:spPr/>
        <p:txBody>
          <a:bodyPr rtlCol="0"/>
          <a:lstStyle/>
          <a:p>
            <a:pPr rtl="0"/>
            <a:r>
              <a:rPr lang="fr-FR" noProof="0" dirty="0"/>
              <a:t>Ajouter un pied de page</a:t>
            </a:r>
          </a:p>
        </p:txBody>
      </p:sp>
      <p:sp>
        <p:nvSpPr>
          <p:cNvPr id="5" name="Espace réservé de la date 4"/>
          <p:cNvSpPr>
            <a:spLocks noGrp="1"/>
          </p:cNvSpPr>
          <p:nvPr>
            <p:ph type="dt" sz="half" idx="10"/>
          </p:nvPr>
        </p:nvSpPr>
        <p:spPr/>
        <p:txBody>
          <a:bodyPr rtlCol="0"/>
          <a:lstStyle/>
          <a:p>
            <a:pPr rtl="0"/>
            <a:fld id="{8282A9C6-3B25-49D1-863F-791EDBD0D7D5}" type="datetime1">
              <a:rPr lang="fr-FR" noProof="0" smtClean="0"/>
              <a:t>28/04/2023</a:t>
            </a:fld>
            <a:endParaRPr lang="fr-FR" noProof="0" dirty="0"/>
          </a:p>
        </p:txBody>
      </p:sp>
      <p:sp>
        <p:nvSpPr>
          <p:cNvPr id="7" name="Espace réservé du numéro de diapositive 6"/>
          <p:cNvSpPr>
            <a:spLocks noGrp="1"/>
          </p:cNvSpPr>
          <p:nvPr>
            <p:ph type="sldNum" sz="quarter" idx="12"/>
          </p:nvPr>
        </p:nvSpPr>
        <p:spPr/>
        <p:txBody>
          <a:bodyPr rtlCol="0"/>
          <a:lstStyle/>
          <a:p>
            <a:pPr rtl="0"/>
            <a:fld id="{E31375A4-56A4-47D6-9801-1991572033F7}" type="slidenum">
              <a:rPr lang="fr-FR" noProof="0" smtClean="0"/>
              <a:t>‹N°›</a:t>
            </a:fld>
            <a:endParaRPr lang="fr-FR" noProof="0"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texte 2"/>
          <p:cNvSpPr>
            <a:spLocks noGrp="1"/>
          </p:cNvSpPr>
          <p:nvPr>
            <p:ph type="body" idx="1"/>
          </p:nvPr>
        </p:nvSpPr>
        <p:spPr>
          <a:xfrm>
            <a:off x="12954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12954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noProof="0" dirty="0"/>
          </a:p>
        </p:txBody>
      </p:sp>
      <p:sp>
        <p:nvSpPr>
          <p:cNvPr id="5" name="Espace réservé du texte 4"/>
          <p:cNvSpPr>
            <a:spLocks noGrp="1"/>
          </p:cNvSpPr>
          <p:nvPr>
            <p:ph type="body" sz="quarter" idx="3"/>
          </p:nvPr>
        </p:nvSpPr>
        <p:spPr>
          <a:xfrm>
            <a:off x="63246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63246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noProof="0" dirty="0"/>
          </a:p>
        </p:txBody>
      </p:sp>
      <p:sp>
        <p:nvSpPr>
          <p:cNvPr id="8" name="Espace réservé du pied de page 7"/>
          <p:cNvSpPr>
            <a:spLocks noGrp="1"/>
          </p:cNvSpPr>
          <p:nvPr>
            <p:ph type="ftr" sz="quarter" idx="11"/>
          </p:nvPr>
        </p:nvSpPr>
        <p:spPr/>
        <p:txBody>
          <a:bodyPr rtlCol="0"/>
          <a:lstStyle/>
          <a:p>
            <a:pPr rtl="0"/>
            <a:r>
              <a:rPr lang="fr-FR" noProof="0" dirty="0"/>
              <a:t>Ajouter un pied de page</a:t>
            </a:r>
          </a:p>
        </p:txBody>
      </p:sp>
      <p:sp>
        <p:nvSpPr>
          <p:cNvPr id="7" name="Espace réservé de la date 6"/>
          <p:cNvSpPr>
            <a:spLocks noGrp="1"/>
          </p:cNvSpPr>
          <p:nvPr>
            <p:ph type="dt" sz="half" idx="10"/>
          </p:nvPr>
        </p:nvSpPr>
        <p:spPr/>
        <p:txBody>
          <a:bodyPr rtlCol="0"/>
          <a:lstStyle/>
          <a:p>
            <a:pPr rtl="0"/>
            <a:fld id="{E4A54AC9-7D47-4695-A129-61BA9779EB6D}" type="datetime1">
              <a:rPr lang="fr-FR" noProof="0" smtClean="0"/>
              <a:t>28/04/2023</a:t>
            </a:fld>
            <a:endParaRPr lang="fr-FR" noProof="0" dirty="0"/>
          </a:p>
        </p:txBody>
      </p:sp>
      <p:sp>
        <p:nvSpPr>
          <p:cNvPr id="9" name="Espace réservé du numéro de diapositive 8"/>
          <p:cNvSpPr>
            <a:spLocks noGrp="1"/>
          </p:cNvSpPr>
          <p:nvPr>
            <p:ph type="sldNum" sz="quarter" idx="12"/>
          </p:nvPr>
        </p:nvSpPr>
        <p:spPr/>
        <p:txBody>
          <a:bodyPr rtlCol="0"/>
          <a:lstStyle/>
          <a:p>
            <a:pPr rtl="0"/>
            <a:fld id="{E31375A4-56A4-47D6-9801-1991572033F7}" type="slidenum">
              <a:rPr lang="fr-FR" noProof="0" smtClean="0"/>
              <a:t>‹N°›</a:t>
            </a:fld>
            <a:endParaRPr lang="fr-FR" noProof="0"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4" name="Espace réservé du pied de page 3"/>
          <p:cNvSpPr>
            <a:spLocks noGrp="1"/>
          </p:cNvSpPr>
          <p:nvPr>
            <p:ph type="ftr" sz="quarter" idx="11"/>
          </p:nvPr>
        </p:nvSpPr>
        <p:spPr/>
        <p:txBody>
          <a:bodyPr rtlCol="0"/>
          <a:lstStyle/>
          <a:p>
            <a:pPr rtl="0"/>
            <a:r>
              <a:rPr lang="fr-FR" noProof="0" dirty="0"/>
              <a:t>Ajouter un pied de page</a:t>
            </a:r>
          </a:p>
        </p:txBody>
      </p:sp>
      <p:sp>
        <p:nvSpPr>
          <p:cNvPr id="3" name="Espace réservé de la date 2"/>
          <p:cNvSpPr>
            <a:spLocks noGrp="1"/>
          </p:cNvSpPr>
          <p:nvPr>
            <p:ph type="dt" sz="half" idx="10"/>
          </p:nvPr>
        </p:nvSpPr>
        <p:spPr/>
        <p:txBody>
          <a:bodyPr rtlCol="0"/>
          <a:lstStyle/>
          <a:p>
            <a:pPr rtl="0"/>
            <a:fld id="{65F5F17E-FFD4-4872-AC74-0DC9CC658C9B}" type="datetime1">
              <a:rPr lang="fr-FR" noProof="0" smtClean="0"/>
              <a:t>28/04/2023</a:t>
            </a:fld>
            <a:endParaRPr lang="fr-FR" noProof="0" dirty="0"/>
          </a:p>
        </p:txBody>
      </p:sp>
      <p:sp>
        <p:nvSpPr>
          <p:cNvPr id="5" name="Espace réservé du numéro de diapositive 4"/>
          <p:cNvSpPr>
            <a:spLocks noGrp="1"/>
          </p:cNvSpPr>
          <p:nvPr>
            <p:ph type="sldNum" sz="quarter" idx="12"/>
          </p:nvPr>
        </p:nvSpPr>
        <p:spPr/>
        <p:txBody>
          <a:bodyPr rtlCol="0"/>
          <a:lstStyle/>
          <a:p>
            <a:pPr rtl="0"/>
            <a:fld id="{E31375A4-56A4-47D6-9801-1991572033F7}" type="slidenum">
              <a:rPr lang="fr-FR" noProof="0" smtClean="0"/>
              <a:t>‹N°›</a:t>
            </a:fld>
            <a:endParaRPr lang="fr-FR" noProof="0"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pSp>
        <p:nvGrpSpPr>
          <p:cNvPr id="161" name="Groupe 160"/>
          <p:cNvGrpSpPr/>
          <p:nvPr userDrawn="1"/>
        </p:nvGrpSpPr>
        <p:grpSpPr bwMode="hidden">
          <a:xfrm>
            <a:off x="-1" y="0"/>
            <a:ext cx="12192002" cy="6858000"/>
            <a:chOff x="-1" y="0"/>
            <a:chExt cx="12192002" cy="6858000"/>
          </a:xfrm>
        </p:grpSpPr>
        <p:cxnSp>
          <p:nvCxnSpPr>
            <p:cNvPr id="162" name="Connecteur droit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Connecteur droit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Connecteur droit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Connecteur droit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Connecteur droit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Connecteur droit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Connecteur droit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Connecteur droit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Connecteur droit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Connecteur droit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Connecteur droit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Connecteur droit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Connecteur droit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Connecteur droit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Connecteur droit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Connecteur droit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e 177"/>
            <p:cNvGrpSpPr/>
            <p:nvPr userDrawn="1"/>
          </p:nvGrpSpPr>
          <p:grpSpPr bwMode="hidden">
            <a:xfrm>
              <a:off x="-1" y="0"/>
              <a:ext cx="12192001" cy="6858000"/>
              <a:chOff x="-1" y="0"/>
              <a:chExt cx="12192001" cy="6858000"/>
            </a:xfrm>
          </p:grpSpPr>
          <p:cxnSp>
            <p:nvCxnSpPr>
              <p:cNvPr id="196" name="Connecteur droit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Connecteur droit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Connecteur droit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Connecteur droit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Connecteur droit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e 200"/>
              <p:cNvGrpSpPr/>
              <p:nvPr/>
            </p:nvGrpSpPr>
            <p:grpSpPr bwMode="hidden">
              <a:xfrm>
                <a:off x="6327885" y="0"/>
                <a:ext cx="5864115" cy="5898673"/>
                <a:chOff x="6327885" y="0"/>
                <a:chExt cx="5864115" cy="5898673"/>
              </a:xfrm>
            </p:grpSpPr>
            <p:cxnSp>
              <p:nvCxnSpPr>
                <p:cNvPr id="207" name="Connecteur droit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Connecteur droit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Connecteur droit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Connecteur droit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Connecteur droit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Connecteur droit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Connecteur droit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Connecteur droit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Connecteur droit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Connecteur droit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e 178"/>
            <p:cNvGrpSpPr/>
            <p:nvPr userDrawn="1"/>
          </p:nvGrpSpPr>
          <p:grpSpPr bwMode="hidden">
            <a:xfrm flipH="1">
              <a:off x="0" y="0"/>
              <a:ext cx="12192001" cy="6858000"/>
              <a:chOff x="-1" y="0"/>
              <a:chExt cx="12192001" cy="6858000"/>
            </a:xfrm>
          </p:grpSpPr>
          <p:cxnSp>
            <p:nvCxnSpPr>
              <p:cNvPr id="180" name="Connecteur droit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Connecteur droit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Connecteur droit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Connecteur droit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Connecteur droit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e 184"/>
              <p:cNvGrpSpPr/>
              <p:nvPr/>
            </p:nvGrpSpPr>
            <p:grpSpPr bwMode="hidden">
              <a:xfrm>
                <a:off x="6327885" y="0"/>
                <a:ext cx="5864115" cy="5898673"/>
                <a:chOff x="6327885" y="0"/>
                <a:chExt cx="5864115" cy="5898673"/>
              </a:xfrm>
            </p:grpSpPr>
            <p:cxnSp>
              <p:nvCxnSpPr>
                <p:cNvPr id="191" name="Connecteur droit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Connecteur droit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Connecteur droit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Connecteur droit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Connecteur droit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Connecteur droit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Connecteur droit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Connecteur droit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Connecteur droit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Connecteur droit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Espace réservé du pied de page 212"/>
          <p:cNvSpPr>
            <a:spLocks noGrp="1"/>
          </p:cNvSpPr>
          <p:nvPr>
            <p:ph type="ftr" sz="quarter" idx="11"/>
          </p:nvPr>
        </p:nvSpPr>
        <p:spPr/>
        <p:txBody>
          <a:bodyPr rtlCol="0"/>
          <a:lstStyle/>
          <a:p>
            <a:pPr rtl="0"/>
            <a:r>
              <a:rPr lang="fr-FR" noProof="0" dirty="0"/>
              <a:t>Ajouter un pied de page</a:t>
            </a:r>
          </a:p>
        </p:txBody>
      </p:sp>
      <p:sp>
        <p:nvSpPr>
          <p:cNvPr id="212" name="Espace réservé de la date 211"/>
          <p:cNvSpPr>
            <a:spLocks noGrp="1"/>
          </p:cNvSpPr>
          <p:nvPr>
            <p:ph type="dt" sz="half" idx="10"/>
          </p:nvPr>
        </p:nvSpPr>
        <p:spPr/>
        <p:txBody>
          <a:bodyPr rtlCol="0"/>
          <a:lstStyle/>
          <a:p>
            <a:pPr rtl="0"/>
            <a:fld id="{74CEC4A0-C81D-4419-8162-7B2ED7F46E28}" type="datetime1">
              <a:rPr lang="fr-FR" noProof="0" smtClean="0"/>
              <a:t>28/04/2023</a:t>
            </a:fld>
            <a:endParaRPr lang="fr-FR" noProof="0" dirty="0"/>
          </a:p>
        </p:txBody>
      </p:sp>
      <p:sp>
        <p:nvSpPr>
          <p:cNvPr id="214" name="Espace réservé du numéro de diapositive 213"/>
          <p:cNvSpPr>
            <a:spLocks noGrp="1"/>
          </p:cNvSpPr>
          <p:nvPr>
            <p:ph type="sldNum" sz="quarter" idx="12"/>
          </p:nvPr>
        </p:nvSpPr>
        <p:spPr/>
        <p:txBody>
          <a:bodyPr rtlCol="0"/>
          <a:lstStyle/>
          <a:p>
            <a:pPr rtl="0"/>
            <a:fld id="{E31375A4-56A4-47D6-9801-1991572033F7}" type="slidenum">
              <a:rPr lang="fr-FR" noProof="0" smtClean="0"/>
              <a:pPr/>
              <a:t>‹N°›</a:t>
            </a:fld>
            <a:endParaRPr lang="fr-FR" noProof="0"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e 8"/>
          <p:cNvGrpSpPr/>
          <p:nvPr userDrawn="1"/>
        </p:nvGrpSpPr>
        <p:grpSpPr bwMode="hidden">
          <a:xfrm>
            <a:off x="-1" y="0"/>
            <a:ext cx="12192002" cy="6858000"/>
            <a:chOff x="-1" y="0"/>
            <a:chExt cx="12192002" cy="6858000"/>
          </a:xfrm>
        </p:grpSpPr>
        <p:cxnSp>
          <p:nvCxnSpPr>
            <p:cNvPr id="10" name="Connecteur droit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Connecteur droit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Connecteur droit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Connecteur droit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Connecteur droit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Connecteur droit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e 25"/>
            <p:cNvGrpSpPr/>
            <p:nvPr userDrawn="1"/>
          </p:nvGrpSpPr>
          <p:grpSpPr bwMode="hidden">
            <a:xfrm>
              <a:off x="-1" y="0"/>
              <a:ext cx="12192001" cy="6858000"/>
              <a:chOff x="-1" y="0"/>
              <a:chExt cx="12192001" cy="6858000"/>
            </a:xfrm>
          </p:grpSpPr>
          <p:cxnSp>
            <p:nvCxnSpPr>
              <p:cNvPr id="44" name="Connecteur droit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Connecteur droit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Connecteur droit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Connecteur droit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Connecteur droit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e 48"/>
              <p:cNvGrpSpPr/>
              <p:nvPr/>
            </p:nvGrpSpPr>
            <p:grpSpPr bwMode="hidden">
              <a:xfrm>
                <a:off x="6327885" y="0"/>
                <a:ext cx="5864115" cy="5898673"/>
                <a:chOff x="6327885" y="0"/>
                <a:chExt cx="5864115" cy="5898673"/>
              </a:xfrm>
            </p:grpSpPr>
            <p:cxnSp>
              <p:nvCxnSpPr>
                <p:cNvPr id="55" name="Connecteur droit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Connecteur droit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Connecteur droit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Connecteur droit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Connecteur droit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Connecteur droit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Connecteur droit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Connecteur droit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Connecteur droit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Connecteur droit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e 26"/>
            <p:cNvGrpSpPr/>
            <p:nvPr userDrawn="1"/>
          </p:nvGrpSpPr>
          <p:grpSpPr bwMode="hidden">
            <a:xfrm flipH="1">
              <a:off x="0" y="0"/>
              <a:ext cx="12192001" cy="6858000"/>
              <a:chOff x="-1" y="0"/>
              <a:chExt cx="12192001" cy="6858000"/>
            </a:xfrm>
          </p:grpSpPr>
          <p:cxnSp>
            <p:nvCxnSpPr>
              <p:cNvPr id="28" name="Connecteur droit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Connecteur droit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Connecteur droit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Connecteur droit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Connecteur droit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e 32"/>
              <p:cNvGrpSpPr/>
              <p:nvPr/>
            </p:nvGrpSpPr>
            <p:grpSpPr bwMode="hidden">
              <a:xfrm>
                <a:off x="6327885" y="0"/>
                <a:ext cx="5864115" cy="5898673"/>
                <a:chOff x="6327885" y="0"/>
                <a:chExt cx="5864115" cy="5898673"/>
              </a:xfrm>
            </p:grpSpPr>
            <p:cxnSp>
              <p:nvCxnSpPr>
                <p:cNvPr id="39" name="Connecteur droit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Connecteur droit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Connecteur droit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Connecteur droit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Connecteur droit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Connecteur droit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Connecteur droit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Connecteur droit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Connecteur droit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Connecteur droit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 name="Titre 1"/>
          <p:cNvSpPr>
            <a:spLocks noGrp="1"/>
          </p:cNvSpPr>
          <p:nvPr>
            <p:ph type="title"/>
          </p:nvPr>
        </p:nvSpPr>
        <p:spPr>
          <a:xfrm>
            <a:off x="7913152" y="571500"/>
            <a:ext cx="3657600" cy="2197100"/>
          </a:xfrm>
        </p:spPr>
        <p:txBody>
          <a:bodyPr rtlCol="0" anchor="b">
            <a:normAutofit/>
          </a:bodyPr>
          <a:lstStyle>
            <a:lvl1pPr>
              <a:defRPr sz="2600">
                <a:solidFill>
                  <a:schemeClr val="bg1"/>
                </a:solidFill>
              </a:defRPr>
            </a:lvl1pPr>
          </a:lstStyle>
          <a:p>
            <a:pPr rtl="0"/>
            <a:r>
              <a:rPr lang="fr-FR" noProof="0"/>
              <a:t>Modifiez le style du titre</a:t>
            </a:r>
          </a:p>
        </p:txBody>
      </p:sp>
      <p:sp>
        <p:nvSpPr>
          <p:cNvPr id="3" name="Espace réservé du contenu 2"/>
          <p:cNvSpPr>
            <a:spLocks noGrp="1"/>
          </p:cNvSpPr>
          <p:nvPr>
            <p:ph idx="1"/>
          </p:nvPr>
        </p:nvSpPr>
        <p:spPr>
          <a:xfrm>
            <a:off x="543197" y="571500"/>
            <a:ext cx="6217920" cy="5715000"/>
          </a:xfrm>
        </p:spPr>
        <p:txBody>
          <a:bodyPr rtlCol="0">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noProof="0" dirty="0"/>
          </a:p>
        </p:txBody>
      </p:sp>
      <p:sp>
        <p:nvSpPr>
          <p:cNvPr id="4" name="Espace réservé du texte 3"/>
          <p:cNvSpPr>
            <a:spLocks noGrp="1"/>
          </p:cNvSpPr>
          <p:nvPr>
            <p:ph type="body" sz="half" idx="2"/>
          </p:nvPr>
        </p:nvSpPr>
        <p:spPr>
          <a:xfrm>
            <a:off x="7913152" y="2995012"/>
            <a:ext cx="3657600" cy="2285950"/>
          </a:xfrm>
        </p:spPr>
        <p:txBody>
          <a:bodyPr rtlCol="0">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cxnSp>
        <p:nvCxnSpPr>
          <p:cNvPr id="60" name="Connecteur droit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Espace réservé du pied de page 5"/>
          <p:cNvSpPr>
            <a:spLocks noGrp="1"/>
          </p:cNvSpPr>
          <p:nvPr>
            <p:ph type="ftr" sz="quarter" idx="11"/>
          </p:nvPr>
        </p:nvSpPr>
        <p:spPr/>
        <p:txBody>
          <a:bodyPr rtlCol="0"/>
          <a:lstStyle/>
          <a:p>
            <a:pPr rtl="0"/>
            <a:r>
              <a:rPr lang="fr-FR" noProof="0" dirty="0"/>
              <a:t>Ajouter un pied de page</a:t>
            </a:r>
          </a:p>
        </p:txBody>
      </p:sp>
      <p:sp>
        <p:nvSpPr>
          <p:cNvPr id="5" name="Espace réservé de la date 4"/>
          <p:cNvSpPr>
            <a:spLocks noGrp="1"/>
          </p:cNvSpPr>
          <p:nvPr>
            <p:ph type="dt" sz="half" idx="10"/>
          </p:nvPr>
        </p:nvSpPr>
        <p:spPr/>
        <p:txBody>
          <a:bodyPr rtlCol="0"/>
          <a:lstStyle>
            <a:lvl1pPr>
              <a:defRPr>
                <a:solidFill>
                  <a:schemeClr val="bg1"/>
                </a:solidFill>
              </a:defRPr>
            </a:lvl1pPr>
          </a:lstStyle>
          <a:p>
            <a:pPr rtl="0"/>
            <a:fld id="{375B3617-D427-45E8-BE98-B12BF76A8059}" type="datetime1">
              <a:rPr lang="fr-FR" noProof="0" smtClean="0"/>
              <a:t>28/04/2023</a:t>
            </a:fld>
            <a:endParaRPr lang="fr-FR" noProof="0" dirty="0"/>
          </a:p>
        </p:txBody>
      </p:sp>
      <p:sp>
        <p:nvSpPr>
          <p:cNvPr id="8" name="Espace réservé du numéro de diapositive 7"/>
          <p:cNvSpPr>
            <a:spLocks noGrp="1"/>
          </p:cNvSpPr>
          <p:nvPr>
            <p:ph type="sldNum" sz="quarter" idx="12"/>
          </p:nvPr>
        </p:nvSpPr>
        <p:spPr/>
        <p:txBody>
          <a:bodyPr rtlCol="0"/>
          <a:lstStyle>
            <a:lvl1pPr>
              <a:defRPr>
                <a:solidFill>
                  <a:schemeClr val="bg1"/>
                </a:solidFill>
              </a:defRPr>
            </a:lvl1pPr>
          </a:lstStyle>
          <a:p>
            <a:pPr rtl="0"/>
            <a:fld id="{E31375A4-56A4-47D6-9801-1991572033F7}" type="slidenum">
              <a:rPr lang="fr-FR" noProof="0" smtClean="0"/>
              <a:pPr/>
              <a:t>‹N°›</a:t>
            </a:fld>
            <a:endParaRPr lang="fr-FR" noProof="0"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e 7"/>
          <p:cNvGrpSpPr/>
          <p:nvPr/>
        </p:nvGrpSpPr>
        <p:grpSpPr bwMode="hidden">
          <a:xfrm>
            <a:off x="-1" y="0"/>
            <a:ext cx="12192002" cy="6858000"/>
            <a:chOff x="-1" y="0"/>
            <a:chExt cx="12192002" cy="6858000"/>
          </a:xfrm>
        </p:grpSpPr>
        <p:cxnSp>
          <p:nvCxnSpPr>
            <p:cNvPr id="9" name="Connecteur droit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Connecteur droit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Connecteur droit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Connecteur droit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Connecteur droit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Connecteur droit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e 24"/>
            <p:cNvGrpSpPr/>
            <p:nvPr/>
          </p:nvGrpSpPr>
          <p:grpSpPr bwMode="hidden">
            <a:xfrm>
              <a:off x="-1" y="0"/>
              <a:ext cx="12192001" cy="6858000"/>
              <a:chOff x="-1" y="0"/>
              <a:chExt cx="12192001" cy="6858000"/>
            </a:xfrm>
          </p:grpSpPr>
          <p:cxnSp>
            <p:nvCxnSpPr>
              <p:cNvPr id="43" name="Connecteur droit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Connecteur droit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Connecteur droit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Connecteur droit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Connecteur droit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e 47"/>
              <p:cNvGrpSpPr/>
              <p:nvPr/>
            </p:nvGrpSpPr>
            <p:grpSpPr bwMode="hidden">
              <a:xfrm>
                <a:off x="6327885" y="0"/>
                <a:ext cx="5864115" cy="5898673"/>
                <a:chOff x="6327885" y="0"/>
                <a:chExt cx="5864115" cy="5898673"/>
              </a:xfrm>
            </p:grpSpPr>
            <p:cxnSp>
              <p:nvCxnSpPr>
                <p:cNvPr id="54" name="Connecteur droit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Connecteur droit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Connecteur droit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Connecteur droit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Connecteur droit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Connecteur droit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Connecteur droit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Connecteur droit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Connecteur droit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Connecteur droit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e 25"/>
            <p:cNvGrpSpPr/>
            <p:nvPr/>
          </p:nvGrpSpPr>
          <p:grpSpPr bwMode="hidden">
            <a:xfrm flipH="1">
              <a:off x="0" y="0"/>
              <a:ext cx="12192001" cy="6858000"/>
              <a:chOff x="-1" y="0"/>
              <a:chExt cx="12192001" cy="6858000"/>
            </a:xfrm>
          </p:grpSpPr>
          <p:cxnSp>
            <p:nvCxnSpPr>
              <p:cNvPr id="27" name="Connecteur droit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Connecteur droit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Connecteur droit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Connecteur droit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Connecteur droit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e 31"/>
              <p:cNvGrpSpPr/>
              <p:nvPr/>
            </p:nvGrpSpPr>
            <p:grpSpPr bwMode="hidden">
              <a:xfrm>
                <a:off x="6327885" y="0"/>
                <a:ext cx="5864115" cy="5898673"/>
                <a:chOff x="6327885" y="0"/>
                <a:chExt cx="5864115" cy="5898673"/>
              </a:xfrm>
            </p:grpSpPr>
            <p:cxnSp>
              <p:nvCxnSpPr>
                <p:cNvPr id="38" name="Connecteur droit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Connecteur droit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Connecteur droit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Connecteur droit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Connecteur droit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Connecteur droit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Connecteur droit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Connecteur droit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Connecteur droit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Connecteur droit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59" name="Connecteur droit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re 1"/>
          <p:cNvSpPr>
            <a:spLocks noGrp="1"/>
          </p:cNvSpPr>
          <p:nvPr>
            <p:ph type="title"/>
          </p:nvPr>
        </p:nvSpPr>
        <p:spPr>
          <a:xfrm>
            <a:off x="7909560" y="576072"/>
            <a:ext cx="3657600" cy="2194560"/>
          </a:xfrm>
        </p:spPr>
        <p:txBody>
          <a:bodyPr rtlCol="0" anchor="b">
            <a:normAutofit/>
          </a:bodyPr>
          <a:lstStyle>
            <a:lvl1pPr>
              <a:defRPr sz="2600">
                <a:solidFill>
                  <a:schemeClr val="bg1"/>
                </a:solidFill>
              </a:defRPr>
            </a:lvl1pPr>
          </a:lstStyle>
          <a:p>
            <a:pPr rtl="0"/>
            <a:r>
              <a:rPr lang="fr-FR" noProof="0"/>
              <a:t>Modifiez le style du titre</a:t>
            </a:r>
          </a:p>
        </p:txBody>
      </p:sp>
      <p:sp>
        <p:nvSpPr>
          <p:cNvPr id="3" name="Espace réservé d’image 2" descr="Espace réservé vide pour ajouter une image. Cliquez sur l’espace réservé et sélectionnez l’image à ajouter."/>
          <p:cNvSpPr>
            <a:spLocks noGrp="1"/>
          </p:cNvSpPr>
          <p:nvPr>
            <p:ph type="pic" idx="1" hasCustomPrompt="1"/>
          </p:nvPr>
        </p:nvSpPr>
        <p:spPr>
          <a:xfrm>
            <a:off x="4412" y="-159"/>
            <a:ext cx="7315200" cy="6858000"/>
          </a:xfrm>
        </p:spPr>
        <p:txBody>
          <a:bodyPr tIns="45720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dirty="0"/>
              <a:t>Cliquez sur l’icône pour ajouter une image</a:t>
            </a:r>
          </a:p>
        </p:txBody>
      </p:sp>
      <p:sp>
        <p:nvSpPr>
          <p:cNvPr id="4" name="Espace réservé du texte 3"/>
          <p:cNvSpPr>
            <a:spLocks noGrp="1"/>
          </p:cNvSpPr>
          <p:nvPr>
            <p:ph type="body" sz="half" idx="2"/>
          </p:nvPr>
        </p:nvSpPr>
        <p:spPr>
          <a:xfrm>
            <a:off x="7909560" y="2999232"/>
            <a:ext cx="3657600" cy="2286000"/>
          </a:xfrm>
        </p:spPr>
        <p:txBody>
          <a:bodyPr rtlCol="0"/>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e 95"/>
          <p:cNvGrpSpPr/>
          <p:nvPr userDrawn="1"/>
        </p:nvGrpSpPr>
        <p:grpSpPr bwMode="hidden">
          <a:xfrm>
            <a:off x="-1" y="-195943"/>
            <a:ext cx="12192002" cy="6858000"/>
            <a:chOff x="-1" y="0"/>
            <a:chExt cx="12192002" cy="6858000"/>
          </a:xfrm>
        </p:grpSpPr>
        <p:cxnSp>
          <p:nvCxnSpPr>
            <p:cNvPr id="97" name="Connecteur droit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Connecteur droit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Connecteur droit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Connecteur droit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Connecteur droit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Connecteur droit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Connecteur droit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Connecteur droit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Connecteur droit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Connecteur droit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Connecteur droit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Connecteur droit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Connecteur droit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Connecteur droit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Connecteur droit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Connecteur droit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e 112"/>
            <p:cNvGrpSpPr/>
            <p:nvPr userDrawn="1"/>
          </p:nvGrpSpPr>
          <p:grpSpPr bwMode="hidden">
            <a:xfrm>
              <a:off x="-1" y="0"/>
              <a:ext cx="12192001" cy="6858000"/>
              <a:chOff x="-1" y="0"/>
              <a:chExt cx="12192001" cy="6858000"/>
            </a:xfrm>
          </p:grpSpPr>
          <p:cxnSp>
            <p:nvCxnSpPr>
              <p:cNvPr id="131" name="Connecteur droit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Connecteur droit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Connecteur droit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Connecteur droit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Connecteur droit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e 135"/>
              <p:cNvGrpSpPr/>
              <p:nvPr/>
            </p:nvGrpSpPr>
            <p:grpSpPr bwMode="hidden">
              <a:xfrm>
                <a:off x="6327885" y="0"/>
                <a:ext cx="5864115" cy="5898673"/>
                <a:chOff x="6327885" y="0"/>
                <a:chExt cx="5864115" cy="5898673"/>
              </a:xfrm>
            </p:grpSpPr>
            <p:cxnSp>
              <p:nvCxnSpPr>
                <p:cNvPr id="142" name="Connecteur droit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Connecteur droit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Connecteur droit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Connecteur droit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Connecteur droit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Connecteur droit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Connecteur droit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Connecteur droit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Connecteur droit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Connecteur droit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e 113"/>
            <p:cNvGrpSpPr/>
            <p:nvPr userDrawn="1"/>
          </p:nvGrpSpPr>
          <p:grpSpPr bwMode="hidden">
            <a:xfrm flipH="1">
              <a:off x="0" y="0"/>
              <a:ext cx="12192001" cy="6858000"/>
              <a:chOff x="-1" y="0"/>
              <a:chExt cx="12192001" cy="6858000"/>
            </a:xfrm>
          </p:grpSpPr>
          <p:cxnSp>
            <p:nvCxnSpPr>
              <p:cNvPr id="115" name="Connecteur droit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Connecteur droit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Connecteur droit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Connecteur droit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Connecteur droit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e 119"/>
              <p:cNvGrpSpPr/>
              <p:nvPr/>
            </p:nvGrpSpPr>
            <p:grpSpPr bwMode="hidden">
              <a:xfrm>
                <a:off x="6327885" y="0"/>
                <a:ext cx="5864115" cy="5898673"/>
                <a:chOff x="6327885" y="0"/>
                <a:chExt cx="5864115" cy="5898673"/>
              </a:xfrm>
            </p:grpSpPr>
            <p:cxnSp>
              <p:nvCxnSpPr>
                <p:cNvPr id="126" name="Connecteur droit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Connecteur droit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Connecteur droit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Connecteur droit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Connecteur droit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Connecteur droit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Connecteur droit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Connecteur droit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Connecteur droit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Connecteur droit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Espace réservé du titre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pPr rtl="0"/>
            <a:r>
              <a:rPr lang="fr-FR" noProof="0"/>
              <a:t>Modifiez le style du titre</a:t>
            </a:r>
          </a:p>
        </p:txBody>
      </p:sp>
      <p:sp>
        <p:nvSpPr>
          <p:cNvPr id="3" name="Espace réservé du texte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fr-FR" dirty="0"/>
              <a:t>Modifier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cxnSp>
        <p:nvCxnSpPr>
          <p:cNvPr id="148" name="Connecteur droit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Espace réservé du pied de page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pPr rtl="0"/>
            <a:r>
              <a:rPr lang="fr-FR" noProof="0" dirty="0"/>
              <a:t>Ajouter un pied de page</a:t>
            </a:r>
          </a:p>
        </p:txBody>
      </p:sp>
      <p:sp>
        <p:nvSpPr>
          <p:cNvPr id="4" name="Espace réservé de la date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pPr rtl="0"/>
            <a:fld id="{43BA60B4-2820-4CAD-9F04-053483DCA915}" type="datetime1">
              <a:rPr lang="fr-FR" noProof="0" smtClean="0"/>
              <a:t>28/04/2023</a:t>
            </a:fld>
            <a:endParaRPr lang="fr-FR" noProof="0" dirty="0"/>
          </a:p>
        </p:txBody>
      </p:sp>
      <p:sp>
        <p:nvSpPr>
          <p:cNvPr id="6" name="Espace réservé du numéro de diapositive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pPr rtl="0"/>
            <a:fld id="{E31375A4-56A4-47D6-9801-1991572033F7}" type="slidenum">
              <a:rPr lang="fr-FR" noProof="0" smtClean="0"/>
              <a:pPr/>
              <a:t>‹N°›</a:t>
            </a:fld>
            <a:endParaRPr lang="fr-FR" noProof="0"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sv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sv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sv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293845" y="3529668"/>
            <a:ext cx="9604310" cy="1660193"/>
          </a:xfrm>
        </p:spPr>
        <p:txBody>
          <a:bodyPr rtlCol="0">
            <a:normAutofit/>
          </a:bodyPr>
          <a:lstStyle/>
          <a:p>
            <a:r>
              <a:rPr lang="fr-FR" sz="1800" b="1" u="sng" dirty="0"/>
              <a:t>ANALYSEZ DES INDICATEURS DE L’</a:t>
            </a:r>
            <a:r>
              <a:rPr lang="fr-FR" sz="1800" u="sng" dirty="0">
                <a:latin typeface="+mn-lt"/>
              </a:rPr>
              <a:t>É</a:t>
            </a:r>
            <a:r>
              <a:rPr lang="fr-FR" sz="800" u="sng" dirty="0"/>
              <a:t> </a:t>
            </a:r>
            <a:r>
              <a:rPr lang="fr-FR" sz="1800" b="1" u="sng" dirty="0"/>
              <a:t>GALITE FEMME-HOMME AVEC KNIME</a:t>
            </a:r>
            <a:br>
              <a:rPr lang="fr-FR" sz="800" b="1" dirty="0"/>
            </a:br>
            <a:endParaRPr lang="fr-FR" sz="1800" dirty="0"/>
          </a:p>
        </p:txBody>
      </p:sp>
      <p:sp>
        <p:nvSpPr>
          <p:cNvPr id="3" name="Sous-titre 2"/>
          <p:cNvSpPr>
            <a:spLocks noGrp="1"/>
          </p:cNvSpPr>
          <p:nvPr>
            <p:ph type="subTitle" idx="1"/>
          </p:nvPr>
        </p:nvSpPr>
        <p:spPr>
          <a:xfrm>
            <a:off x="1293845" y="5449342"/>
            <a:ext cx="9604310" cy="457200"/>
          </a:xfrm>
        </p:spPr>
        <p:txBody>
          <a:bodyPr rtlCol="0">
            <a:normAutofit fontScale="85000" lnSpcReduction="10000"/>
          </a:bodyPr>
          <a:lstStyle/>
          <a:p>
            <a:pPr rtl="0"/>
            <a:r>
              <a:rPr lang="fr-FR" b="1" dirty="0"/>
              <a:t>Samira MAHJOUB                               05/2023                                            OPENCLASSROOMS</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Espace réservé du contenu 9">
            <a:extLst>
              <a:ext uri="{FF2B5EF4-FFF2-40B4-BE49-F238E27FC236}">
                <a16:creationId xmlns:a16="http://schemas.microsoft.com/office/drawing/2014/main" id="{93583A78-D9E2-A187-573B-CF08AF6824B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73187" y="873733"/>
            <a:ext cx="6218238" cy="4663678"/>
          </a:xfrm>
          <a:prstGeom prst="rect">
            <a:avLst/>
          </a:prstGeom>
        </p:spPr>
      </p:pic>
      <p:sp>
        <p:nvSpPr>
          <p:cNvPr id="6" name="ZoneTexte 5">
            <a:extLst>
              <a:ext uri="{FF2B5EF4-FFF2-40B4-BE49-F238E27FC236}">
                <a16:creationId xmlns:a16="http://schemas.microsoft.com/office/drawing/2014/main" id="{D0887F9B-9198-195E-74BF-49914BAF65FD}"/>
              </a:ext>
            </a:extLst>
          </p:cNvPr>
          <p:cNvSpPr txBox="1"/>
          <p:nvPr/>
        </p:nvSpPr>
        <p:spPr>
          <a:xfrm>
            <a:off x="2766271" y="76477"/>
            <a:ext cx="6102990" cy="375552"/>
          </a:xfrm>
          <a:prstGeom prst="rect">
            <a:avLst/>
          </a:prstGeom>
          <a:noFill/>
        </p:spPr>
        <p:txBody>
          <a:bodyPr wrap="square">
            <a:spAutoFit/>
          </a:bodyPr>
          <a:lstStyle/>
          <a:p>
            <a:pPr>
              <a:lnSpc>
                <a:spcPct val="107000"/>
              </a:lnSpc>
              <a:spcAft>
                <a:spcPts val="800"/>
              </a:spcAft>
            </a:pPr>
            <a:r>
              <a:rPr lang="fr-FR" sz="1800" b="1" u="sng"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rPr>
              <a:t>R</a:t>
            </a:r>
            <a:r>
              <a:rPr lang="fr-FR" b="1" u="sng" dirty="0">
                <a:solidFill>
                  <a:schemeClr val="accent1">
                    <a:lumMod val="75000"/>
                  </a:schemeClr>
                </a:solidFill>
                <a:latin typeface="Calibri" panose="020F0502020204030204" pitchFamily="34" charset="0"/>
                <a:cs typeface="Calibri" panose="020F0502020204030204" pitchFamily="34" charset="0"/>
              </a:rPr>
              <a:t>É</a:t>
            </a:r>
            <a:r>
              <a:rPr lang="fr-FR" sz="1800" b="1" u="sng"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rPr>
              <a:t>PARTITION DES SALARIES PAR TYPE DE CONTRAT(CDI/CDD)</a:t>
            </a:r>
          </a:p>
        </p:txBody>
      </p:sp>
      <p:sp>
        <p:nvSpPr>
          <p:cNvPr id="8" name="ZoneTexte 7">
            <a:extLst>
              <a:ext uri="{FF2B5EF4-FFF2-40B4-BE49-F238E27FC236}">
                <a16:creationId xmlns:a16="http://schemas.microsoft.com/office/drawing/2014/main" id="{F987F843-E6BC-B9C6-A152-81533BB685CC}"/>
              </a:ext>
            </a:extLst>
          </p:cNvPr>
          <p:cNvSpPr txBox="1"/>
          <p:nvPr/>
        </p:nvSpPr>
        <p:spPr>
          <a:xfrm>
            <a:off x="540057" y="982790"/>
            <a:ext cx="5033130" cy="1899494"/>
          </a:xfrm>
          <a:prstGeom prst="rect">
            <a:avLst/>
          </a:prstGeom>
          <a:noFill/>
        </p:spPr>
        <p:txBody>
          <a:bodyPr wrap="square">
            <a:spAutoFit/>
          </a:bodyPr>
          <a:lstStyle/>
          <a:p>
            <a:pPr>
              <a:lnSpc>
                <a:spcPct val="107000"/>
              </a:lnSpc>
              <a:spcAft>
                <a:spcPts val="800"/>
              </a:spcAft>
            </a:pPr>
            <a:r>
              <a:rPr lang="fr-FR" b="1"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rPr>
              <a:t>COMMENTAIRE</a:t>
            </a:r>
          </a:p>
          <a:p>
            <a:pPr>
              <a:lnSpc>
                <a:spcPct val="107000"/>
              </a:lnSpc>
              <a:spcAft>
                <a:spcPts val="800"/>
              </a:spcAft>
            </a:pPr>
            <a:r>
              <a:rPr lang="fr-FR" sz="1600" dirty="0">
                <a:effectLst/>
                <a:latin typeface="Calibri" panose="020F0502020204030204" pitchFamily="34" charset="0"/>
                <a:ea typeface="Calibri" panose="020F0502020204030204" pitchFamily="34" charset="0"/>
                <a:cs typeface="Arial" panose="020B0604020202020204" pitchFamily="34" charset="0"/>
              </a:rPr>
              <a:t>Ce graphique représente la répartition des salariés par type de contrat.</a:t>
            </a:r>
          </a:p>
          <a:p>
            <a:pPr>
              <a:lnSpc>
                <a:spcPct val="107000"/>
              </a:lnSpc>
              <a:spcAft>
                <a:spcPts val="800"/>
              </a:spcAft>
            </a:pPr>
            <a:r>
              <a:rPr lang="fr-FR" sz="1600" dirty="0">
                <a:latin typeface="Calibri" panose="020F0502020204030204" pitchFamily="34" charset="0"/>
                <a:ea typeface="Calibri" panose="020F0502020204030204" pitchFamily="34" charset="0"/>
                <a:cs typeface="Arial" panose="020B0604020202020204" pitchFamily="34" charset="0"/>
              </a:rPr>
              <a:t>Nous pouvons constater </a:t>
            </a:r>
            <a:r>
              <a:rPr lang="fr-FR" sz="1600" dirty="0">
                <a:effectLst/>
                <a:latin typeface="Calibri" panose="020F0502020204030204" pitchFamily="34" charset="0"/>
                <a:ea typeface="Calibri" panose="020F0502020204030204" pitchFamily="34" charset="0"/>
                <a:cs typeface="Arial" panose="020B0604020202020204" pitchFamily="34" charset="0"/>
              </a:rPr>
              <a:t>que les hommes dépassent légèrement les femmes en CDI en revanche en CDD les femmes sont majoritaires.</a:t>
            </a:r>
          </a:p>
        </p:txBody>
      </p:sp>
    </p:spTree>
    <p:extLst>
      <p:ext uri="{BB962C8B-B14F-4D97-AF65-F5344CB8AC3E}">
        <p14:creationId xmlns:p14="http://schemas.microsoft.com/office/powerpoint/2010/main" val="2446852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FC5CCC91-D3AF-4667-9B77-A3E7E4913550}"/>
              </a:ext>
            </a:extLst>
          </p:cNvPr>
          <p:cNvPicPr>
            <a:picLocks noChangeAspect="1"/>
          </p:cNvPicPr>
          <p:nvPr/>
        </p:nvPicPr>
        <p:blipFill>
          <a:blip r:embed="rId2"/>
          <a:stretch>
            <a:fillRect/>
          </a:stretch>
        </p:blipFill>
        <p:spPr>
          <a:xfrm>
            <a:off x="7141127" y="2080841"/>
            <a:ext cx="4210638" cy="1009791"/>
          </a:xfrm>
          <a:prstGeom prst="rect">
            <a:avLst/>
          </a:prstGeom>
        </p:spPr>
      </p:pic>
      <p:sp>
        <p:nvSpPr>
          <p:cNvPr id="6" name="ZoneTexte 5">
            <a:extLst>
              <a:ext uri="{FF2B5EF4-FFF2-40B4-BE49-F238E27FC236}">
                <a16:creationId xmlns:a16="http://schemas.microsoft.com/office/drawing/2014/main" id="{0379D562-7B5C-08DF-D0B9-2CCC9C3BD3F8}"/>
              </a:ext>
            </a:extLst>
          </p:cNvPr>
          <p:cNvSpPr txBox="1"/>
          <p:nvPr/>
        </p:nvSpPr>
        <p:spPr>
          <a:xfrm>
            <a:off x="1038137" y="1258368"/>
            <a:ext cx="6102990" cy="2473882"/>
          </a:xfrm>
          <a:prstGeom prst="rect">
            <a:avLst/>
          </a:prstGeom>
          <a:noFill/>
        </p:spPr>
        <p:txBody>
          <a:bodyPr wrap="square">
            <a:spAutoFit/>
          </a:bodyPr>
          <a:lstStyle/>
          <a:p>
            <a:pPr>
              <a:lnSpc>
                <a:spcPct val="107000"/>
              </a:lnSpc>
              <a:spcAft>
                <a:spcPts val="800"/>
              </a:spcAft>
            </a:pPr>
            <a:r>
              <a:rPr lang="fr-FR" b="1" u="sng"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rPr>
              <a:t>TEST CHI2</a:t>
            </a:r>
          </a:p>
          <a:p>
            <a:pPr>
              <a:lnSpc>
                <a:spcPct val="107000"/>
              </a:lnSpc>
              <a:spcAft>
                <a:spcPts val="800"/>
              </a:spcAft>
            </a:pPr>
            <a:r>
              <a:rPr lang="fr-FR" sz="1200" b="1" dirty="0">
                <a:effectLst/>
                <a:latin typeface="Calibri" panose="020F0502020204030204" pitchFamily="34" charset="0"/>
                <a:ea typeface="Calibri" panose="020F0502020204030204" pitchFamily="34" charset="0"/>
                <a:cs typeface="Arial" panose="020B0604020202020204" pitchFamily="34" charset="0"/>
              </a:rPr>
              <a:t>L’hypothèse H0 :les deux variables sexe et type de contrat sont indépendantes</a:t>
            </a:r>
          </a:p>
          <a:p>
            <a:pPr>
              <a:lnSpc>
                <a:spcPct val="107000"/>
              </a:lnSpc>
              <a:spcAft>
                <a:spcPts val="800"/>
              </a:spcAft>
            </a:pPr>
            <a:r>
              <a:rPr lang="fr-FR" sz="1200" b="1" dirty="0">
                <a:effectLst/>
                <a:latin typeface="Calibri" panose="020F0502020204030204" pitchFamily="34" charset="0"/>
                <a:ea typeface="Calibri" panose="020F0502020204030204" pitchFamily="34" charset="0"/>
                <a:cs typeface="Arial" panose="020B0604020202020204" pitchFamily="34" charset="0"/>
              </a:rPr>
              <a:t>L’hypothèse H1 :les deux variables sont dépendantes</a:t>
            </a:r>
          </a:p>
          <a:p>
            <a:pPr>
              <a:lnSpc>
                <a:spcPct val="107000"/>
              </a:lnSpc>
              <a:spcAft>
                <a:spcPts val="800"/>
              </a:spcAft>
            </a:pPr>
            <a:r>
              <a:rPr lang="fr-FR" sz="1200" b="1" dirty="0">
                <a:effectLst/>
                <a:latin typeface="Calibri" panose="020F0502020204030204" pitchFamily="34" charset="0"/>
                <a:ea typeface="Calibri" panose="020F0502020204030204" pitchFamily="34" charset="0"/>
                <a:cs typeface="Arial" panose="020B0604020202020204" pitchFamily="34" charset="0"/>
              </a:rPr>
              <a:t>L’hypothèse H0 est rejetée si p_value &lt; 0.05</a:t>
            </a:r>
            <a:endParaRPr lang="fr-FR" sz="1200" b="1"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fr-FR" sz="1200" b="1" dirty="0">
                <a:effectLst/>
                <a:latin typeface="Calibri" panose="020F0502020204030204" pitchFamily="34" charset="0"/>
                <a:ea typeface="Calibri" panose="020F0502020204030204" pitchFamily="34" charset="0"/>
                <a:cs typeface="Arial" panose="020B0604020202020204" pitchFamily="34" charset="0"/>
              </a:rPr>
              <a:t>Les deux variables qualitatives  ne sont pas significatives  car p_value&gt;0,05(H0 n’est pas rejetée).</a:t>
            </a:r>
          </a:p>
          <a:p>
            <a:pPr>
              <a:lnSpc>
                <a:spcPct val="107000"/>
              </a:lnSpc>
              <a:spcAft>
                <a:spcPts val="800"/>
              </a:spcAft>
            </a:pPr>
            <a:r>
              <a:rPr lang="fr-FR" sz="1200" b="1" dirty="0">
                <a:latin typeface="Calibri" panose="020F0502020204030204" pitchFamily="34" charset="0"/>
                <a:cs typeface="Calibri" panose="020F0502020204030204" pitchFamily="34" charset="0"/>
              </a:rPr>
              <a:t>Cela peut indiquer que l'entreprise offre un traitement équitable en termes de type de contrat indépendamment du sexe. Cela peut être considéré comme un signe positif de respect des droits des travailleurs.</a:t>
            </a:r>
          </a:p>
        </p:txBody>
      </p:sp>
      <p:sp>
        <p:nvSpPr>
          <p:cNvPr id="8" name="ZoneTexte 7">
            <a:extLst>
              <a:ext uri="{FF2B5EF4-FFF2-40B4-BE49-F238E27FC236}">
                <a16:creationId xmlns:a16="http://schemas.microsoft.com/office/drawing/2014/main" id="{6C7B7793-0937-AD6D-6D38-FD487D7F1F49}"/>
              </a:ext>
            </a:extLst>
          </p:cNvPr>
          <p:cNvSpPr txBox="1"/>
          <p:nvPr/>
        </p:nvSpPr>
        <p:spPr>
          <a:xfrm>
            <a:off x="5149824" y="84865"/>
            <a:ext cx="6102990" cy="375552"/>
          </a:xfrm>
          <a:prstGeom prst="rect">
            <a:avLst/>
          </a:prstGeom>
          <a:noFill/>
        </p:spPr>
        <p:txBody>
          <a:bodyPr wrap="square">
            <a:spAutoFit/>
          </a:bodyPr>
          <a:lstStyle/>
          <a:p>
            <a:pPr>
              <a:lnSpc>
                <a:spcPct val="107000"/>
              </a:lnSpc>
              <a:spcAft>
                <a:spcPts val="800"/>
              </a:spcAft>
            </a:pPr>
            <a:r>
              <a:rPr lang="fr-FR" sz="1800" b="1" u="sng"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rPr>
              <a:t>TEST STATISTIQUE</a:t>
            </a:r>
          </a:p>
        </p:txBody>
      </p:sp>
    </p:spTree>
    <p:extLst>
      <p:ext uri="{BB962C8B-B14F-4D97-AF65-F5344CB8AC3E}">
        <p14:creationId xmlns:p14="http://schemas.microsoft.com/office/powerpoint/2010/main" val="3075341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que 4">
            <a:extLst>
              <a:ext uri="{FF2B5EF4-FFF2-40B4-BE49-F238E27FC236}">
                <a16:creationId xmlns:a16="http://schemas.microsoft.com/office/drawing/2014/main" id="{3203CAD5-8032-0CEB-2A48-B662C7FE730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53899" y="1623269"/>
            <a:ext cx="5234729" cy="4412609"/>
          </a:xfrm>
          <a:prstGeom prst="rect">
            <a:avLst/>
          </a:prstGeom>
        </p:spPr>
      </p:pic>
      <p:sp>
        <p:nvSpPr>
          <p:cNvPr id="7" name="ZoneTexte 6">
            <a:extLst>
              <a:ext uri="{FF2B5EF4-FFF2-40B4-BE49-F238E27FC236}">
                <a16:creationId xmlns:a16="http://schemas.microsoft.com/office/drawing/2014/main" id="{50049168-DA99-FC72-B14E-27114272862F}"/>
              </a:ext>
            </a:extLst>
          </p:cNvPr>
          <p:cNvSpPr txBox="1"/>
          <p:nvPr/>
        </p:nvSpPr>
        <p:spPr>
          <a:xfrm>
            <a:off x="2749492" y="277812"/>
            <a:ext cx="6102990" cy="375552"/>
          </a:xfrm>
          <a:prstGeom prst="rect">
            <a:avLst/>
          </a:prstGeom>
          <a:noFill/>
        </p:spPr>
        <p:txBody>
          <a:bodyPr wrap="square">
            <a:spAutoFit/>
          </a:bodyPr>
          <a:lstStyle/>
          <a:p>
            <a:pPr>
              <a:lnSpc>
                <a:spcPct val="107000"/>
              </a:lnSpc>
              <a:spcAft>
                <a:spcPts val="800"/>
              </a:spcAft>
            </a:pPr>
            <a:r>
              <a:rPr lang="fr-FR" sz="1800" b="1" u="sng"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rPr>
              <a:t>R</a:t>
            </a:r>
            <a:r>
              <a:rPr lang="fr-FR" b="1" u="sng" dirty="0">
                <a:solidFill>
                  <a:schemeClr val="accent1">
                    <a:lumMod val="75000"/>
                  </a:schemeClr>
                </a:solidFill>
                <a:latin typeface="Calibri" panose="020F0502020204030204" pitchFamily="34" charset="0"/>
                <a:cs typeface="Calibri" panose="020F0502020204030204" pitchFamily="34" charset="0"/>
              </a:rPr>
              <a:t>É</a:t>
            </a:r>
            <a:r>
              <a:rPr lang="fr-FR" sz="1800" b="1" u="sng"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rPr>
              <a:t>PARTITION DES SALARI</a:t>
            </a:r>
            <a:r>
              <a:rPr lang="fr-FR" b="1" u="sng" dirty="0">
                <a:solidFill>
                  <a:schemeClr val="accent1">
                    <a:lumMod val="75000"/>
                  </a:schemeClr>
                </a:solidFill>
                <a:latin typeface="Calibri" panose="020F0502020204030204" pitchFamily="34" charset="0"/>
                <a:cs typeface="Calibri" panose="020F0502020204030204" pitchFamily="34" charset="0"/>
              </a:rPr>
              <a:t>É</a:t>
            </a:r>
            <a:r>
              <a:rPr lang="fr-FR" sz="1800" b="1" u="sng"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rPr>
              <a:t>S PAR GROUPES D’ANCIENNET</a:t>
            </a:r>
            <a:r>
              <a:rPr lang="fr-FR" b="1" u="sng" dirty="0">
                <a:solidFill>
                  <a:schemeClr val="accent1">
                    <a:lumMod val="75000"/>
                  </a:schemeClr>
                </a:solidFill>
                <a:latin typeface="Calibri" panose="020F0502020204030204" pitchFamily="34" charset="0"/>
                <a:cs typeface="Calibri" panose="020F0502020204030204" pitchFamily="34" charset="0"/>
              </a:rPr>
              <a:t>É</a:t>
            </a:r>
            <a:endParaRPr lang="fr-FR" sz="1800" b="1" u="sng"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9" name="ZoneTexte 8">
            <a:extLst>
              <a:ext uri="{FF2B5EF4-FFF2-40B4-BE49-F238E27FC236}">
                <a16:creationId xmlns:a16="http://schemas.microsoft.com/office/drawing/2014/main" id="{9E626DA8-44C2-FDCB-6ED6-48ADDAF893A1}"/>
              </a:ext>
            </a:extLst>
          </p:cNvPr>
          <p:cNvSpPr txBox="1"/>
          <p:nvPr/>
        </p:nvSpPr>
        <p:spPr>
          <a:xfrm>
            <a:off x="403372" y="1669409"/>
            <a:ext cx="5692628" cy="933589"/>
          </a:xfrm>
          <a:prstGeom prst="rect">
            <a:avLst/>
          </a:prstGeom>
          <a:noFill/>
        </p:spPr>
        <p:txBody>
          <a:bodyPr wrap="square">
            <a:spAutoFit/>
          </a:bodyPr>
          <a:lstStyle/>
          <a:p>
            <a:pPr>
              <a:spcAft>
                <a:spcPts val="800"/>
              </a:spcAft>
            </a:pPr>
            <a:r>
              <a:rPr lang="fr-FR" sz="1200" b="1" dirty="0">
                <a:effectLst/>
                <a:latin typeface="Calibri" panose="020F0502020204030204" pitchFamily="34" charset="0"/>
                <a:ea typeface="Calibri" panose="020F0502020204030204" pitchFamily="34" charset="0"/>
                <a:cs typeface="Calibri" panose="020F0502020204030204" pitchFamily="34" charset="0"/>
              </a:rPr>
              <a:t>En analysant les données fournies sur la répartition des salariés(H/F) en fonction de leurs année d’ancienneté, on peut constater que  les hommes sont plus nombreux que les femmes dans les tranches d’ancienneté: +20 ans </a:t>
            </a:r>
          </a:p>
          <a:p>
            <a:pPr>
              <a:spcAft>
                <a:spcPts val="800"/>
              </a:spcAft>
            </a:pPr>
            <a:r>
              <a:rPr lang="fr-FR" sz="1200" b="1" dirty="0">
                <a:effectLst/>
                <a:latin typeface="Calibri" panose="020F0502020204030204" pitchFamily="34" charset="0"/>
                <a:ea typeface="Calibri" panose="020F0502020204030204" pitchFamily="34" charset="0"/>
                <a:cs typeface="Calibri" panose="020F0502020204030204" pitchFamily="34" charset="0"/>
              </a:rPr>
              <a:t>Les femmes sont plus présentes dans les tranches d’anciennetés : &lt;5ans </a:t>
            </a:r>
          </a:p>
        </p:txBody>
      </p:sp>
      <p:sp>
        <p:nvSpPr>
          <p:cNvPr id="13" name="ZoneTexte 12">
            <a:extLst>
              <a:ext uri="{FF2B5EF4-FFF2-40B4-BE49-F238E27FC236}">
                <a16:creationId xmlns:a16="http://schemas.microsoft.com/office/drawing/2014/main" id="{710AF1CA-F00F-AAE6-E934-B1270DA47BFC}"/>
              </a:ext>
            </a:extLst>
          </p:cNvPr>
          <p:cNvSpPr txBox="1"/>
          <p:nvPr/>
        </p:nvSpPr>
        <p:spPr>
          <a:xfrm>
            <a:off x="403372" y="1247717"/>
            <a:ext cx="6102990" cy="375552"/>
          </a:xfrm>
          <a:prstGeom prst="rect">
            <a:avLst/>
          </a:prstGeom>
          <a:noFill/>
        </p:spPr>
        <p:txBody>
          <a:bodyPr wrap="square">
            <a:spAutoFit/>
          </a:bodyPr>
          <a:lstStyle/>
          <a:p>
            <a:pPr>
              <a:lnSpc>
                <a:spcPct val="107000"/>
              </a:lnSpc>
              <a:spcAft>
                <a:spcPts val="800"/>
              </a:spcAft>
            </a:pPr>
            <a:r>
              <a:rPr lang="fr-FR" sz="1800" b="1" u="sng"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rPr>
              <a:t>COMMENTAIRE</a:t>
            </a:r>
          </a:p>
        </p:txBody>
      </p:sp>
      <p:pic>
        <p:nvPicPr>
          <p:cNvPr id="3" name="Graphique 2">
            <a:extLst>
              <a:ext uri="{FF2B5EF4-FFF2-40B4-BE49-F238E27FC236}">
                <a16:creationId xmlns:a16="http://schemas.microsoft.com/office/drawing/2014/main" id="{B13BF381-4B4E-D4EA-FDED-6EC730D0B51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6286" y="2776755"/>
            <a:ext cx="5461233" cy="3259123"/>
          </a:xfrm>
          <a:prstGeom prst="rect">
            <a:avLst/>
          </a:prstGeom>
        </p:spPr>
      </p:pic>
    </p:spTree>
    <p:extLst>
      <p:ext uri="{BB962C8B-B14F-4D97-AF65-F5344CB8AC3E}">
        <p14:creationId xmlns:p14="http://schemas.microsoft.com/office/powerpoint/2010/main" val="2517628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a:extLst>
              <a:ext uri="{FF2B5EF4-FFF2-40B4-BE49-F238E27FC236}">
                <a16:creationId xmlns:a16="http://schemas.microsoft.com/office/drawing/2014/main" id="{C740D587-55E3-B0CD-6ADF-813E5536289B}"/>
              </a:ext>
            </a:extLst>
          </p:cNvPr>
          <p:cNvSpPr txBox="1"/>
          <p:nvPr/>
        </p:nvSpPr>
        <p:spPr>
          <a:xfrm>
            <a:off x="266351" y="981531"/>
            <a:ext cx="5152937" cy="2177519"/>
          </a:xfrm>
          <a:prstGeom prst="rect">
            <a:avLst/>
          </a:prstGeom>
          <a:noFill/>
        </p:spPr>
        <p:txBody>
          <a:bodyPr wrap="square">
            <a:spAutoFit/>
          </a:bodyPr>
          <a:lstStyle/>
          <a:p>
            <a:pPr>
              <a:lnSpc>
                <a:spcPct val="107000"/>
              </a:lnSpc>
              <a:spcAft>
                <a:spcPts val="800"/>
              </a:spcAft>
            </a:pPr>
            <a:r>
              <a:rPr lang="fr-FR" sz="1200" b="1" dirty="0">
                <a:effectLst/>
                <a:latin typeface="Calibri" panose="020F0502020204030204" pitchFamily="34" charset="0"/>
                <a:ea typeface="Calibri" panose="020F0502020204030204" pitchFamily="34" charset="0"/>
                <a:cs typeface="Arial" panose="020B0604020202020204" pitchFamily="34" charset="0"/>
              </a:rPr>
              <a:t>L’hypothèse H0 :les deux groupes sont identiques</a:t>
            </a:r>
          </a:p>
          <a:p>
            <a:pPr>
              <a:lnSpc>
                <a:spcPct val="107000"/>
              </a:lnSpc>
              <a:spcAft>
                <a:spcPts val="800"/>
              </a:spcAft>
            </a:pPr>
            <a:r>
              <a:rPr lang="fr-FR" sz="1200" b="1" dirty="0">
                <a:effectLst/>
                <a:latin typeface="Calibri" panose="020F0502020204030204" pitchFamily="34" charset="0"/>
                <a:ea typeface="Calibri" panose="020F0502020204030204" pitchFamily="34" charset="0"/>
                <a:cs typeface="Arial" panose="020B0604020202020204" pitchFamily="34" charset="0"/>
              </a:rPr>
              <a:t>L’hypothèse H1 :les deux groupes ne sont pas identiques</a:t>
            </a:r>
          </a:p>
          <a:p>
            <a:pPr>
              <a:lnSpc>
                <a:spcPct val="107000"/>
              </a:lnSpc>
              <a:spcAft>
                <a:spcPts val="800"/>
              </a:spcAft>
            </a:pPr>
            <a:r>
              <a:rPr lang="fr-FR" sz="1200" b="1" dirty="0">
                <a:effectLst/>
                <a:latin typeface="Calibri" panose="020F0502020204030204" pitchFamily="34" charset="0"/>
                <a:ea typeface="Calibri" panose="020F0502020204030204" pitchFamily="34" charset="0"/>
                <a:cs typeface="Arial" panose="020B0604020202020204" pitchFamily="34" charset="0"/>
              </a:rPr>
              <a:t>L’hypothèse H0 est rejetée si p_value &lt; 0.05</a:t>
            </a:r>
          </a:p>
          <a:p>
            <a:pPr>
              <a:lnSpc>
                <a:spcPct val="107000"/>
              </a:lnSpc>
              <a:spcAft>
                <a:spcPts val="800"/>
              </a:spcAft>
            </a:pPr>
            <a:r>
              <a:rPr lang="fr-FR" sz="1200" b="1" dirty="0">
                <a:latin typeface="Calibri" panose="020F0502020204030204" pitchFamily="34" charset="0"/>
                <a:ea typeface="Calibri" panose="020F0502020204030204" pitchFamily="34" charset="0"/>
                <a:cs typeface="Arial" panose="020B0604020202020204" pitchFamily="34" charset="0"/>
              </a:rPr>
              <a:t>Les deux variables sont corrélées car p_value&lt;0,05, cela signifie qu'il existe une relation significativité entre les deux variables ce qui peut refléter sur les écarts salariaux, promotions professionnelle ou autre.</a:t>
            </a:r>
            <a:endParaRPr lang="fr-FR" sz="1200" b="1"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endParaRPr lang="fr-FR" sz="12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endParaRPr lang="fr-FR" sz="12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0" name="ZoneTexte 9">
            <a:extLst>
              <a:ext uri="{FF2B5EF4-FFF2-40B4-BE49-F238E27FC236}">
                <a16:creationId xmlns:a16="http://schemas.microsoft.com/office/drawing/2014/main" id="{47E816E4-9659-B432-BD5B-43DA5CE66686}"/>
              </a:ext>
            </a:extLst>
          </p:cNvPr>
          <p:cNvSpPr txBox="1"/>
          <p:nvPr/>
        </p:nvSpPr>
        <p:spPr>
          <a:xfrm>
            <a:off x="4620237" y="101643"/>
            <a:ext cx="6102990" cy="375552"/>
          </a:xfrm>
          <a:prstGeom prst="rect">
            <a:avLst/>
          </a:prstGeom>
          <a:noFill/>
        </p:spPr>
        <p:txBody>
          <a:bodyPr wrap="square">
            <a:spAutoFit/>
          </a:bodyPr>
          <a:lstStyle/>
          <a:p>
            <a:pPr>
              <a:lnSpc>
                <a:spcPct val="107000"/>
              </a:lnSpc>
              <a:spcAft>
                <a:spcPts val="800"/>
              </a:spcAft>
            </a:pPr>
            <a:r>
              <a:rPr lang="fr-FR" sz="1800" b="1" u="sng"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rPr>
              <a:t>TEST STATISTIQUE</a:t>
            </a:r>
          </a:p>
        </p:txBody>
      </p:sp>
      <p:pic>
        <p:nvPicPr>
          <p:cNvPr id="14" name="Image 13">
            <a:extLst>
              <a:ext uri="{FF2B5EF4-FFF2-40B4-BE49-F238E27FC236}">
                <a16:creationId xmlns:a16="http://schemas.microsoft.com/office/drawing/2014/main" id="{581B5EB7-CE49-4498-98F1-65DE2D166D9A}"/>
              </a:ext>
            </a:extLst>
          </p:cNvPr>
          <p:cNvPicPr>
            <a:picLocks noChangeAspect="1"/>
          </p:cNvPicPr>
          <p:nvPr/>
        </p:nvPicPr>
        <p:blipFill>
          <a:blip r:embed="rId2"/>
          <a:stretch>
            <a:fillRect/>
          </a:stretch>
        </p:blipFill>
        <p:spPr>
          <a:xfrm>
            <a:off x="609600" y="3567363"/>
            <a:ext cx="10972800" cy="2038635"/>
          </a:xfrm>
          <a:prstGeom prst="rect">
            <a:avLst/>
          </a:prstGeom>
        </p:spPr>
      </p:pic>
    </p:spTree>
    <p:extLst>
      <p:ext uri="{BB962C8B-B14F-4D97-AF65-F5344CB8AC3E}">
        <p14:creationId xmlns:p14="http://schemas.microsoft.com/office/powerpoint/2010/main" val="2806543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BF52DEFB-AA4D-6D5B-0D45-FD6847BDE6E0}"/>
              </a:ext>
            </a:extLst>
          </p:cNvPr>
          <p:cNvSpPr txBox="1"/>
          <p:nvPr/>
        </p:nvSpPr>
        <p:spPr>
          <a:xfrm>
            <a:off x="141214" y="1183822"/>
            <a:ext cx="6102990" cy="375552"/>
          </a:xfrm>
          <a:prstGeom prst="rect">
            <a:avLst/>
          </a:prstGeom>
          <a:noFill/>
        </p:spPr>
        <p:txBody>
          <a:bodyPr wrap="square">
            <a:spAutoFit/>
          </a:bodyPr>
          <a:lstStyle/>
          <a:p>
            <a:pPr>
              <a:lnSpc>
                <a:spcPct val="107000"/>
              </a:lnSpc>
              <a:spcAft>
                <a:spcPts val="800"/>
              </a:spcAft>
            </a:pPr>
            <a:r>
              <a:rPr lang="fr-FR" sz="1800" b="1" u="sng"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rPr>
              <a:t>COMMENTAIRE</a:t>
            </a:r>
          </a:p>
        </p:txBody>
      </p:sp>
      <p:pic>
        <p:nvPicPr>
          <p:cNvPr id="8" name="Graphique 7">
            <a:extLst>
              <a:ext uri="{FF2B5EF4-FFF2-40B4-BE49-F238E27FC236}">
                <a16:creationId xmlns:a16="http://schemas.microsoft.com/office/drawing/2014/main" id="{A198ED31-333C-6FA6-44A1-2D1C7C6194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90612" y="1559374"/>
            <a:ext cx="6146922" cy="4472309"/>
          </a:xfrm>
          <a:prstGeom prst="rect">
            <a:avLst/>
          </a:prstGeom>
        </p:spPr>
      </p:pic>
      <p:sp>
        <p:nvSpPr>
          <p:cNvPr id="10" name="ZoneTexte 9">
            <a:extLst>
              <a:ext uri="{FF2B5EF4-FFF2-40B4-BE49-F238E27FC236}">
                <a16:creationId xmlns:a16="http://schemas.microsoft.com/office/drawing/2014/main" id="{10F949CF-2313-24E5-FED9-C740739DBA5A}"/>
              </a:ext>
            </a:extLst>
          </p:cNvPr>
          <p:cNvSpPr txBox="1"/>
          <p:nvPr/>
        </p:nvSpPr>
        <p:spPr>
          <a:xfrm>
            <a:off x="2707547" y="252645"/>
            <a:ext cx="6102990" cy="375552"/>
          </a:xfrm>
          <a:prstGeom prst="rect">
            <a:avLst/>
          </a:prstGeom>
          <a:noFill/>
        </p:spPr>
        <p:txBody>
          <a:bodyPr wrap="square">
            <a:spAutoFit/>
          </a:bodyPr>
          <a:lstStyle/>
          <a:p>
            <a:pPr>
              <a:lnSpc>
                <a:spcPct val="107000"/>
              </a:lnSpc>
              <a:spcAft>
                <a:spcPts val="800"/>
              </a:spcAft>
            </a:pPr>
            <a:r>
              <a:rPr lang="fr-FR" sz="1800" b="1" u="sng"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rPr>
              <a:t>R</a:t>
            </a:r>
            <a:r>
              <a:rPr lang="fr-FR" b="1" u="sng" dirty="0">
                <a:solidFill>
                  <a:schemeClr val="accent1">
                    <a:lumMod val="75000"/>
                  </a:schemeClr>
                </a:solidFill>
                <a:latin typeface="Calibri" panose="020F0502020204030204" pitchFamily="34" charset="0"/>
                <a:cs typeface="Calibri" panose="020F0502020204030204" pitchFamily="34" charset="0"/>
              </a:rPr>
              <a:t>É</a:t>
            </a:r>
            <a:r>
              <a:rPr lang="fr-FR" sz="1800" b="1" u="sng"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rPr>
              <a:t>PARTITION DES SALARI</a:t>
            </a:r>
            <a:r>
              <a:rPr lang="fr-FR" b="1" u="sng" dirty="0">
                <a:solidFill>
                  <a:schemeClr val="accent1">
                    <a:lumMod val="75000"/>
                  </a:schemeClr>
                </a:solidFill>
                <a:latin typeface="Calibri" panose="020F0502020204030204" pitchFamily="34" charset="0"/>
                <a:cs typeface="Calibri" panose="020F0502020204030204" pitchFamily="34" charset="0"/>
              </a:rPr>
              <a:t>É</a:t>
            </a:r>
            <a:r>
              <a:rPr lang="fr-FR" sz="1800" b="1" u="sng"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rPr>
              <a:t>S PAR SERVICE</a:t>
            </a:r>
          </a:p>
        </p:txBody>
      </p:sp>
      <p:sp>
        <p:nvSpPr>
          <p:cNvPr id="12" name="ZoneTexte 11">
            <a:extLst>
              <a:ext uri="{FF2B5EF4-FFF2-40B4-BE49-F238E27FC236}">
                <a16:creationId xmlns:a16="http://schemas.microsoft.com/office/drawing/2014/main" id="{3302F5D2-A3B7-7EF5-9DD7-05A709BF2C79}"/>
              </a:ext>
            </a:extLst>
          </p:cNvPr>
          <p:cNvSpPr txBox="1"/>
          <p:nvPr/>
        </p:nvSpPr>
        <p:spPr>
          <a:xfrm>
            <a:off x="141214" y="1667246"/>
            <a:ext cx="5617828" cy="1577098"/>
          </a:xfrm>
          <a:prstGeom prst="rect">
            <a:avLst/>
          </a:prstGeom>
          <a:noFill/>
        </p:spPr>
        <p:txBody>
          <a:bodyPr wrap="square">
            <a:spAutoFit/>
          </a:bodyPr>
          <a:lstStyle/>
          <a:p>
            <a:pPr>
              <a:lnSpc>
                <a:spcPct val="107000"/>
              </a:lnSpc>
              <a:spcAft>
                <a:spcPts val="800"/>
              </a:spcAft>
            </a:pPr>
            <a:r>
              <a:rPr lang="fr-FR" sz="1200" b="1" dirty="0">
                <a:effectLst/>
                <a:latin typeface="Calibri" panose="020F0502020204030204" pitchFamily="34" charset="0"/>
                <a:ea typeface="Calibri" panose="020F0502020204030204" pitchFamily="34" charset="0"/>
                <a:cs typeface="Arial" panose="020B0604020202020204" pitchFamily="34" charset="0"/>
              </a:rPr>
              <a:t>Nous observons sur ce graphique la répartition F/H en fonction des différents services de l’entreprise.</a:t>
            </a:r>
          </a:p>
          <a:p>
            <a:pPr>
              <a:lnSpc>
                <a:spcPct val="107000"/>
              </a:lnSpc>
              <a:spcAft>
                <a:spcPts val="800"/>
              </a:spcAft>
            </a:pPr>
            <a:r>
              <a:rPr lang="fr-FR" sz="1200" b="1" dirty="0">
                <a:latin typeface="Calibri" panose="020F0502020204030204" pitchFamily="34" charset="0"/>
                <a:ea typeface="Calibri" panose="020F0502020204030204" pitchFamily="34" charset="0"/>
                <a:cs typeface="Arial" panose="020B0604020202020204" pitchFamily="34" charset="0"/>
              </a:rPr>
              <a:t>O</a:t>
            </a:r>
            <a:r>
              <a:rPr lang="fr-FR" sz="1200" b="1" dirty="0">
                <a:effectLst/>
                <a:latin typeface="Calibri" panose="020F0502020204030204" pitchFamily="34" charset="0"/>
                <a:ea typeface="Calibri" panose="020F0502020204030204" pitchFamily="34" charset="0"/>
                <a:cs typeface="Arial" panose="020B0604020202020204" pitchFamily="34" charset="0"/>
              </a:rPr>
              <a:t>n peut tirer comme information une concentration plus importante des femmes dans les services commercial, compta/finance et RH.</a:t>
            </a:r>
          </a:p>
          <a:p>
            <a:pPr>
              <a:lnSpc>
                <a:spcPct val="107000"/>
              </a:lnSpc>
              <a:spcAft>
                <a:spcPts val="800"/>
              </a:spcAft>
            </a:pPr>
            <a:r>
              <a:rPr lang="fr-FR" sz="1200" b="1" dirty="0">
                <a:effectLst/>
                <a:latin typeface="Calibri" panose="020F0502020204030204" pitchFamily="34" charset="0"/>
                <a:ea typeface="Calibri" panose="020F0502020204030204" pitchFamily="34" charset="0"/>
                <a:cs typeface="Arial" panose="020B0604020202020204" pitchFamily="34" charset="0"/>
              </a:rPr>
              <a:t>Les hommes quant à eux sont plus présent dans les services </a:t>
            </a:r>
          </a:p>
          <a:p>
            <a:pPr>
              <a:lnSpc>
                <a:spcPct val="107000"/>
              </a:lnSpc>
              <a:spcAft>
                <a:spcPts val="800"/>
              </a:spcAft>
            </a:pPr>
            <a:r>
              <a:rPr lang="fr-FR" sz="1200" b="1" dirty="0">
                <a:effectLst/>
                <a:latin typeface="Calibri" panose="020F0502020204030204" pitchFamily="34" charset="0"/>
                <a:ea typeface="Calibri" panose="020F0502020204030204" pitchFamily="34" charset="0"/>
                <a:cs typeface="Arial" panose="020B0604020202020204" pitchFamily="34" charset="0"/>
              </a:rPr>
              <a:t>consultants, markéting et R&amp;D (recherche et développement).</a:t>
            </a:r>
          </a:p>
        </p:txBody>
      </p:sp>
    </p:spTree>
    <p:extLst>
      <p:ext uri="{BB962C8B-B14F-4D97-AF65-F5344CB8AC3E}">
        <p14:creationId xmlns:p14="http://schemas.microsoft.com/office/powerpoint/2010/main" val="3855332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C255F078-4CC3-E56F-FB7E-B378E87A5EC6}"/>
              </a:ext>
            </a:extLst>
          </p:cNvPr>
          <p:cNvPicPr>
            <a:picLocks noChangeAspect="1"/>
          </p:cNvPicPr>
          <p:nvPr/>
        </p:nvPicPr>
        <p:blipFill>
          <a:blip r:embed="rId2"/>
          <a:stretch>
            <a:fillRect/>
          </a:stretch>
        </p:blipFill>
        <p:spPr>
          <a:xfrm>
            <a:off x="6708397" y="1576393"/>
            <a:ext cx="4658375" cy="1171739"/>
          </a:xfrm>
          <a:prstGeom prst="rect">
            <a:avLst/>
          </a:prstGeom>
        </p:spPr>
      </p:pic>
      <p:sp>
        <p:nvSpPr>
          <p:cNvPr id="5" name="ZoneTexte 4">
            <a:extLst>
              <a:ext uri="{FF2B5EF4-FFF2-40B4-BE49-F238E27FC236}">
                <a16:creationId xmlns:a16="http://schemas.microsoft.com/office/drawing/2014/main" id="{CB815B97-5884-8480-AB8E-7DAAB939AC12}"/>
              </a:ext>
            </a:extLst>
          </p:cNvPr>
          <p:cNvSpPr txBox="1"/>
          <p:nvPr/>
        </p:nvSpPr>
        <p:spPr>
          <a:xfrm>
            <a:off x="444617" y="1266757"/>
            <a:ext cx="6201561" cy="3155672"/>
          </a:xfrm>
          <a:prstGeom prst="rect">
            <a:avLst/>
          </a:prstGeom>
          <a:noFill/>
        </p:spPr>
        <p:txBody>
          <a:bodyPr wrap="square">
            <a:spAutoFit/>
          </a:bodyPr>
          <a:lstStyle/>
          <a:p>
            <a:pPr>
              <a:lnSpc>
                <a:spcPct val="107000"/>
              </a:lnSpc>
              <a:spcAft>
                <a:spcPts val="800"/>
              </a:spcAft>
            </a:pPr>
            <a:r>
              <a:rPr lang="fr-FR" sz="1800" b="1" u="sng"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rPr>
              <a:t>TEST CHI2</a:t>
            </a:r>
          </a:p>
          <a:p>
            <a:pPr>
              <a:lnSpc>
                <a:spcPct val="107000"/>
              </a:lnSpc>
              <a:spcAft>
                <a:spcPts val="800"/>
              </a:spcAft>
            </a:pPr>
            <a:r>
              <a:rPr lang="fr-FR" sz="1200" b="1" dirty="0">
                <a:effectLst/>
                <a:latin typeface="Calibri" panose="020F0502020204030204" pitchFamily="34" charset="0"/>
                <a:ea typeface="Calibri" panose="020F0502020204030204" pitchFamily="34" charset="0"/>
                <a:cs typeface="Calibri" panose="020F0502020204030204" pitchFamily="34" charset="0"/>
              </a:rPr>
              <a:t>L’hypothèse H0 :les </a:t>
            </a:r>
            <a:r>
              <a:rPr lang="fr-FR" sz="1200" b="1" dirty="0">
                <a:latin typeface="Calibri" panose="020F0502020204030204" pitchFamily="34" charset="0"/>
                <a:ea typeface="Calibri" panose="020F0502020204030204" pitchFamily="34" charset="0"/>
                <a:cs typeface="Calibri" panose="020F0502020204030204" pitchFamily="34" charset="0"/>
              </a:rPr>
              <a:t>variables sexe et service sont indépendantes</a:t>
            </a:r>
          </a:p>
          <a:p>
            <a:pPr>
              <a:lnSpc>
                <a:spcPct val="107000"/>
              </a:lnSpc>
              <a:spcAft>
                <a:spcPts val="800"/>
              </a:spcAft>
            </a:pPr>
            <a:r>
              <a:rPr lang="fr-FR" sz="1200" b="1" dirty="0">
                <a:effectLst/>
                <a:latin typeface="Calibri" panose="020F0502020204030204" pitchFamily="34" charset="0"/>
                <a:ea typeface="Calibri" panose="020F0502020204030204" pitchFamily="34" charset="0"/>
                <a:cs typeface="Calibri" panose="020F0502020204030204" pitchFamily="34" charset="0"/>
              </a:rPr>
              <a:t>L’hypothèse H1 :les deux variables sexe et service sont dépendantes</a:t>
            </a:r>
          </a:p>
          <a:p>
            <a:pPr>
              <a:lnSpc>
                <a:spcPct val="107000"/>
              </a:lnSpc>
              <a:spcAft>
                <a:spcPts val="800"/>
              </a:spcAft>
            </a:pPr>
            <a:r>
              <a:rPr lang="fr-FR" sz="1200" b="1" dirty="0">
                <a:effectLst/>
                <a:latin typeface="Calibri" panose="020F0502020204030204" pitchFamily="34" charset="0"/>
                <a:ea typeface="Calibri" panose="020F0502020204030204" pitchFamily="34" charset="0"/>
                <a:cs typeface="Calibri" panose="020F0502020204030204" pitchFamily="34" charset="0"/>
              </a:rPr>
              <a:t>L’hypothèse H0 est rejetée si p_value &lt; 0.05</a:t>
            </a:r>
          </a:p>
          <a:p>
            <a:pPr>
              <a:lnSpc>
                <a:spcPct val="107000"/>
              </a:lnSpc>
              <a:spcAft>
                <a:spcPts val="800"/>
              </a:spcAft>
            </a:pPr>
            <a:r>
              <a:rPr lang="fr-FR" sz="1200" b="1" dirty="0">
                <a:latin typeface="Calibri" panose="020F0502020204030204" pitchFamily="34" charset="0"/>
                <a:ea typeface="Calibri" panose="020F0502020204030204" pitchFamily="34" charset="0"/>
                <a:cs typeface="Calibri" panose="020F0502020204030204" pitchFamily="34" charset="0"/>
              </a:rPr>
              <a:t>Les deux variables qualitatives ne sont pas corrélées car p_value&gt;0,05(H0 n’est pas rejetée).</a:t>
            </a:r>
          </a:p>
          <a:p>
            <a:pPr>
              <a:lnSpc>
                <a:spcPct val="107000"/>
              </a:lnSpc>
              <a:spcAft>
                <a:spcPts val="800"/>
              </a:spcAft>
            </a:pPr>
            <a:r>
              <a:rPr lang="fr-FR" sz="1200" b="1" dirty="0">
                <a:latin typeface="Calibri" panose="020F0502020204030204" pitchFamily="34" charset="0"/>
                <a:cs typeface="Calibri" panose="020F0502020204030204" pitchFamily="34" charset="0"/>
              </a:rPr>
              <a:t>L’absence de significativité entre les deux variables est un indicateur positif, il est important d’analyser d’autres indicateurs d'égalité afin évaluer d’une manière approfondie l'égalité entre les hommes et les femmes dans les entreprise.</a:t>
            </a:r>
          </a:p>
          <a:p>
            <a:endParaRPr lang="fr-FR" sz="1200" dirty="0">
              <a:effectLst/>
            </a:endParaRPr>
          </a:p>
          <a:p>
            <a:pPr>
              <a:lnSpc>
                <a:spcPct val="107000"/>
              </a:lnSpc>
              <a:spcAft>
                <a:spcPts val="800"/>
              </a:spcAft>
            </a:pPr>
            <a:endParaRPr lang="fr-FR" sz="1200" b="1"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endParaRPr lang="fr-FR"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7" name="ZoneTexte 6">
            <a:extLst>
              <a:ext uri="{FF2B5EF4-FFF2-40B4-BE49-F238E27FC236}">
                <a16:creationId xmlns:a16="http://schemas.microsoft.com/office/drawing/2014/main" id="{AAD1306B-8EC4-A3F1-128A-0D1883D89C62}"/>
              </a:ext>
            </a:extLst>
          </p:cNvPr>
          <p:cNvSpPr txBox="1"/>
          <p:nvPr/>
        </p:nvSpPr>
        <p:spPr>
          <a:xfrm>
            <a:off x="4687350" y="114222"/>
            <a:ext cx="6102990" cy="375552"/>
          </a:xfrm>
          <a:prstGeom prst="rect">
            <a:avLst/>
          </a:prstGeom>
          <a:noFill/>
        </p:spPr>
        <p:txBody>
          <a:bodyPr wrap="square">
            <a:spAutoFit/>
          </a:bodyPr>
          <a:lstStyle/>
          <a:p>
            <a:pPr>
              <a:lnSpc>
                <a:spcPct val="107000"/>
              </a:lnSpc>
              <a:spcAft>
                <a:spcPts val="800"/>
              </a:spcAft>
            </a:pPr>
            <a:r>
              <a:rPr lang="fr-FR" sz="1800" b="1" u="sng"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rPr>
              <a:t>TEST STATISTIQUE</a:t>
            </a:r>
          </a:p>
        </p:txBody>
      </p:sp>
    </p:spTree>
    <p:extLst>
      <p:ext uri="{BB962C8B-B14F-4D97-AF65-F5344CB8AC3E}">
        <p14:creationId xmlns:p14="http://schemas.microsoft.com/office/powerpoint/2010/main" val="3155487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que 4">
            <a:extLst>
              <a:ext uri="{FF2B5EF4-FFF2-40B4-BE49-F238E27FC236}">
                <a16:creationId xmlns:a16="http://schemas.microsoft.com/office/drawing/2014/main" id="{D0919EDE-CE0F-453E-63A5-7611B44868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78475" y="402567"/>
            <a:ext cx="5017063" cy="3808603"/>
          </a:xfrm>
          <a:prstGeom prst="rect">
            <a:avLst/>
          </a:prstGeom>
        </p:spPr>
      </p:pic>
      <p:pic>
        <p:nvPicPr>
          <p:cNvPr id="6" name="Graphique 5">
            <a:extLst>
              <a:ext uri="{FF2B5EF4-FFF2-40B4-BE49-F238E27FC236}">
                <a16:creationId xmlns:a16="http://schemas.microsoft.com/office/drawing/2014/main" id="{470E6A95-1CF1-1C7D-41EE-62EC546C23D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1903" y="2569218"/>
            <a:ext cx="6177539" cy="3808602"/>
          </a:xfrm>
          <a:prstGeom prst="rect">
            <a:avLst/>
          </a:prstGeom>
        </p:spPr>
      </p:pic>
      <p:sp>
        <p:nvSpPr>
          <p:cNvPr id="3" name="ZoneTexte 2">
            <a:extLst>
              <a:ext uri="{FF2B5EF4-FFF2-40B4-BE49-F238E27FC236}">
                <a16:creationId xmlns:a16="http://schemas.microsoft.com/office/drawing/2014/main" id="{8C08B7CC-BD73-9D0B-BB46-19537BF91EBD}"/>
              </a:ext>
            </a:extLst>
          </p:cNvPr>
          <p:cNvSpPr txBox="1"/>
          <p:nvPr/>
        </p:nvSpPr>
        <p:spPr>
          <a:xfrm>
            <a:off x="169178" y="0"/>
            <a:ext cx="6102990" cy="375552"/>
          </a:xfrm>
          <a:prstGeom prst="rect">
            <a:avLst/>
          </a:prstGeom>
          <a:noFill/>
        </p:spPr>
        <p:txBody>
          <a:bodyPr wrap="square">
            <a:spAutoFit/>
          </a:bodyPr>
          <a:lstStyle/>
          <a:p>
            <a:pPr>
              <a:lnSpc>
                <a:spcPct val="107000"/>
              </a:lnSpc>
              <a:spcAft>
                <a:spcPts val="800"/>
              </a:spcAft>
            </a:pPr>
            <a:r>
              <a:rPr lang="fr-FR" sz="1800" b="1" u="sng"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rPr>
              <a:t>R</a:t>
            </a:r>
            <a:r>
              <a:rPr lang="fr-FR" b="1" u="sng" dirty="0">
                <a:solidFill>
                  <a:schemeClr val="accent1">
                    <a:lumMod val="75000"/>
                  </a:schemeClr>
                </a:solidFill>
                <a:latin typeface="Calibri" panose="020F0502020204030204" pitchFamily="34" charset="0"/>
                <a:cs typeface="Calibri" panose="020F0502020204030204" pitchFamily="34" charset="0"/>
              </a:rPr>
              <a:t>É</a:t>
            </a:r>
            <a:r>
              <a:rPr lang="fr-FR" sz="1800" b="1" u="sng"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rPr>
              <a:t>PARTITION DES TRANCHES DE SALAIRES PAR GENRE</a:t>
            </a:r>
          </a:p>
        </p:txBody>
      </p:sp>
      <p:sp>
        <p:nvSpPr>
          <p:cNvPr id="11" name="ZoneTexte 10">
            <a:extLst>
              <a:ext uri="{FF2B5EF4-FFF2-40B4-BE49-F238E27FC236}">
                <a16:creationId xmlns:a16="http://schemas.microsoft.com/office/drawing/2014/main" id="{7ED93CCA-1A15-9010-7F83-07509CDE2B30}"/>
              </a:ext>
            </a:extLst>
          </p:cNvPr>
          <p:cNvSpPr txBox="1"/>
          <p:nvPr/>
        </p:nvSpPr>
        <p:spPr>
          <a:xfrm>
            <a:off x="169178" y="1527403"/>
            <a:ext cx="6102990" cy="646331"/>
          </a:xfrm>
          <a:prstGeom prst="rect">
            <a:avLst/>
          </a:prstGeom>
          <a:noFill/>
        </p:spPr>
        <p:txBody>
          <a:bodyPr wrap="square">
            <a:spAutoFit/>
          </a:bodyPr>
          <a:lstStyle/>
          <a:p>
            <a:r>
              <a:rPr lang="fr-FR" sz="1200" b="1" dirty="0">
                <a:latin typeface="Calibri" panose="020F0502020204030204" pitchFamily="34" charset="0"/>
                <a:cs typeface="Calibri" panose="020F0502020204030204" pitchFamily="34" charset="0"/>
              </a:rPr>
              <a:t>Le box plot nous permet de visualiser une répartition presque égale ou similaire des salaires entre les hommes et les femmes, il semblerai que l'entreprise pratique une politique salariale a peu près équitable entre les deux sexe.</a:t>
            </a:r>
          </a:p>
        </p:txBody>
      </p:sp>
      <p:sp>
        <p:nvSpPr>
          <p:cNvPr id="15" name="ZoneTexte 14">
            <a:extLst>
              <a:ext uri="{FF2B5EF4-FFF2-40B4-BE49-F238E27FC236}">
                <a16:creationId xmlns:a16="http://schemas.microsoft.com/office/drawing/2014/main" id="{EE7D365B-FCEB-3A05-B218-C81A05064BBD}"/>
              </a:ext>
            </a:extLst>
          </p:cNvPr>
          <p:cNvSpPr txBox="1"/>
          <p:nvPr/>
        </p:nvSpPr>
        <p:spPr>
          <a:xfrm>
            <a:off x="106988" y="402567"/>
            <a:ext cx="6102990" cy="774507"/>
          </a:xfrm>
          <a:prstGeom prst="rect">
            <a:avLst/>
          </a:prstGeom>
          <a:noFill/>
        </p:spPr>
        <p:txBody>
          <a:bodyPr wrap="square">
            <a:spAutoFit/>
          </a:bodyPr>
          <a:lstStyle/>
          <a:p>
            <a:pPr>
              <a:lnSpc>
                <a:spcPct val="107000"/>
              </a:lnSpc>
              <a:spcAft>
                <a:spcPts val="800"/>
              </a:spcAft>
            </a:pPr>
            <a:r>
              <a:rPr lang="fr-FR" sz="18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fr-FR" sz="1800" b="1" u="sng"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rPr>
              <a:t>COMMENTAIRE</a:t>
            </a:r>
          </a:p>
        </p:txBody>
      </p:sp>
      <p:sp>
        <p:nvSpPr>
          <p:cNvPr id="17" name="ZoneTexte 16">
            <a:extLst>
              <a:ext uri="{FF2B5EF4-FFF2-40B4-BE49-F238E27FC236}">
                <a16:creationId xmlns:a16="http://schemas.microsoft.com/office/drawing/2014/main" id="{AC5AE834-BB31-09BC-42F9-971E93589451}"/>
              </a:ext>
            </a:extLst>
          </p:cNvPr>
          <p:cNvSpPr txBox="1"/>
          <p:nvPr/>
        </p:nvSpPr>
        <p:spPr>
          <a:xfrm>
            <a:off x="6377758" y="4684267"/>
            <a:ext cx="5618499" cy="1174296"/>
          </a:xfrm>
          <a:prstGeom prst="rect">
            <a:avLst/>
          </a:prstGeom>
          <a:noFill/>
        </p:spPr>
        <p:txBody>
          <a:bodyPr wrap="square">
            <a:spAutoFit/>
          </a:bodyPr>
          <a:lstStyle/>
          <a:p>
            <a:pPr>
              <a:lnSpc>
                <a:spcPct val="107000"/>
              </a:lnSpc>
              <a:spcAft>
                <a:spcPts val="800"/>
              </a:spcAft>
            </a:pPr>
            <a:r>
              <a:rPr lang="fr-FR" sz="1200" b="1" dirty="0">
                <a:effectLst/>
                <a:latin typeface="Calibri" panose="020F0502020204030204" pitchFamily="34" charset="0"/>
                <a:ea typeface="Calibri" panose="020F0502020204030204" pitchFamily="34" charset="0"/>
                <a:cs typeface="Arial" panose="020B0604020202020204" pitchFamily="34" charset="0"/>
              </a:rPr>
              <a:t>En analysant les données sur le graphique du bar chat on peut constater que les hommes touchent à la fois des petits salaires mais également des plus importants.</a:t>
            </a:r>
          </a:p>
          <a:p>
            <a:pPr>
              <a:lnSpc>
                <a:spcPct val="107000"/>
              </a:lnSpc>
              <a:spcAft>
                <a:spcPts val="800"/>
              </a:spcAft>
            </a:pPr>
            <a:r>
              <a:rPr lang="fr-FR" sz="1200" b="1" dirty="0">
                <a:effectLst/>
                <a:latin typeface="Calibri" panose="020F0502020204030204" pitchFamily="34" charset="0"/>
                <a:ea typeface="Calibri" panose="020F0502020204030204" pitchFamily="34" charset="0"/>
                <a:cs typeface="Arial" panose="020B0604020202020204" pitchFamily="34" charset="0"/>
              </a:rPr>
              <a:t>Il est important de noter que l'analyse des écarts de rémunération ne doit pas être basée uniquement par genre , mais doit être examinée en combinaison avec d'autres facteurs pour comprendre pleinement la situation.</a:t>
            </a:r>
          </a:p>
        </p:txBody>
      </p:sp>
    </p:spTree>
    <p:extLst>
      <p:ext uri="{BB962C8B-B14F-4D97-AF65-F5344CB8AC3E}">
        <p14:creationId xmlns:p14="http://schemas.microsoft.com/office/powerpoint/2010/main" val="3112931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2B4E7E56-95FB-03DF-5429-6CBC7996BE62}"/>
              </a:ext>
            </a:extLst>
          </p:cNvPr>
          <p:cNvSpPr txBox="1"/>
          <p:nvPr/>
        </p:nvSpPr>
        <p:spPr>
          <a:xfrm>
            <a:off x="5199077" y="118421"/>
            <a:ext cx="6102990" cy="375552"/>
          </a:xfrm>
          <a:prstGeom prst="rect">
            <a:avLst/>
          </a:prstGeom>
          <a:noFill/>
        </p:spPr>
        <p:txBody>
          <a:bodyPr wrap="square">
            <a:spAutoFit/>
          </a:bodyPr>
          <a:lstStyle/>
          <a:p>
            <a:pPr>
              <a:lnSpc>
                <a:spcPct val="107000"/>
              </a:lnSpc>
              <a:spcAft>
                <a:spcPts val="800"/>
              </a:spcAft>
            </a:pPr>
            <a:r>
              <a:rPr lang="fr-FR" sz="1800" b="1" u="sng"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rPr>
              <a:t>TEST STATISTIQUE</a:t>
            </a:r>
          </a:p>
        </p:txBody>
      </p:sp>
      <p:pic>
        <p:nvPicPr>
          <p:cNvPr id="7" name="Image 6">
            <a:extLst>
              <a:ext uri="{FF2B5EF4-FFF2-40B4-BE49-F238E27FC236}">
                <a16:creationId xmlns:a16="http://schemas.microsoft.com/office/drawing/2014/main" id="{39C33589-3E76-A8EE-C2A3-54ABB241309E}"/>
              </a:ext>
            </a:extLst>
          </p:cNvPr>
          <p:cNvPicPr>
            <a:picLocks noChangeAspect="1"/>
          </p:cNvPicPr>
          <p:nvPr/>
        </p:nvPicPr>
        <p:blipFill>
          <a:blip r:embed="rId2"/>
          <a:stretch>
            <a:fillRect/>
          </a:stretch>
        </p:blipFill>
        <p:spPr>
          <a:xfrm>
            <a:off x="786441" y="3548543"/>
            <a:ext cx="10515626" cy="2596830"/>
          </a:xfrm>
          <a:prstGeom prst="rect">
            <a:avLst/>
          </a:prstGeom>
        </p:spPr>
      </p:pic>
      <p:sp>
        <p:nvSpPr>
          <p:cNvPr id="9" name="ZoneTexte 8">
            <a:extLst>
              <a:ext uri="{FF2B5EF4-FFF2-40B4-BE49-F238E27FC236}">
                <a16:creationId xmlns:a16="http://schemas.microsoft.com/office/drawing/2014/main" id="{181FEBB6-6679-4427-6B84-6B7E13F25A32}"/>
              </a:ext>
            </a:extLst>
          </p:cNvPr>
          <p:cNvSpPr txBox="1"/>
          <p:nvPr/>
        </p:nvSpPr>
        <p:spPr>
          <a:xfrm>
            <a:off x="786441" y="906706"/>
            <a:ext cx="6102990" cy="2522294"/>
          </a:xfrm>
          <a:prstGeom prst="rect">
            <a:avLst/>
          </a:prstGeom>
          <a:noFill/>
        </p:spPr>
        <p:txBody>
          <a:bodyPr wrap="square">
            <a:spAutoFit/>
          </a:bodyPr>
          <a:lstStyle/>
          <a:p>
            <a:pPr>
              <a:spcAft>
                <a:spcPts val="800"/>
              </a:spcAft>
            </a:pPr>
            <a:r>
              <a:rPr lang="fr-FR" sz="1200" b="1" dirty="0">
                <a:effectLst/>
                <a:latin typeface="Calibri" panose="020F0502020204030204" pitchFamily="34" charset="0"/>
                <a:ea typeface="Calibri" panose="020F0502020204030204" pitchFamily="34" charset="0"/>
                <a:cs typeface="Calibri" panose="020F0502020204030204" pitchFamily="34" charset="0"/>
              </a:rPr>
              <a:t>L’hypothèse H0 :les deux </a:t>
            </a:r>
            <a:r>
              <a:rPr lang="fr-FR" sz="1200" b="1" dirty="0">
                <a:latin typeface="Calibri" panose="020F0502020204030204" pitchFamily="34" charset="0"/>
                <a:ea typeface="Calibri" panose="020F0502020204030204" pitchFamily="34" charset="0"/>
                <a:cs typeface="Calibri" panose="020F0502020204030204" pitchFamily="34" charset="0"/>
              </a:rPr>
              <a:t>groupes sont identiques</a:t>
            </a:r>
          </a:p>
          <a:p>
            <a:pPr>
              <a:spcAft>
                <a:spcPts val="800"/>
              </a:spcAft>
            </a:pPr>
            <a:r>
              <a:rPr lang="fr-FR" sz="1200" b="1" dirty="0">
                <a:effectLst/>
                <a:latin typeface="Calibri" panose="020F0502020204030204" pitchFamily="34" charset="0"/>
                <a:ea typeface="Calibri" panose="020F0502020204030204" pitchFamily="34" charset="0"/>
                <a:cs typeface="Calibri" panose="020F0502020204030204" pitchFamily="34" charset="0"/>
              </a:rPr>
              <a:t>L’hypothèse H1 :les deux groupes ne sont pas identiques</a:t>
            </a:r>
          </a:p>
          <a:p>
            <a:pPr>
              <a:spcAft>
                <a:spcPts val="800"/>
              </a:spcAft>
            </a:pPr>
            <a:r>
              <a:rPr lang="fr-FR" sz="1200" b="1" dirty="0">
                <a:effectLst/>
                <a:latin typeface="Calibri" panose="020F0502020204030204" pitchFamily="34" charset="0"/>
                <a:ea typeface="Calibri" panose="020F0502020204030204" pitchFamily="34" charset="0"/>
                <a:cs typeface="Calibri" panose="020F0502020204030204" pitchFamily="34" charset="0"/>
              </a:rPr>
              <a:t>L’hypothèse H0 est rejetée si p_value &lt; 0.05</a:t>
            </a:r>
          </a:p>
          <a:p>
            <a:pPr>
              <a:spcAft>
                <a:spcPts val="800"/>
              </a:spcAft>
            </a:pPr>
            <a:r>
              <a:rPr lang="fr-FR" sz="1200" b="1" dirty="0">
                <a:latin typeface="Calibri" panose="020F0502020204030204" pitchFamily="34" charset="0"/>
                <a:ea typeface="Calibri" panose="020F0502020204030204" pitchFamily="34" charset="0"/>
                <a:cs typeface="Calibri" panose="020F0502020204030204" pitchFamily="34" charset="0"/>
              </a:rPr>
              <a:t>Les deux variables ne sont pas corrélées car p_value&gt;0,05</a:t>
            </a:r>
          </a:p>
          <a:p>
            <a:pPr>
              <a:spcAft>
                <a:spcPts val="800"/>
              </a:spcAft>
            </a:pPr>
            <a:r>
              <a:rPr lang="fr-FR" sz="1200" b="1" dirty="0">
                <a:latin typeface="Calibri" panose="020F0502020204030204" pitchFamily="34" charset="0"/>
                <a:cs typeface="Calibri" panose="020F0502020204030204" pitchFamily="34" charset="0"/>
              </a:rPr>
              <a:t>L'absence de significativité entre les deux groupes peut être considérée comme un indicateur positif  en faveur de l'égalité des sexes en matière de rémunération.</a:t>
            </a:r>
            <a:endParaRPr lang="fr-FR" sz="1200" b="1" dirty="0">
              <a:latin typeface="Calibri" panose="020F0502020204030204" pitchFamily="34" charset="0"/>
              <a:ea typeface="Calibri" panose="020F0502020204030204" pitchFamily="34" charset="0"/>
              <a:cs typeface="Calibri" panose="020F0502020204030204" pitchFamily="34" charset="0"/>
            </a:endParaRPr>
          </a:p>
          <a:p>
            <a:r>
              <a:rPr lang="fr-FR" sz="1200" b="1" dirty="0">
                <a:latin typeface="Calibri" panose="020F0502020204030204" pitchFamily="34" charset="0"/>
                <a:cs typeface="Calibri" panose="020F0502020204030204" pitchFamily="34" charset="0"/>
              </a:rPr>
              <a:t> Mais il est important d’analyser d'autres facteurs pour évaluer de manière précise et complète l'égalité des sexes en matière de rémunération.</a:t>
            </a:r>
          </a:p>
          <a:p>
            <a:pPr>
              <a:lnSpc>
                <a:spcPct val="107000"/>
              </a:lnSpc>
              <a:spcAft>
                <a:spcPts val="800"/>
              </a:spcAft>
            </a:pPr>
            <a:endParaRPr lang="fr-FR" sz="900" b="1" dirty="0">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endParaRPr lang="fr-FR" sz="12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50901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que 4">
            <a:extLst>
              <a:ext uri="{FF2B5EF4-FFF2-40B4-BE49-F238E27FC236}">
                <a16:creationId xmlns:a16="http://schemas.microsoft.com/office/drawing/2014/main" id="{C568A236-2EC1-DD3B-21BD-3737E0EB601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189365" y="2239791"/>
            <a:ext cx="4479721" cy="3733100"/>
          </a:xfrm>
          <a:prstGeom prst="rect">
            <a:avLst/>
          </a:prstGeom>
        </p:spPr>
      </p:pic>
      <p:pic>
        <p:nvPicPr>
          <p:cNvPr id="4" name="Graphique 3">
            <a:extLst>
              <a:ext uri="{FF2B5EF4-FFF2-40B4-BE49-F238E27FC236}">
                <a16:creationId xmlns:a16="http://schemas.microsoft.com/office/drawing/2014/main" id="{06EE35D3-C74A-0B4C-8028-FDDCA077298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823865" y="3175573"/>
            <a:ext cx="4195977" cy="2797318"/>
          </a:xfrm>
          <a:prstGeom prst="rect">
            <a:avLst/>
          </a:prstGeom>
        </p:spPr>
      </p:pic>
      <p:sp>
        <p:nvSpPr>
          <p:cNvPr id="7" name="ZoneTexte 6">
            <a:extLst>
              <a:ext uri="{FF2B5EF4-FFF2-40B4-BE49-F238E27FC236}">
                <a16:creationId xmlns:a16="http://schemas.microsoft.com/office/drawing/2014/main" id="{C6FC840F-D2CB-6E37-0F17-1B1E49ED2317}"/>
              </a:ext>
            </a:extLst>
          </p:cNvPr>
          <p:cNvSpPr txBox="1"/>
          <p:nvPr/>
        </p:nvSpPr>
        <p:spPr>
          <a:xfrm>
            <a:off x="660634" y="172624"/>
            <a:ext cx="6102990" cy="671915"/>
          </a:xfrm>
          <a:prstGeom prst="rect">
            <a:avLst/>
          </a:prstGeom>
          <a:noFill/>
        </p:spPr>
        <p:txBody>
          <a:bodyPr wrap="square">
            <a:spAutoFit/>
          </a:bodyPr>
          <a:lstStyle/>
          <a:p>
            <a:pPr algn="ctr">
              <a:lnSpc>
                <a:spcPct val="107000"/>
              </a:lnSpc>
              <a:spcAft>
                <a:spcPts val="800"/>
              </a:spcAft>
            </a:pPr>
            <a:r>
              <a:rPr lang="fr-FR" sz="1800" b="1" u="sng"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rPr>
              <a:t>R</a:t>
            </a:r>
            <a:r>
              <a:rPr lang="fr-FR" b="1" u="sng" dirty="0">
                <a:solidFill>
                  <a:schemeClr val="accent1">
                    <a:lumMod val="75000"/>
                  </a:schemeClr>
                </a:solidFill>
                <a:latin typeface="Calibri" panose="020F0502020204030204" pitchFamily="34" charset="0"/>
                <a:cs typeface="Calibri" panose="020F0502020204030204" pitchFamily="34" charset="0"/>
              </a:rPr>
              <a:t>É</a:t>
            </a:r>
            <a:r>
              <a:rPr lang="fr-FR" sz="1800" b="1" u="sng"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rPr>
              <a:t>PARTITION DES SALARI</a:t>
            </a:r>
            <a:r>
              <a:rPr lang="fr-FR" b="1" u="sng" dirty="0">
                <a:solidFill>
                  <a:schemeClr val="accent1">
                    <a:lumMod val="75000"/>
                  </a:schemeClr>
                </a:solidFill>
                <a:latin typeface="Calibri" panose="020F0502020204030204" pitchFamily="34" charset="0"/>
                <a:cs typeface="Calibri" panose="020F0502020204030204" pitchFamily="34" charset="0"/>
              </a:rPr>
              <a:t>É</a:t>
            </a:r>
            <a:r>
              <a:rPr lang="fr-FR" sz="1800" b="1" u="sng"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rPr>
              <a:t>S DANS LES 10 PLUS HAUTES REMUN</a:t>
            </a:r>
            <a:r>
              <a:rPr lang="fr-FR" b="1" u="sng" dirty="0">
                <a:solidFill>
                  <a:schemeClr val="accent1">
                    <a:lumMod val="75000"/>
                  </a:schemeClr>
                </a:solidFill>
                <a:latin typeface="Calibri" panose="020F0502020204030204" pitchFamily="34" charset="0"/>
                <a:cs typeface="Calibri" panose="020F0502020204030204" pitchFamily="34" charset="0"/>
              </a:rPr>
              <a:t>É</a:t>
            </a:r>
            <a:r>
              <a:rPr lang="fr-FR" sz="1800" b="1" u="sng"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rPr>
              <a:t>RATIONS</a:t>
            </a:r>
          </a:p>
        </p:txBody>
      </p:sp>
      <p:sp>
        <p:nvSpPr>
          <p:cNvPr id="9" name="ZoneTexte 8">
            <a:extLst>
              <a:ext uri="{FF2B5EF4-FFF2-40B4-BE49-F238E27FC236}">
                <a16:creationId xmlns:a16="http://schemas.microsoft.com/office/drawing/2014/main" id="{EB3382E6-7012-D575-1783-EB46E0AAA11A}"/>
              </a:ext>
            </a:extLst>
          </p:cNvPr>
          <p:cNvSpPr txBox="1"/>
          <p:nvPr/>
        </p:nvSpPr>
        <p:spPr>
          <a:xfrm>
            <a:off x="870359" y="1061776"/>
            <a:ext cx="6102990" cy="1873462"/>
          </a:xfrm>
          <a:prstGeom prst="rect">
            <a:avLst/>
          </a:prstGeom>
          <a:noFill/>
        </p:spPr>
        <p:txBody>
          <a:bodyPr wrap="square">
            <a:spAutoFit/>
          </a:bodyPr>
          <a:lstStyle/>
          <a:p>
            <a:pPr>
              <a:lnSpc>
                <a:spcPct val="107000"/>
              </a:lnSpc>
              <a:spcAft>
                <a:spcPts val="800"/>
              </a:spcAft>
            </a:pPr>
            <a:r>
              <a:rPr lang="fr-FR" sz="1800" b="1" u="sng"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rPr>
              <a:t>COMMENTAIRE</a:t>
            </a:r>
          </a:p>
          <a:p>
            <a:pPr>
              <a:lnSpc>
                <a:spcPct val="107000"/>
              </a:lnSpc>
              <a:spcAft>
                <a:spcPts val="800"/>
              </a:spcAft>
            </a:pPr>
            <a:r>
              <a:rPr lang="fr-FR" sz="1200" b="1" dirty="0">
                <a:effectLst/>
                <a:latin typeface="Calibri" panose="020F0502020204030204" pitchFamily="34" charset="0"/>
                <a:ea typeface="Calibri" panose="020F0502020204030204" pitchFamily="34" charset="0"/>
                <a:cs typeface="Arial" panose="020B0604020202020204" pitchFamily="34" charset="0"/>
              </a:rPr>
              <a:t>On analysant les données des deux graphique, on constate une inégalité salariales entre les hommes et les femmes.</a:t>
            </a:r>
          </a:p>
          <a:p>
            <a:pPr>
              <a:lnSpc>
                <a:spcPct val="107000"/>
              </a:lnSpc>
              <a:spcAft>
                <a:spcPts val="800"/>
              </a:spcAft>
            </a:pPr>
            <a:r>
              <a:rPr lang="fr-FR" sz="1200" b="1" dirty="0">
                <a:effectLst/>
                <a:latin typeface="Calibri" panose="020F0502020204030204" pitchFamily="34" charset="0"/>
                <a:ea typeface="Calibri" panose="020F0502020204030204" pitchFamily="34" charset="0"/>
                <a:cs typeface="Arial" panose="020B0604020202020204" pitchFamily="34" charset="0"/>
              </a:rPr>
              <a:t>Le plus haut salaire est touché plus par les hommes que les femmes.</a:t>
            </a:r>
            <a:endParaRPr lang="fr-FR" sz="1200" b="1"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fr-FR" sz="1200" b="1" dirty="0">
                <a:effectLst/>
                <a:latin typeface="Calibri" panose="020F0502020204030204" pitchFamily="34" charset="0"/>
                <a:ea typeface="Calibri" panose="020F0502020204030204" pitchFamily="34" charset="0"/>
                <a:cs typeface="Arial" panose="020B0604020202020204" pitchFamily="34" charset="0"/>
              </a:rPr>
              <a:t>Il est important de noter que ces données ne prennent pas compte d’aut</a:t>
            </a:r>
            <a:r>
              <a:rPr lang="fr-FR" sz="1200" b="1" dirty="0">
                <a:latin typeface="Calibri" panose="020F0502020204030204" pitchFamily="34" charset="0"/>
                <a:ea typeface="Calibri" panose="020F0502020204030204" pitchFamily="34" charset="0"/>
                <a:cs typeface="Arial" panose="020B0604020202020204" pitchFamily="34" charset="0"/>
              </a:rPr>
              <a:t>res facteurs tels que l’expérience, la durée de travail, le poste occupé... qui peuvent avoir une influence sur la répartition des salaires.</a:t>
            </a:r>
          </a:p>
        </p:txBody>
      </p:sp>
    </p:spTree>
    <p:extLst>
      <p:ext uri="{BB962C8B-B14F-4D97-AF65-F5344CB8AC3E}">
        <p14:creationId xmlns:p14="http://schemas.microsoft.com/office/powerpoint/2010/main" val="2368584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que 6">
            <a:extLst>
              <a:ext uri="{FF2B5EF4-FFF2-40B4-BE49-F238E27FC236}">
                <a16:creationId xmlns:a16="http://schemas.microsoft.com/office/drawing/2014/main" id="{725701BD-5834-814B-3161-339F97F095B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96000" y="1870299"/>
            <a:ext cx="5703115" cy="4136851"/>
          </a:xfrm>
          <a:prstGeom prst="rect">
            <a:avLst/>
          </a:prstGeom>
        </p:spPr>
      </p:pic>
      <p:sp>
        <p:nvSpPr>
          <p:cNvPr id="3" name="ZoneTexte 2">
            <a:extLst>
              <a:ext uri="{FF2B5EF4-FFF2-40B4-BE49-F238E27FC236}">
                <a16:creationId xmlns:a16="http://schemas.microsoft.com/office/drawing/2014/main" id="{73FB6401-66B9-F3AF-35AB-A5AA37594AD5}"/>
              </a:ext>
            </a:extLst>
          </p:cNvPr>
          <p:cNvSpPr txBox="1"/>
          <p:nvPr/>
        </p:nvSpPr>
        <p:spPr>
          <a:xfrm>
            <a:off x="2459741" y="76476"/>
            <a:ext cx="6102990" cy="375552"/>
          </a:xfrm>
          <a:prstGeom prst="rect">
            <a:avLst/>
          </a:prstGeom>
          <a:noFill/>
        </p:spPr>
        <p:txBody>
          <a:bodyPr wrap="square">
            <a:spAutoFit/>
          </a:bodyPr>
          <a:lstStyle/>
          <a:p>
            <a:pPr algn="ctr">
              <a:lnSpc>
                <a:spcPct val="107000"/>
              </a:lnSpc>
              <a:spcAft>
                <a:spcPts val="800"/>
              </a:spcAft>
            </a:pPr>
            <a:r>
              <a:rPr lang="fr-FR" sz="1800" b="1" u="sng"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rPr>
              <a:t>R</a:t>
            </a:r>
            <a:r>
              <a:rPr lang="fr-FR" b="1" u="sng" dirty="0">
                <a:solidFill>
                  <a:schemeClr val="accent1">
                    <a:lumMod val="75000"/>
                  </a:schemeClr>
                </a:solidFill>
                <a:latin typeface="Calibri" panose="020F0502020204030204" pitchFamily="34" charset="0"/>
                <a:cs typeface="Calibri" panose="020F0502020204030204" pitchFamily="34" charset="0"/>
              </a:rPr>
              <a:t>É</a:t>
            </a:r>
            <a:r>
              <a:rPr lang="fr-FR" sz="1800" b="1" u="sng"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rPr>
              <a:t>PARTITION DES SALARIES SELON LA DUR</a:t>
            </a:r>
            <a:r>
              <a:rPr lang="fr-FR" b="1" u="sng" dirty="0">
                <a:solidFill>
                  <a:schemeClr val="accent1">
                    <a:lumMod val="75000"/>
                  </a:schemeClr>
                </a:solidFill>
                <a:latin typeface="Calibri" panose="020F0502020204030204" pitchFamily="34" charset="0"/>
                <a:cs typeface="Calibri" panose="020F0502020204030204" pitchFamily="34" charset="0"/>
              </a:rPr>
              <a:t>É</a:t>
            </a:r>
            <a:r>
              <a:rPr lang="fr-FR" sz="1800" b="1" u="sng"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rPr>
              <a:t>E DU TRAVAIL</a:t>
            </a:r>
          </a:p>
        </p:txBody>
      </p:sp>
      <p:sp>
        <p:nvSpPr>
          <p:cNvPr id="6" name="ZoneTexte 5">
            <a:extLst>
              <a:ext uri="{FF2B5EF4-FFF2-40B4-BE49-F238E27FC236}">
                <a16:creationId xmlns:a16="http://schemas.microsoft.com/office/drawing/2014/main" id="{70973C21-E9EB-274C-FDC5-695D200DB052}"/>
              </a:ext>
            </a:extLst>
          </p:cNvPr>
          <p:cNvSpPr txBox="1"/>
          <p:nvPr/>
        </p:nvSpPr>
        <p:spPr>
          <a:xfrm>
            <a:off x="308296" y="1963750"/>
            <a:ext cx="4725099" cy="2393604"/>
          </a:xfrm>
          <a:prstGeom prst="rect">
            <a:avLst/>
          </a:prstGeom>
          <a:noFill/>
        </p:spPr>
        <p:txBody>
          <a:bodyPr wrap="square">
            <a:spAutoFit/>
          </a:bodyPr>
          <a:lstStyle/>
          <a:p>
            <a:pPr>
              <a:spcAft>
                <a:spcPts val="800"/>
              </a:spcAft>
            </a:pPr>
            <a:r>
              <a:rPr lang="fr-FR" sz="1200" b="1" dirty="0">
                <a:effectLst/>
                <a:latin typeface="Calibri" panose="020F0502020204030204" pitchFamily="34" charset="0"/>
                <a:ea typeface="Calibri" panose="020F0502020204030204" pitchFamily="34" charset="0"/>
                <a:cs typeface="Calibri" panose="020F0502020204030204" pitchFamily="34" charset="0"/>
              </a:rPr>
              <a:t>Le bar chart nous montre une répartitions presque égalitaire des effectifs au niveau des deux durées du travail(&lt;35h ou =35h)</a:t>
            </a:r>
          </a:p>
          <a:p>
            <a:pPr>
              <a:spcAft>
                <a:spcPts val="800"/>
              </a:spcAft>
            </a:pPr>
            <a:r>
              <a:rPr lang="fr-FR" sz="1200" b="1" dirty="0">
                <a:effectLst/>
                <a:latin typeface="Calibri" panose="020F0502020204030204" pitchFamily="34" charset="0"/>
                <a:ea typeface="Calibri" panose="020F0502020204030204" pitchFamily="34" charset="0"/>
                <a:cs typeface="Calibri" panose="020F0502020204030204" pitchFamily="34" charset="0"/>
              </a:rPr>
              <a:t>Cela peut se traduire par une légère variation des heures de travail pour les travailleurs à temps partiel, ou une légère différence dans le pourcentage de travailleurs à temps plein.</a:t>
            </a:r>
          </a:p>
          <a:p>
            <a:r>
              <a:rPr lang="fr-FR" sz="1200" b="1" dirty="0">
                <a:effectLst/>
                <a:latin typeface="Calibri" panose="020F0502020204030204" pitchFamily="34" charset="0"/>
                <a:ea typeface="Times New Roman" panose="02020603050405020304" pitchFamily="18" charset="0"/>
                <a:cs typeface="Calibri" panose="020F0502020204030204" pitchFamily="34" charset="0"/>
              </a:rPr>
              <a:t>En fin de compte, une répartition presque égalitaire des travailleurs en fonction de leur temps de travail peut être considérée comme une approche positive pour la gestion des ressources humaines, mais il est important que l'entreprise soit capable de trouver un équilibre entre l'équité et l'efficacité opérationnelle pour maintenir sa compétitivité sur le marché.</a:t>
            </a:r>
          </a:p>
        </p:txBody>
      </p:sp>
      <p:sp>
        <p:nvSpPr>
          <p:cNvPr id="5" name="ZoneTexte 4">
            <a:extLst>
              <a:ext uri="{FF2B5EF4-FFF2-40B4-BE49-F238E27FC236}">
                <a16:creationId xmlns:a16="http://schemas.microsoft.com/office/drawing/2014/main" id="{3D61F657-18E8-F5B2-D809-AB5203CAE7AC}"/>
              </a:ext>
            </a:extLst>
          </p:cNvPr>
          <p:cNvSpPr txBox="1"/>
          <p:nvPr/>
        </p:nvSpPr>
        <p:spPr>
          <a:xfrm>
            <a:off x="308296" y="1393547"/>
            <a:ext cx="6102990" cy="375552"/>
          </a:xfrm>
          <a:prstGeom prst="rect">
            <a:avLst/>
          </a:prstGeom>
          <a:noFill/>
        </p:spPr>
        <p:txBody>
          <a:bodyPr wrap="square">
            <a:spAutoFit/>
          </a:bodyPr>
          <a:lstStyle/>
          <a:p>
            <a:pPr>
              <a:lnSpc>
                <a:spcPct val="107000"/>
              </a:lnSpc>
              <a:spcAft>
                <a:spcPts val="800"/>
              </a:spcAft>
            </a:pPr>
            <a:r>
              <a:rPr lang="fr-FR" sz="1800" b="1" u="sng"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rPr>
              <a:t>COMMENTAIRE</a:t>
            </a:r>
          </a:p>
        </p:txBody>
      </p:sp>
    </p:spTree>
    <p:extLst>
      <p:ext uri="{BB962C8B-B14F-4D97-AF65-F5344CB8AC3E}">
        <p14:creationId xmlns:p14="http://schemas.microsoft.com/office/powerpoint/2010/main" val="2424469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95618" y="-571193"/>
            <a:ext cx="9889922" cy="1142385"/>
          </a:xfrm>
        </p:spPr>
        <p:txBody>
          <a:bodyPr rtlCol="0">
            <a:normAutofit/>
          </a:bodyPr>
          <a:lstStyle/>
          <a:p>
            <a:pPr rtl="0"/>
            <a:r>
              <a:rPr lang="fr-FR" sz="1800" u="sng" dirty="0">
                <a:latin typeface="Calibri" panose="020F0502020204030204" pitchFamily="34" charset="0"/>
                <a:cs typeface="Calibri" panose="020F0502020204030204" pitchFamily="34" charset="0"/>
              </a:rPr>
              <a:t>OBJECTIFS</a:t>
            </a:r>
          </a:p>
        </p:txBody>
      </p:sp>
      <p:sp>
        <p:nvSpPr>
          <p:cNvPr id="3" name="Espace réservé du contenu 2"/>
          <p:cNvSpPr>
            <a:spLocks noGrp="1"/>
          </p:cNvSpPr>
          <p:nvPr>
            <p:ph idx="1"/>
          </p:nvPr>
        </p:nvSpPr>
        <p:spPr>
          <a:xfrm>
            <a:off x="595618" y="704675"/>
            <a:ext cx="10070983" cy="5268286"/>
          </a:xfrm>
        </p:spPr>
        <p:txBody>
          <a:bodyPr rtlCol="0">
            <a:normAutofit/>
          </a:bodyPr>
          <a:lstStyle/>
          <a:p>
            <a:pPr marL="342900" indent="-342900">
              <a:buFont typeface="+mj-lt"/>
              <a:buAutoNum type="arabicPeriod"/>
            </a:pPr>
            <a:r>
              <a:rPr lang="fr-FR" sz="1200" b="1" dirty="0">
                <a:latin typeface="Calibri" panose="020F0502020204030204" pitchFamily="34" charset="0"/>
                <a:cs typeface="Calibri" panose="020F0502020204030204" pitchFamily="34" charset="0"/>
              </a:rPr>
              <a:t>Utiliser le logiciel KNIME pour présenter les indicateurs de l'égalité entre les femmes et les hommes.</a:t>
            </a:r>
          </a:p>
          <a:p>
            <a:pPr marL="342900" indent="-342900">
              <a:buFont typeface="+mj-lt"/>
              <a:buAutoNum type="arabicPeriod"/>
            </a:pPr>
            <a:r>
              <a:rPr lang="fr-FR" sz="1200" b="1" dirty="0">
                <a:latin typeface="Calibri" panose="020F0502020204030204" pitchFamily="34" charset="0"/>
                <a:cs typeface="Calibri" panose="020F0502020204030204" pitchFamily="34" charset="0"/>
              </a:rPr>
              <a:t>Préparer un fichier CSV qui respecte les contraintes du RGPD</a:t>
            </a:r>
          </a:p>
          <a:p>
            <a:pPr marL="342900" indent="-342900">
              <a:buFont typeface="+mj-lt"/>
              <a:buAutoNum type="arabicPeriod"/>
            </a:pPr>
            <a:r>
              <a:rPr lang="fr-FR" sz="1200" b="1" dirty="0">
                <a:latin typeface="Calibri" panose="020F0502020204030204" pitchFamily="34" charset="0"/>
                <a:cs typeface="Calibri" panose="020F0502020204030204" pitchFamily="34" charset="0"/>
              </a:rPr>
              <a:t>La visualisation du diagnostic de l’égalité femmes-hommes.</a:t>
            </a:r>
          </a:p>
          <a:p>
            <a:pPr marL="342900" indent="-342900">
              <a:buFont typeface="+mj-lt"/>
              <a:buAutoNum type="arabicPeriod"/>
            </a:pPr>
            <a:r>
              <a:rPr lang="fr-FR" sz="1200" b="1" dirty="0">
                <a:latin typeface="Calibri" panose="020F0502020204030204" pitchFamily="34" charset="0"/>
                <a:cs typeface="Calibri" panose="020F0502020204030204" pitchFamily="34" charset="0"/>
              </a:rPr>
              <a:t>Présenter la démarche de préparation des données avec le workflow KNIME </a:t>
            </a:r>
          </a:p>
          <a:p>
            <a:pPr marL="0" indent="0">
              <a:lnSpc>
                <a:spcPct val="120000"/>
              </a:lnSpc>
              <a:buNone/>
            </a:pPr>
            <a:r>
              <a:rPr lang="fr-FR" sz="1800" b="1" u="sng" dirty="0">
                <a:solidFill>
                  <a:schemeClr val="accent1">
                    <a:lumMod val="75000"/>
                  </a:schemeClr>
                </a:solidFill>
                <a:latin typeface="Calibri" panose="020F0502020204030204" pitchFamily="34" charset="0"/>
                <a:cs typeface="Calibri" panose="020F0502020204030204" pitchFamily="34" charset="0"/>
              </a:rPr>
              <a:t>QUESTIONS</a:t>
            </a:r>
          </a:p>
          <a:p>
            <a:pPr marL="0" indent="0">
              <a:lnSpc>
                <a:spcPct val="120000"/>
              </a:lnSpc>
              <a:buNone/>
            </a:pPr>
            <a:r>
              <a:rPr lang="fr-FR" sz="1200" b="1" dirty="0">
                <a:latin typeface="Calibri" panose="020F0502020204030204" pitchFamily="34" charset="0"/>
                <a:cs typeface="Calibri" panose="020F0502020204030204" pitchFamily="34" charset="0"/>
              </a:rPr>
              <a:t>Quelles sont les règles du RGPD à respecter afin de préparer le fichier csv?</a:t>
            </a:r>
          </a:p>
          <a:p>
            <a:pPr marL="0" indent="0">
              <a:lnSpc>
                <a:spcPct val="120000"/>
              </a:lnSpc>
              <a:buNone/>
            </a:pPr>
            <a:r>
              <a:rPr lang="fr-FR" sz="1200" b="1" dirty="0">
                <a:latin typeface="Calibri" panose="020F0502020204030204" pitchFamily="34" charset="0"/>
                <a:cs typeface="Calibri" panose="020F0502020204030204" pitchFamily="34" charset="0"/>
              </a:rPr>
              <a:t>Comment sélectionner les indicateurs appropriés pour évaluer la situation de l'entreprise ?</a:t>
            </a:r>
          </a:p>
          <a:p>
            <a:pPr marL="0" indent="0">
              <a:lnSpc>
                <a:spcPct val="120000"/>
              </a:lnSpc>
              <a:buNone/>
            </a:pPr>
            <a:r>
              <a:rPr lang="fr-FR" sz="1200" b="1" dirty="0">
                <a:latin typeface="Calibri" panose="020F0502020204030204" pitchFamily="34" charset="0"/>
                <a:cs typeface="Calibri" panose="020F0502020204030204" pitchFamily="34" charset="0"/>
              </a:rPr>
              <a:t>Quel est l'objectif de l'analyse des graphiques des différents  indicateurs? </a:t>
            </a:r>
          </a:p>
          <a:p>
            <a:pPr marL="0" indent="0">
              <a:lnSpc>
                <a:spcPct val="120000"/>
              </a:lnSpc>
              <a:buNone/>
            </a:pPr>
            <a:r>
              <a:rPr lang="fr-FR" sz="1200" b="1" dirty="0">
                <a:latin typeface="Calibri" panose="020F0502020204030204" pitchFamily="34" charset="0"/>
                <a:cs typeface="Calibri" panose="020F0502020204030204" pitchFamily="34" charset="0"/>
              </a:rPr>
              <a:t>Existe-t-il une disparité de traitement entre les femmes et les hommes au sein de l’entreprise, notamment en termes de salaires, d'accès à la formation, de promotions, etc. ?</a:t>
            </a:r>
          </a:p>
          <a:p>
            <a:pPr marL="0" indent="0">
              <a:lnSpc>
                <a:spcPct val="120000"/>
              </a:lnSpc>
              <a:buNone/>
            </a:pPr>
            <a:r>
              <a:rPr lang="fr-FR" sz="1800" b="1" u="sng" dirty="0">
                <a:solidFill>
                  <a:schemeClr val="accent1">
                    <a:lumMod val="75000"/>
                  </a:schemeClr>
                </a:solidFill>
                <a:latin typeface="Calibri" panose="020F0502020204030204" pitchFamily="34" charset="0"/>
                <a:cs typeface="Calibri" panose="020F0502020204030204" pitchFamily="34" charset="0"/>
              </a:rPr>
              <a:t>ANALYSE</a:t>
            </a:r>
          </a:p>
          <a:p>
            <a:pPr marL="0" indent="0">
              <a:lnSpc>
                <a:spcPct val="120000"/>
              </a:lnSpc>
              <a:buNone/>
            </a:pPr>
            <a:r>
              <a:rPr lang="fr-FR" sz="1200" b="1" dirty="0" err="1">
                <a:latin typeface="Calibri" panose="020F0502020204030204" pitchFamily="34" charset="0"/>
                <a:cs typeface="Calibri" panose="020F0502020204030204" pitchFamily="34" charset="0"/>
              </a:rPr>
              <a:t>Eeffectuer</a:t>
            </a:r>
            <a:r>
              <a:rPr lang="fr-FR" sz="1200" b="1" dirty="0">
                <a:latin typeface="Calibri" panose="020F0502020204030204" pitchFamily="34" charset="0"/>
                <a:cs typeface="Calibri" panose="020F0502020204030204" pitchFamily="34" charset="0"/>
              </a:rPr>
              <a:t> une analyse des données fournies afin de déterminer l'existence ou non d'une égalité au sein de l'entreprise.</a:t>
            </a:r>
            <a:endParaRPr lang="fr-FR" sz="1200" b="1" u="sng" dirty="0">
              <a:solidFill>
                <a:schemeClr val="accent6">
                  <a:lumMod val="75000"/>
                </a:schemeClr>
              </a:solidFill>
              <a:latin typeface="Calibri" panose="020F0502020204030204" pitchFamily="34" charset="0"/>
              <a:cs typeface="Calibri" panose="020F0502020204030204" pitchFamily="34" charset="0"/>
            </a:endParaRPr>
          </a:p>
          <a:p>
            <a:pPr marL="0" indent="0">
              <a:lnSpc>
                <a:spcPct val="120000"/>
              </a:lnSpc>
              <a:buNone/>
            </a:pPr>
            <a:endParaRPr lang="fr-FR" sz="1400" b="1" u="sng" dirty="0">
              <a:solidFill>
                <a:schemeClr val="accent6">
                  <a:lumMod val="75000"/>
                </a:schemeClr>
              </a:solidFill>
            </a:endParaRPr>
          </a:p>
          <a:p>
            <a:endParaRPr lang="fr-FR" sz="1400" dirty="0">
              <a:effectLst/>
            </a:endParaRPr>
          </a:p>
          <a:p>
            <a:endParaRPr lang="fr-FR" sz="1400" dirty="0"/>
          </a:p>
          <a:p>
            <a:pPr marL="0" indent="0">
              <a:lnSpc>
                <a:spcPct val="120000"/>
              </a:lnSpc>
              <a:buNone/>
            </a:pPr>
            <a:endParaRPr lang="fr-FR" sz="1600" b="1" dirty="0">
              <a:cs typeface="Calibri Light" panose="020F0302020204030204" pitchFamily="34" charset="0"/>
            </a:endParaRPr>
          </a:p>
          <a:p>
            <a:pPr marL="0" indent="0">
              <a:buNone/>
            </a:pPr>
            <a:endParaRPr lang="fr-FR" sz="1600" b="1" dirty="0">
              <a:cs typeface="Calibri Light" panose="020F0302020204030204" pitchFamily="34" charset="0"/>
            </a:endParaRPr>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0DDAF742-C799-E786-CC76-8148086B5E80}"/>
              </a:ext>
            </a:extLst>
          </p:cNvPr>
          <p:cNvSpPr txBox="1"/>
          <p:nvPr/>
        </p:nvSpPr>
        <p:spPr>
          <a:xfrm>
            <a:off x="4788017" y="118421"/>
            <a:ext cx="6102990" cy="375552"/>
          </a:xfrm>
          <a:prstGeom prst="rect">
            <a:avLst/>
          </a:prstGeom>
          <a:noFill/>
        </p:spPr>
        <p:txBody>
          <a:bodyPr wrap="square">
            <a:spAutoFit/>
          </a:bodyPr>
          <a:lstStyle/>
          <a:p>
            <a:pPr>
              <a:lnSpc>
                <a:spcPct val="107000"/>
              </a:lnSpc>
              <a:spcAft>
                <a:spcPts val="800"/>
              </a:spcAft>
            </a:pPr>
            <a:r>
              <a:rPr lang="fr-FR" sz="1800" b="1" u="sng"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rPr>
              <a:t>TEST STATISTIQUE</a:t>
            </a:r>
          </a:p>
        </p:txBody>
      </p:sp>
      <p:pic>
        <p:nvPicPr>
          <p:cNvPr id="7" name="Image 6">
            <a:extLst>
              <a:ext uri="{FF2B5EF4-FFF2-40B4-BE49-F238E27FC236}">
                <a16:creationId xmlns:a16="http://schemas.microsoft.com/office/drawing/2014/main" id="{49C34AEE-D7D0-8F8E-2378-EFDE31838364}"/>
              </a:ext>
            </a:extLst>
          </p:cNvPr>
          <p:cNvPicPr>
            <a:picLocks noChangeAspect="1"/>
          </p:cNvPicPr>
          <p:nvPr/>
        </p:nvPicPr>
        <p:blipFill>
          <a:blip r:embed="rId2"/>
          <a:stretch>
            <a:fillRect/>
          </a:stretch>
        </p:blipFill>
        <p:spPr>
          <a:xfrm>
            <a:off x="679508" y="3429001"/>
            <a:ext cx="10690371" cy="2515036"/>
          </a:xfrm>
          <a:prstGeom prst="rect">
            <a:avLst/>
          </a:prstGeom>
        </p:spPr>
      </p:pic>
      <p:sp>
        <p:nvSpPr>
          <p:cNvPr id="9" name="ZoneTexte 8">
            <a:extLst>
              <a:ext uri="{FF2B5EF4-FFF2-40B4-BE49-F238E27FC236}">
                <a16:creationId xmlns:a16="http://schemas.microsoft.com/office/drawing/2014/main" id="{61C185B4-5948-57FE-C44A-8EBE8D9929D5}"/>
              </a:ext>
            </a:extLst>
          </p:cNvPr>
          <p:cNvSpPr txBox="1"/>
          <p:nvPr/>
        </p:nvSpPr>
        <p:spPr>
          <a:xfrm>
            <a:off x="679508" y="1132077"/>
            <a:ext cx="10201013" cy="1897955"/>
          </a:xfrm>
          <a:prstGeom prst="rect">
            <a:avLst/>
          </a:prstGeom>
          <a:noFill/>
        </p:spPr>
        <p:txBody>
          <a:bodyPr wrap="square">
            <a:spAutoFit/>
          </a:bodyPr>
          <a:lstStyle/>
          <a:p>
            <a:pPr>
              <a:spcAft>
                <a:spcPts val="800"/>
              </a:spcAft>
            </a:pPr>
            <a:r>
              <a:rPr lang="fr-FR" sz="1200" b="1" dirty="0">
                <a:effectLst/>
                <a:latin typeface="Calibri" panose="020F0502020204030204" pitchFamily="34" charset="0"/>
                <a:ea typeface="Calibri" panose="020F0502020204030204" pitchFamily="34" charset="0"/>
                <a:cs typeface="Calibri" panose="020F0502020204030204" pitchFamily="34" charset="0"/>
              </a:rPr>
              <a:t>L’hypothèse H0 :les deux </a:t>
            </a:r>
            <a:r>
              <a:rPr lang="fr-FR" sz="1200" b="1" dirty="0">
                <a:latin typeface="Calibri" panose="020F0502020204030204" pitchFamily="34" charset="0"/>
                <a:ea typeface="Calibri" panose="020F0502020204030204" pitchFamily="34" charset="0"/>
                <a:cs typeface="Calibri" panose="020F0502020204030204" pitchFamily="34" charset="0"/>
              </a:rPr>
              <a:t>groupes sont identiques</a:t>
            </a:r>
          </a:p>
          <a:p>
            <a:pPr>
              <a:spcAft>
                <a:spcPts val="800"/>
              </a:spcAft>
            </a:pPr>
            <a:r>
              <a:rPr lang="fr-FR" sz="1200" b="1" dirty="0">
                <a:effectLst/>
                <a:latin typeface="Calibri" panose="020F0502020204030204" pitchFamily="34" charset="0"/>
                <a:ea typeface="Calibri" panose="020F0502020204030204" pitchFamily="34" charset="0"/>
                <a:cs typeface="Calibri" panose="020F0502020204030204" pitchFamily="34" charset="0"/>
              </a:rPr>
              <a:t>L’hypothèse H1 :les deux groupes ne sont pas identiques</a:t>
            </a:r>
          </a:p>
          <a:p>
            <a:pPr>
              <a:spcAft>
                <a:spcPts val="800"/>
              </a:spcAft>
            </a:pPr>
            <a:r>
              <a:rPr lang="fr-FR" sz="1200" b="1" dirty="0">
                <a:effectLst/>
                <a:latin typeface="Calibri" panose="020F0502020204030204" pitchFamily="34" charset="0"/>
                <a:ea typeface="Calibri" panose="020F0502020204030204" pitchFamily="34" charset="0"/>
                <a:cs typeface="Calibri" panose="020F0502020204030204" pitchFamily="34" charset="0"/>
              </a:rPr>
              <a:t>L’hypothèse H0 est rejetée si p_value &lt; 0.05</a:t>
            </a:r>
          </a:p>
          <a:p>
            <a:pPr>
              <a:spcAft>
                <a:spcPts val="800"/>
              </a:spcAft>
            </a:pPr>
            <a:r>
              <a:rPr lang="fr-FR" sz="1200" b="1" dirty="0">
                <a:latin typeface="Calibri" panose="020F0502020204030204" pitchFamily="34" charset="0"/>
                <a:ea typeface="Calibri" panose="020F0502020204030204" pitchFamily="34" charset="0"/>
                <a:cs typeface="Calibri" panose="020F0502020204030204" pitchFamily="34" charset="0"/>
              </a:rPr>
              <a:t>Les deux groupes ne sont pas corrélées car p_value&gt;0,05(H0 n’est pas rejetée).</a:t>
            </a:r>
          </a:p>
          <a:p>
            <a:pPr>
              <a:spcAft>
                <a:spcPts val="800"/>
              </a:spcAft>
            </a:pPr>
            <a:r>
              <a:rPr lang="fr-FR" sz="1200" b="1" dirty="0">
                <a:latin typeface="Calibri" panose="020F0502020204030204" pitchFamily="34" charset="0"/>
                <a:cs typeface="Calibri" panose="020F0502020204030204" pitchFamily="34" charset="0"/>
              </a:rPr>
              <a:t>On constate qu'il n'y a pas de significativité entre les deux groupes et cela peut être considérée comme un indicateur positif pour évaluer l'indice d’égalité entre les deux sexes en matière de durée du travail et ce qui signifie un progrès vers l'égalité des sexes dans le monde du travail.</a:t>
            </a:r>
          </a:p>
          <a:p>
            <a:pPr>
              <a:spcAft>
                <a:spcPts val="800"/>
              </a:spcAft>
            </a:pPr>
            <a:endParaRPr lang="fr-FR" sz="12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93887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FEBD6AB3-1EFE-7BA0-17D6-B231F7AFD390}"/>
              </a:ext>
            </a:extLst>
          </p:cNvPr>
          <p:cNvSpPr txBox="1"/>
          <p:nvPr/>
        </p:nvSpPr>
        <p:spPr>
          <a:xfrm>
            <a:off x="5624818" y="846779"/>
            <a:ext cx="6102990" cy="375552"/>
          </a:xfrm>
          <a:prstGeom prst="rect">
            <a:avLst/>
          </a:prstGeom>
          <a:noFill/>
        </p:spPr>
        <p:txBody>
          <a:bodyPr wrap="square">
            <a:spAutoFit/>
          </a:bodyPr>
          <a:lstStyle/>
          <a:p>
            <a:pPr>
              <a:lnSpc>
                <a:spcPct val="107000"/>
              </a:lnSpc>
              <a:spcAft>
                <a:spcPts val="800"/>
              </a:spcAft>
            </a:pPr>
            <a:r>
              <a:rPr lang="fr-FR" b="1" u="sng" dirty="0">
                <a:solidFill>
                  <a:schemeClr val="accent6">
                    <a:lumMod val="75000"/>
                  </a:schemeClr>
                </a:solidFill>
                <a:effectLst/>
                <a:latin typeface="Calibri" panose="020F0502020204030204" pitchFamily="34" charset="0"/>
                <a:ea typeface="Calibri" panose="020F0502020204030204" pitchFamily="34" charset="0"/>
                <a:cs typeface="Arial" panose="020B0604020202020204" pitchFamily="34" charset="0"/>
              </a:rPr>
              <a:t>CONCLUSION</a:t>
            </a:r>
          </a:p>
        </p:txBody>
      </p:sp>
      <p:sp>
        <p:nvSpPr>
          <p:cNvPr id="8" name="ZoneTexte 7">
            <a:extLst>
              <a:ext uri="{FF2B5EF4-FFF2-40B4-BE49-F238E27FC236}">
                <a16:creationId xmlns:a16="http://schemas.microsoft.com/office/drawing/2014/main" id="{44CEFA68-DE70-CC68-FAA9-5A9D0E03CD14}"/>
              </a:ext>
            </a:extLst>
          </p:cNvPr>
          <p:cNvSpPr txBox="1"/>
          <p:nvPr/>
        </p:nvSpPr>
        <p:spPr>
          <a:xfrm>
            <a:off x="763397" y="2174946"/>
            <a:ext cx="10964411" cy="3648499"/>
          </a:xfrm>
          <a:prstGeom prst="rect">
            <a:avLst/>
          </a:prstGeom>
          <a:noFill/>
        </p:spPr>
        <p:txBody>
          <a:bodyPr wrap="square">
            <a:spAutoFit/>
          </a:bodyPr>
          <a:lstStyle/>
          <a:p>
            <a:pPr>
              <a:spcAft>
                <a:spcPts val="800"/>
              </a:spcAft>
            </a:pPr>
            <a:r>
              <a:rPr lang="fr-FR" sz="1400" b="1" kern="1200" dirty="0">
                <a:effectLst/>
                <a:latin typeface="Calibri" panose="020F0502020204030204" pitchFamily="34" charset="0"/>
                <a:ea typeface="Times New Roman" panose="02020603050405020304" pitchFamily="18" charset="0"/>
                <a:cs typeface="Calibri" panose="020F0502020204030204" pitchFamily="34" charset="0"/>
              </a:rPr>
              <a:t>Lors de l'analyse des différentes données fournies, </a:t>
            </a:r>
            <a:r>
              <a:rPr lang="fr-FR" sz="1400" b="1" dirty="0">
                <a:effectLst/>
                <a:latin typeface="Calibri" panose="020F0502020204030204" pitchFamily="34" charset="0"/>
                <a:ea typeface="Times New Roman" panose="02020603050405020304" pitchFamily="18" charset="0"/>
                <a:cs typeface="Calibri" panose="020F0502020204030204" pitchFamily="34" charset="0"/>
              </a:rPr>
              <a:t>il a été constaté qu'il n'y a pas de réelle inégalité de traitement entre les hommes et les femmes dans l’entreprise</a:t>
            </a:r>
            <a:r>
              <a:rPr lang="fr-FR" sz="1400" b="1" dirty="0">
                <a:latin typeface="Calibri" panose="020F0502020204030204" pitchFamily="34" charset="0"/>
                <a:ea typeface="Times New Roman" panose="02020603050405020304" pitchFamily="18" charset="0"/>
                <a:cs typeface="Calibri" panose="020F0502020204030204" pitchFamily="34" charset="0"/>
              </a:rPr>
              <a:t>.</a:t>
            </a:r>
            <a:endParaRPr lang="fr-FR" sz="1400" b="1" dirty="0">
              <a:effectLst/>
              <a:latin typeface="Calibri" panose="020F0502020204030204" pitchFamily="34" charset="0"/>
              <a:ea typeface="Times New Roman" panose="02020603050405020304" pitchFamily="18" charset="0"/>
              <a:cs typeface="Calibri" panose="020F0502020204030204" pitchFamily="34" charset="0"/>
            </a:endParaRPr>
          </a:p>
          <a:p>
            <a:pPr>
              <a:spcAft>
                <a:spcPts val="800"/>
              </a:spcAft>
            </a:pPr>
            <a:r>
              <a:rPr lang="fr-FR" sz="1400" b="1" kern="1200" dirty="0">
                <a:effectLst/>
                <a:latin typeface="Calibri" panose="020F0502020204030204" pitchFamily="34" charset="0"/>
                <a:ea typeface="Times New Roman" panose="02020603050405020304" pitchFamily="18" charset="0"/>
                <a:cs typeface="Calibri" panose="020F0502020204030204" pitchFamily="34" charset="0"/>
              </a:rPr>
              <a:t>En effet, les indicateurs tels que l'écart salarial, la durée du travail, type de contrat, ou encore la répartition des postes à responsabilités</a:t>
            </a:r>
            <a:r>
              <a:rPr lang="fr-FR" sz="1400" b="1" dirty="0">
                <a:latin typeface="Calibri" panose="020F0502020204030204" pitchFamily="34" charset="0"/>
                <a:ea typeface="Times New Roman" panose="02020603050405020304" pitchFamily="18" charset="0"/>
                <a:cs typeface="Calibri" panose="020F0502020204030204" pitchFamily="34" charset="0"/>
              </a:rPr>
              <a:t> </a:t>
            </a:r>
            <a:r>
              <a:rPr lang="fr-FR" sz="1400" b="1" kern="1200" dirty="0">
                <a:effectLst/>
                <a:latin typeface="Calibri" panose="020F0502020204030204" pitchFamily="34" charset="0"/>
                <a:ea typeface="Times New Roman" panose="02020603050405020304" pitchFamily="18" charset="0"/>
                <a:cs typeface="Calibri" panose="020F0502020204030204" pitchFamily="34" charset="0"/>
              </a:rPr>
              <a:t>mettent en évidence des disparités significatives entre les deux sexes.</a:t>
            </a:r>
          </a:p>
          <a:p>
            <a:pPr>
              <a:spcAft>
                <a:spcPts val="800"/>
              </a:spcAft>
            </a:pPr>
            <a:r>
              <a:rPr lang="fr-FR" sz="1400" b="1" dirty="0">
                <a:latin typeface="Calibri" panose="020F0502020204030204" pitchFamily="34" charset="0"/>
                <a:cs typeface="Calibri" panose="020F0502020204030204" pitchFamily="34" charset="0"/>
              </a:rPr>
              <a:t>Il a été constaté aussi une différence significative entre les hommes et les femmes en termes d'ancienneté et du top 10 des salaires, les hommes ont tendance à travailler pour l'entreprise depuis plus longtemps que les femmes, et cela se traduit par un salaire plus élevé pour eux.</a:t>
            </a:r>
          </a:p>
          <a:p>
            <a:pPr>
              <a:spcAft>
                <a:spcPts val="800"/>
              </a:spcAft>
            </a:pPr>
            <a:r>
              <a:rPr lang="fr-FR" sz="1400" b="1" kern="1200" dirty="0">
                <a:effectLst/>
                <a:latin typeface="Calibri" panose="020F0502020204030204" pitchFamily="34" charset="0"/>
                <a:ea typeface="Times New Roman" panose="02020603050405020304" pitchFamily="18" charset="0"/>
                <a:cs typeface="Calibri" panose="020F0502020204030204" pitchFamily="34" charset="0"/>
              </a:rPr>
              <a:t>Il est important de noter que </a:t>
            </a:r>
            <a:r>
              <a:rPr lang="fr-FR" sz="1400" b="1" dirty="0">
                <a:latin typeface="Calibri" panose="020F0502020204030204" pitchFamily="34" charset="0"/>
                <a:cs typeface="Calibri" panose="020F0502020204030204" pitchFamily="34" charset="0"/>
              </a:rPr>
              <a:t>l'écart salarial est un indicateur couramment utilisé pour mesurer les inégalités de traitement entre les sexes dans le milieu professionnel, les</a:t>
            </a:r>
            <a:r>
              <a:rPr lang="fr-FR" sz="1400" b="1" dirty="0">
                <a:effectLst/>
                <a:latin typeface="Calibri" panose="020F0502020204030204" pitchFamily="34" charset="0"/>
                <a:ea typeface="Times New Roman" panose="02020603050405020304" pitchFamily="18" charset="0"/>
                <a:cs typeface="Calibri" panose="020F0502020204030204" pitchFamily="34" charset="0"/>
              </a:rPr>
              <a:t> salaires sont donc  établis de manière objective, en fonction des compétences, type de poste occupé et des responsabilités de chacun, sans distinction de genre.</a:t>
            </a:r>
          </a:p>
          <a:p>
            <a:pPr>
              <a:spcAft>
                <a:spcPts val="800"/>
              </a:spcAft>
            </a:pPr>
            <a:r>
              <a:rPr lang="fr-FR" sz="1400" b="1" dirty="0">
                <a:latin typeface="Calibri" panose="020F0502020204030204" pitchFamily="34" charset="0"/>
                <a:ea typeface="Times New Roman" panose="02020603050405020304" pitchFamily="18" charset="0"/>
                <a:cs typeface="Calibri" panose="020F0502020204030204" pitchFamily="34" charset="0"/>
              </a:rPr>
              <a:t>En conclusion, on constate qu’Il n’y a pas de significativité dans la répartition des hommes et des femmes dans les différents services, type de contrat, l’écart salarial et durée de travail ,</a:t>
            </a:r>
            <a:r>
              <a:rPr lang="fr-FR" sz="1400" b="1" dirty="0">
                <a:latin typeface="Calibri" panose="020F0502020204030204" pitchFamily="34" charset="0"/>
                <a:cs typeface="Calibri" panose="020F0502020204030204" pitchFamily="34" charset="0"/>
              </a:rPr>
              <a:t>il est important aussi de souligner que pour évaluer l'indice d'égalité entre les sexes dans une entreprise, il est crucial de prendre en considération un ensemble des indicateurs pertinents comme l’expérience, les responsabilités accordées, la performance, etc.</a:t>
            </a:r>
          </a:p>
          <a:p>
            <a:pPr>
              <a:lnSpc>
                <a:spcPct val="106000"/>
              </a:lnSpc>
              <a:spcAft>
                <a:spcPts val="800"/>
              </a:spcAft>
            </a:pPr>
            <a:endParaRPr lang="fr-FR" sz="1600" dirty="0">
              <a:effectLst/>
              <a:ea typeface="Times New Roman" panose="02020603050405020304" pitchFamily="18" charset="0"/>
            </a:endParaRPr>
          </a:p>
        </p:txBody>
      </p:sp>
    </p:spTree>
    <p:extLst>
      <p:ext uri="{BB962C8B-B14F-4D97-AF65-F5344CB8AC3E}">
        <p14:creationId xmlns:p14="http://schemas.microsoft.com/office/powerpoint/2010/main" val="154430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D05A4FFE-BAC5-5CAF-E0E9-9D3DBDB3FC90}"/>
              </a:ext>
            </a:extLst>
          </p:cNvPr>
          <p:cNvPicPr>
            <a:picLocks noChangeAspect="1"/>
          </p:cNvPicPr>
          <p:nvPr/>
        </p:nvPicPr>
        <p:blipFill>
          <a:blip r:embed="rId2"/>
          <a:stretch>
            <a:fillRect/>
          </a:stretch>
        </p:blipFill>
        <p:spPr>
          <a:xfrm>
            <a:off x="1164258" y="413916"/>
            <a:ext cx="10060211" cy="6030167"/>
          </a:xfrm>
          <a:prstGeom prst="rect">
            <a:avLst/>
          </a:prstGeom>
        </p:spPr>
      </p:pic>
    </p:spTree>
    <p:extLst>
      <p:ext uri="{BB962C8B-B14F-4D97-AF65-F5344CB8AC3E}">
        <p14:creationId xmlns:p14="http://schemas.microsoft.com/office/powerpoint/2010/main" val="2001810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41120" y="173654"/>
            <a:ext cx="9509760" cy="1083647"/>
          </a:xfrm>
        </p:spPr>
        <p:txBody>
          <a:bodyPr rtlCol="0"/>
          <a:lstStyle/>
          <a:p>
            <a:pPr rtl="0"/>
            <a:r>
              <a:rPr lang="fr-FR" sz="1800" u="sng" dirty="0">
                <a:latin typeface="Calibri" panose="020F0502020204030204" pitchFamily="34" charset="0"/>
                <a:cs typeface="Calibri" panose="020F0502020204030204" pitchFamily="34" charset="0"/>
              </a:rPr>
              <a:t>SOMMAIRE</a:t>
            </a:r>
            <a:br>
              <a:rPr lang="fr-FR" dirty="0"/>
            </a:br>
            <a:endParaRPr lang="fr-FR" dirty="0"/>
          </a:p>
        </p:txBody>
      </p:sp>
      <p:sp>
        <p:nvSpPr>
          <p:cNvPr id="4" name="Espace réservé du contenu 3">
            <a:extLst>
              <a:ext uri="{FF2B5EF4-FFF2-40B4-BE49-F238E27FC236}">
                <a16:creationId xmlns:a16="http://schemas.microsoft.com/office/drawing/2014/main" id="{6DB61EB3-E3ED-0E4C-0210-87A7F581B5E2}"/>
              </a:ext>
            </a:extLst>
          </p:cNvPr>
          <p:cNvSpPr>
            <a:spLocks noGrp="1"/>
          </p:cNvSpPr>
          <p:nvPr>
            <p:ph idx="1"/>
          </p:nvPr>
        </p:nvSpPr>
        <p:spPr>
          <a:xfrm>
            <a:off x="1295400" y="1257301"/>
            <a:ext cx="9601200" cy="3960651"/>
          </a:xfrm>
        </p:spPr>
        <p:txBody>
          <a:bodyPr>
            <a:noAutofit/>
          </a:bodyPr>
          <a:lstStyle/>
          <a:p>
            <a:r>
              <a:rPr lang="fr-FR" sz="1400" b="1" dirty="0">
                <a:latin typeface="Calibri" panose="020F0502020204030204" pitchFamily="34" charset="0"/>
                <a:cs typeface="Calibri" panose="020F0502020204030204" pitchFamily="34" charset="0"/>
              </a:rPr>
              <a:t>Anonymisation des données</a:t>
            </a:r>
          </a:p>
          <a:p>
            <a:pPr>
              <a:lnSpc>
                <a:spcPct val="107000"/>
              </a:lnSpc>
              <a:spcAft>
                <a:spcPts val="800"/>
              </a:spcAft>
            </a:pPr>
            <a:r>
              <a:rPr lang="fr-FR" sz="1400" b="1" dirty="0">
                <a:effectLst/>
                <a:latin typeface="Calibri" panose="020F0502020204030204" pitchFamily="34" charset="0"/>
                <a:ea typeface="Calibri" panose="020F0502020204030204" pitchFamily="34" charset="0"/>
                <a:cs typeface="Calibri" panose="020F0502020204030204" pitchFamily="34" charset="0"/>
              </a:rPr>
              <a:t>Modification de certaines données en tranches </a:t>
            </a:r>
          </a:p>
          <a:p>
            <a:pPr>
              <a:lnSpc>
                <a:spcPct val="107000"/>
              </a:lnSpc>
              <a:spcAft>
                <a:spcPts val="800"/>
              </a:spcAft>
            </a:pPr>
            <a:r>
              <a:rPr lang="fr-FR" sz="1400" b="1" dirty="0">
                <a:latin typeface="Calibri" panose="020F0502020204030204" pitchFamily="34" charset="0"/>
                <a:cs typeface="Calibri" panose="020F0502020204030204" pitchFamily="34" charset="0"/>
              </a:rPr>
              <a:t>LES 5 GRANDS PRINCIPES DES RGPD</a:t>
            </a:r>
            <a:endParaRPr lang="fr-FR" sz="1400" b="1"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fr-FR" sz="1400" b="1" dirty="0">
                <a:effectLst/>
                <a:latin typeface="Calibri" panose="020F0502020204030204" pitchFamily="34" charset="0"/>
                <a:ea typeface="Calibri" panose="020F0502020204030204" pitchFamily="34" charset="0"/>
                <a:cs typeface="Arial" panose="020B0604020202020204" pitchFamily="34" charset="0"/>
              </a:rPr>
              <a:t>EXPORT DU FICHIER CSV</a:t>
            </a:r>
          </a:p>
          <a:p>
            <a:pPr>
              <a:lnSpc>
                <a:spcPct val="107000"/>
              </a:lnSpc>
              <a:spcAft>
                <a:spcPts val="800"/>
              </a:spcAft>
            </a:pPr>
            <a:r>
              <a:rPr lang="fr-FR" sz="1400" b="1" dirty="0">
                <a:effectLst/>
                <a:latin typeface="Calibri" panose="020F0502020204030204" pitchFamily="34" charset="0"/>
                <a:ea typeface="Calibri" panose="020F0502020204030204" pitchFamily="34" charset="0"/>
                <a:cs typeface="Arial" panose="020B0604020202020204" pitchFamily="34" charset="0"/>
              </a:rPr>
              <a:t>VERIFICATION DU FICHIER CSV</a:t>
            </a:r>
          </a:p>
          <a:p>
            <a:r>
              <a:rPr lang="fr-FR" sz="1400" b="1" dirty="0"/>
              <a:t>Visualisation des données</a:t>
            </a:r>
          </a:p>
          <a:p>
            <a:r>
              <a:rPr lang="fr-FR" sz="1400" b="1" dirty="0"/>
              <a:t>Conclusion</a:t>
            </a:r>
          </a:p>
          <a:p>
            <a:r>
              <a:rPr lang="fr-FR" sz="1400" b="1" dirty="0"/>
              <a:t>Présentation du workflow</a:t>
            </a:r>
          </a:p>
        </p:txBody>
      </p:sp>
    </p:spTree>
    <p:extLst>
      <p:ext uri="{BB962C8B-B14F-4D97-AF65-F5344CB8AC3E}">
        <p14:creationId xmlns:p14="http://schemas.microsoft.com/office/powerpoint/2010/main" val="1476019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descr="Diagramme de processus en flèches représentant 3 étapes organisées de gauche à droite et contenant des descriptions de tâches pour chaque groupe"/>
          <p:cNvGraphicFramePr>
            <a:graphicFrameLocks noGrp="1"/>
          </p:cNvGraphicFramePr>
          <p:nvPr>
            <p:ph idx="1"/>
            <p:extLst>
              <p:ext uri="{D42A27DB-BD31-4B8C-83A1-F6EECF244321}">
                <p14:modId xmlns:p14="http://schemas.microsoft.com/office/powerpoint/2010/main" val="1851146136"/>
              </p:ext>
            </p:extLst>
          </p:nvPr>
        </p:nvGraphicFramePr>
        <p:xfrm>
          <a:off x="469783" y="1"/>
          <a:ext cx="11123802" cy="38253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ZoneTexte 6">
            <a:extLst>
              <a:ext uri="{FF2B5EF4-FFF2-40B4-BE49-F238E27FC236}">
                <a16:creationId xmlns:a16="http://schemas.microsoft.com/office/drawing/2014/main" id="{B829C373-F15B-4514-EEC4-C62E22629E8B}"/>
              </a:ext>
            </a:extLst>
          </p:cNvPr>
          <p:cNvSpPr txBox="1"/>
          <p:nvPr/>
        </p:nvSpPr>
        <p:spPr>
          <a:xfrm>
            <a:off x="816529" y="4007841"/>
            <a:ext cx="6102990" cy="1672702"/>
          </a:xfrm>
          <a:prstGeom prst="rect">
            <a:avLst/>
          </a:prstGeom>
          <a:noFill/>
        </p:spPr>
        <p:txBody>
          <a:bodyPr wrap="square">
            <a:spAutoFit/>
          </a:bodyPr>
          <a:lstStyle/>
          <a:p>
            <a:pPr>
              <a:lnSpc>
                <a:spcPct val="107000"/>
              </a:lnSpc>
              <a:spcAft>
                <a:spcPts val="800"/>
              </a:spcAft>
            </a:pPr>
            <a:r>
              <a:rPr lang="fr-FR" b="1" u="sng" dirty="0">
                <a:solidFill>
                  <a:schemeClr val="accent1">
                    <a:lumMod val="75000"/>
                  </a:schemeClr>
                </a:solidFill>
                <a:effectLst/>
                <a:latin typeface="Calibri" panose="020F0502020204030204" pitchFamily="34" charset="0"/>
                <a:ea typeface="Calibri" panose="020F0502020204030204" pitchFamily="34" charset="0"/>
                <a:cs typeface="Calibri" panose="020F0502020204030204" pitchFamily="34" charset="0"/>
              </a:rPr>
              <a:t>ANONYMISATION DES DONNÉES</a:t>
            </a:r>
          </a:p>
          <a:p>
            <a:pPr>
              <a:lnSpc>
                <a:spcPct val="107000"/>
              </a:lnSpc>
              <a:spcAft>
                <a:spcPts val="800"/>
              </a:spcAft>
            </a:pPr>
            <a:r>
              <a:rPr lang="fr-FR" sz="1100" b="1" dirty="0">
                <a:effectLst/>
                <a:latin typeface="Calibri" panose="020F0502020204030204" pitchFamily="34" charset="0"/>
                <a:ea typeface="Calibri" panose="020F0502020204030204" pitchFamily="34" charset="0"/>
                <a:cs typeface="Calibri" panose="020F0502020204030204" pitchFamily="34" charset="0"/>
              </a:rPr>
              <a:t>On retire </a:t>
            </a:r>
            <a:r>
              <a:rPr lang="fr-FR" sz="1100" b="1" dirty="0">
                <a:latin typeface="Calibri" panose="020F0502020204030204" pitchFamily="34" charset="0"/>
                <a:ea typeface="Calibri" panose="020F0502020204030204" pitchFamily="34" charset="0"/>
                <a:cs typeface="Calibri" panose="020F0502020204030204" pitchFamily="34" charset="0"/>
              </a:rPr>
              <a:t>l</a:t>
            </a:r>
            <a:r>
              <a:rPr lang="fr-FR" sz="1100" b="1" dirty="0">
                <a:effectLst/>
                <a:latin typeface="Calibri" panose="020F0502020204030204" pitchFamily="34" charset="0"/>
                <a:ea typeface="Calibri" panose="020F0502020204030204" pitchFamily="34" charset="0"/>
                <a:cs typeface="Calibri" panose="020F0502020204030204" pitchFamily="34" charset="0"/>
              </a:rPr>
              <a:t>es données non nécessaires pour notre analyse :</a:t>
            </a:r>
          </a:p>
          <a:p>
            <a:pPr marL="171450" lvl="0" indent="-171450">
              <a:lnSpc>
                <a:spcPct val="107000"/>
              </a:lnSpc>
              <a:buFont typeface="Arial" panose="020B0604020202020204" pitchFamily="34" charset="0"/>
              <a:buChar char="•"/>
            </a:pPr>
            <a:r>
              <a:rPr lang="fr-FR" sz="1100" b="1" dirty="0">
                <a:effectLst/>
                <a:latin typeface="Calibri" panose="020F0502020204030204" pitchFamily="34" charset="0"/>
                <a:ea typeface="Calibri" panose="020F0502020204030204" pitchFamily="34" charset="0"/>
                <a:cs typeface="Calibri" panose="020F0502020204030204" pitchFamily="34" charset="0"/>
              </a:rPr>
              <a:t>Nom/prénom</a:t>
            </a:r>
          </a:p>
          <a:p>
            <a:pPr marL="171450" lvl="0" indent="-171450">
              <a:lnSpc>
                <a:spcPct val="107000"/>
              </a:lnSpc>
              <a:buFont typeface="Arial" panose="020B0604020202020204" pitchFamily="34" charset="0"/>
              <a:buChar char="•"/>
            </a:pPr>
            <a:r>
              <a:rPr lang="fr-FR" sz="1100" b="1" dirty="0">
                <a:effectLst/>
                <a:latin typeface="Calibri" panose="020F0502020204030204" pitchFamily="34" charset="0"/>
                <a:ea typeface="Calibri" panose="020F0502020204030204" pitchFamily="34" charset="0"/>
                <a:cs typeface="Calibri" panose="020F0502020204030204" pitchFamily="34" charset="0"/>
              </a:rPr>
              <a:t>Numéro de téléphone</a:t>
            </a:r>
          </a:p>
          <a:p>
            <a:pPr marL="171450" lvl="0" indent="-171450">
              <a:lnSpc>
                <a:spcPct val="107000"/>
              </a:lnSpc>
              <a:buFont typeface="Arial" panose="020B0604020202020204" pitchFamily="34" charset="0"/>
              <a:buChar char="•"/>
            </a:pPr>
            <a:r>
              <a:rPr lang="fr-FR" sz="1100" b="1" dirty="0">
                <a:effectLst/>
                <a:latin typeface="Calibri" panose="020F0502020204030204" pitchFamily="34" charset="0"/>
                <a:ea typeface="Calibri" panose="020F0502020204030204" pitchFamily="34" charset="0"/>
                <a:cs typeface="Calibri" panose="020F0502020204030204" pitchFamily="34" charset="0"/>
              </a:rPr>
              <a:t>Date de naissance</a:t>
            </a:r>
          </a:p>
          <a:p>
            <a:pPr marL="171450" lvl="0" indent="-171450">
              <a:lnSpc>
                <a:spcPct val="107000"/>
              </a:lnSpc>
              <a:buFont typeface="Arial" panose="020B0604020202020204" pitchFamily="34" charset="0"/>
              <a:buChar char="•"/>
            </a:pPr>
            <a:r>
              <a:rPr lang="fr-FR" sz="1100" b="1" dirty="0">
                <a:effectLst/>
                <a:latin typeface="Calibri" panose="020F0502020204030204" pitchFamily="34" charset="0"/>
                <a:ea typeface="Calibri" panose="020F0502020204030204" pitchFamily="34" charset="0"/>
                <a:cs typeface="Calibri" panose="020F0502020204030204" pitchFamily="34" charset="0"/>
              </a:rPr>
              <a:t>Nombre d’enfant</a:t>
            </a:r>
          </a:p>
          <a:p>
            <a:pPr marL="171450" lvl="0" indent="-171450">
              <a:lnSpc>
                <a:spcPct val="107000"/>
              </a:lnSpc>
              <a:spcAft>
                <a:spcPts val="800"/>
              </a:spcAft>
              <a:buFont typeface="Arial" panose="020B0604020202020204" pitchFamily="34" charset="0"/>
              <a:buChar char="•"/>
            </a:pPr>
            <a:r>
              <a:rPr lang="fr-FR" sz="1100" b="1" dirty="0">
                <a:effectLst/>
                <a:latin typeface="Calibri" panose="020F0502020204030204" pitchFamily="34" charset="0"/>
                <a:ea typeface="Calibri" panose="020F0502020204030204" pitchFamily="34" charset="0"/>
                <a:cs typeface="Calibri" panose="020F0502020204030204" pitchFamily="34" charset="0"/>
              </a:rPr>
              <a:t>État civil, etc.</a:t>
            </a:r>
          </a:p>
        </p:txBody>
      </p:sp>
    </p:spTree>
    <p:extLst>
      <p:ext uri="{BB962C8B-B14F-4D97-AF65-F5344CB8AC3E}">
        <p14:creationId xmlns:p14="http://schemas.microsoft.com/office/powerpoint/2010/main" val="2761515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2">
            <a:extLst>
              <a:ext uri="{FF2B5EF4-FFF2-40B4-BE49-F238E27FC236}">
                <a16:creationId xmlns:a16="http://schemas.microsoft.com/office/drawing/2014/main" id="{5CFD2A84-4047-ECC6-F8AC-5F80D2A9AE7B}"/>
              </a:ext>
            </a:extLst>
          </p:cNvPr>
          <p:cNvSpPr>
            <a:spLocks noChangeAspect="1" noChangeArrowheads="1"/>
          </p:cNvSpPr>
          <p:nvPr/>
        </p:nvSpPr>
        <p:spPr bwMode="auto">
          <a:xfrm>
            <a:off x="127000" y="-419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dirty="0"/>
          </a:p>
        </p:txBody>
      </p:sp>
      <p:sp>
        <p:nvSpPr>
          <p:cNvPr id="8" name="AutoShape 3" descr="Akil MAHJOUB">
            <a:extLst>
              <a:ext uri="{FF2B5EF4-FFF2-40B4-BE49-F238E27FC236}">
                <a16:creationId xmlns:a16="http://schemas.microsoft.com/office/drawing/2014/main" id="{11AA38D0-3C7B-EF9B-C6E5-3747F0C2D46A}"/>
              </a:ext>
            </a:extLst>
          </p:cNvPr>
          <p:cNvSpPr>
            <a:spLocks noChangeAspect="1" noChangeArrowheads="1"/>
          </p:cNvSpPr>
          <p:nvPr/>
        </p:nvSpPr>
        <p:spPr bwMode="auto">
          <a:xfrm>
            <a:off x="587375" y="-419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dirty="0"/>
          </a:p>
        </p:txBody>
      </p:sp>
      <p:pic>
        <p:nvPicPr>
          <p:cNvPr id="13" name="Image 12">
            <a:extLst>
              <a:ext uri="{FF2B5EF4-FFF2-40B4-BE49-F238E27FC236}">
                <a16:creationId xmlns:a16="http://schemas.microsoft.com/office/drawing/2014/main" id="{F3E6E298-9F24-2BDC-44F2-D9EBCC354283}"/>
              </a:ext>
            </a:extLst>
          </p:cNvPr>
          <p:cNvPicPr>
            <a:picLocks noChangeAspect="1"/>
          </p:cNvPicPr>
          <p:nvPr/>
        </p:nvPicPr>
        <p:blipFill>
          <a:blip r:embed="rId3"/>
          <a:stretch>
            <a:fillRect/>
          </a:stretch>
        </p:blipFill>
        <p:spPr>
          <a:xfrm>
            <a:off x="587375" y="2013358"/>
            <a:ext cx="10913932" cy="4077049"/>
          </a:xfrm>
          <a:prstGeom prst="rect">
            <a:avLst/>
          </a:prstGeom>
        </p:spPr>
      </p:pic>
      <p:sp>
        <p:nvSpPr>
          <p:cNvPr id="15" name="ZoneTexte 14">
            <a:extLst>
              <a:ext uri="{FF2B5EF4-FFF2-40B4-BE49-F238E27FC236}">
                <a16:creationId xmlns:a16="http://schemas.microsoft.com/office/drawing/2014/main" id="{B2AF1773-5D6F-1074-775B-919B5E78E55A}"/>
              </a:ext>
            </a:extLst>
          </p:cNvPr>
          <p:cNvSpPr txBox="1"/>
          <p:nvPr/>
        </p:nvSpPr>
        <p:spPr>
          <a:xfrm>
            <a:off x="587375" y="285510"/>
            <a:ext cx="6102990" cy="1207831"/>
          </a:xfrm>
          <a:prstGeom prst="rect">
            <a:avLst/>
          </a:prstGeom>
          <a:noFill/>
        </p:spPr>
        <p:txBody>
          <a:bodyPr wrap="square">
            <a:spAutoFit/>
          </a:bodyPr>
          <a:lstStyle/>
          <a:p>
            <a:pPr>
              <a:lnSpc>
                <a:spcPct val="107000"/>
              </a:lnSpc>
              <a:spcAft>
                <a:spcPts val="800"/>
              </a:spcAft>
            </a:pPr>
            <a:r>
              <a:rPr lang="fr-FR" b="1" u="sng" dirty="0">
                <a:solidFill>
                  <a:schemeClr val="accent1">
                    <a:lumMod val="75000"/>
                  </a:schemeClr>
                </a:solidFill>
                <a:effectLst/>
                <a:latin typeface="Calibri" panose="020F0502020204030204" pitchFamily="34" charset="0"/>
                <a:ea typeface="Calibri" panose="020F0502020204030204" pitchFamily="34" charset="0"/>
                <a:cs typeface="Calibri" panose="020F0502020204030204" pitchFamily="34" charset="0"/>
              </a:rPr>
              <a:t>Modification de certaines données en tranches </a:t>
            </a:r>
          </a:p>
          <a:p>
            <a:pPr marL="171450" lvl="0" indent="-171450">
              <a:lnSpc>
                <a:spcPct val="107000"/>
              </a:lnSpc>
              <a:buFont typeface="Arial" panose="020B0604020202020204" pitchFamily="34" charset="0"/>
              <a:buChar char="•"/>
            </a:pPr>
            <a:r>
              <a:rPr lang="fr-FR" sz="1100" b="1" dirty="0">
                <a:effectLst/>
                <a:latin typeface="Calibri" panose="020F0502020204030204" pitchFamily="34" charset="0"/>
                <a:ea typeface="Calibri" panose="020F0502020204030204" pitchFamily="34" charset="0"/>
                <a:cs typeface="Calibri" panose="020F0502020204030204" pitchFamily="34" charset="0"/>
              </a:rPr>
              <a:t>Groupes d’ancienneté</a:t>
            </a:r>
          </a:p>
          <a:p>
            <a:pPr marL="171450" lvl="0" indent="-171450">
              <a:lnSpc>
                <a:spcPct val="107000"/>
              </a:lnSpc>
              <a:buFont typeface="Arial" panose="020B0604020202020204" pitchFamily="34" charset="0"/>
              <a:buChar char="•"/>
            </a:pPr>
            <a:r>
              <a:rPr lang="fr-FR" sz="1100" b="1" dirty="0">
                <a:effectLst/>
                <a:latin typeface="Calibri" panose="020F0502020204030204" pitchFamily="34" charset="0"/>
                <a:ea typeface="Calibri" panose="020F0502020204030204" pitchFamily="34" charset="0"/>
                <a:cs typeface="Calibri" panose="020F0502020204030204" pitchFamily="34" charset="0"/>
              </a:rPr>
              <a:t>Durée hebdomadaire</a:t>
            </a:r>
          </a:p>
          <a:p>
            <a:pPr marL="171450" lvl="0" indent="-171450">
              <a:lnSpc>
                <a:spcPct val="107000"/>
              </a:lnSpc>
              <a:buFont typeface="Arial" panose="020B0604020202020204" pitchFamily="34" charset="0"/>
              <a:buChar char="•"/>
            </a:pPr>
            <a:r>
              <a:rPr lang="fr-FR" sz="1100" b="1" dirty="0">
                <a:effectLst/>
                <a:latin typeface="Calibri" panose="020F0502020204030204" pitchFamily="34" charset="0"/>
                <a:ea typeface="Calibri" panose="020F0502020204030204" pitchFamily="34" charset="0"/>
                <a:cs typeface="Calibri" panose="020F0502020204030204" pitchFamily="34" charset="0"/>
              </a:rPr>
              <a:t>Tranches de salaires</a:t>
            </a:r>
          </a:p>
          <a:p>
            <a:pPr marL="171450" lvl="0" indent="-171450">
              <a:lnSpc>
                <a:spcPct val="107000"/>
              </a:lnSpc>
              <a:spcAft>
                <a:spcPts val="800"/>
              </a:spcAft>
              <a:buFont typeface="Arial" panose="020B0604020202020204" pitchFamily="34" charset="0"/>
              <a:buChar char="•"/>
            </a:pPr>
            <a:r>
              <a:rPr lang="fr-FR" sz="1100" b="1" dirty="0">
                <a:effectLst/>
                <a:latin typeface="Calibri" panose="020F0502020204030204" pitchFamily="34" charset="0"/>
                <a:ea typeface="Calibri" panose="020F0502020204030204" pitchFamily="34" charset="0"/>
                <a:cs typeface="Calibri" panose="020F0502020204030204" pitchFamily="34" charset="0"/>
              </a:rPr>
              <a:t>Tranches d’âge</a:t>
            </a:r>
          </a:p>
        </p:txBody>
      </p:sp>
    </p:spTree>
    <p:extLst>
      <p:ext uri="{BB962C8B-B14F-4D97-AF65-F5344CB8AC3E}">
        <p14:creationId xmlns:p14="http://schemas.microsoft.com/office/powerpoint/2010/main" val="1293938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80176" y="712467"/>
            <a:ext cx="11156659" cy="354333"/>
          </a:xfrm>
        </p:spPr>
        <p:txBody>
          <a:bodyPr rtlCol="0">
            <a:noAutofit/>
          </a:bodyPr>
          <a:lstStyle/>
          <a:p>
            <a:pPr algn="ctr" rtl="0"/>
            <a:r>
              <a:rPr lang="fr-FR" sz="1800" u="sng" dirty="0">
                <a:latin typeface="Calibri" panose="020F0502020204030204" pitchFamily="34" charset="0"/>
                <a:cs typeface="Calibri" panose="020F0502020204030204" pitchFamily="34" charset="0"/>
              </a:rPr>
              <a:t>PRINCIPES DES RÈGLES DE PROTECTIONS DES DONNÉES PERSONNELLES(RGPD)</a:t>
            </a:r>
          </a:p>
        </p:txBody>
      </p:sp>
      <p:sp>
        <p:nvSpPr>
          <p:cNvPr id="3" name="Espace réservé du contenu 2"/>
          <p:cNvSpPr>
            <a:spLocks noGrp="1"/>
          </p:cNvSpPr>
          <p:nvPr>
            <p:ph sz="half" idx="1"/>
          </p:nvPr>
        </p:nvSpPr>
        <p:spPr>
          <a:xfrm>
            <a:off x="645952" y="1981199"/>
            <a:ext cx="10905687" cy="3810001"/>
          </a:xfrm>
        </p:spPr>
        <p:txBody>
          <a:bodyPr rtlCol="0">
            <a:normAutofit/>
          </a:bodyPr>
          <a:lstStyle/>
          <a:p>
            <a:pPr marL="0" indent="0" algn="ctr" rtl="0">
              <a:buNone/>
            </a:pPr>
            <a:r>
              <a:rPr lang="fr-FR" sz="1600" b="1" u="sng" dirty="0">
                <a:solidFill>
                  <a:schemeClr val="accent1">
                    <a:lumMod val="75000"/>
                  </a:schemeClr>
                </a:solidFill>
                <a:latin typeface="Calibri" panose="020F0502020204030204" pitchFamily="34" charset="0"/>
                <a:cs typeface="Calibri" panose="020F0502020204030204" pitchFamily="34" charset="0"/>
              </a:rPr>
              <a:t>LES 5 GRANDS PRINCIPES DES RGPD</a:t>
            </a:r>
          </a:p>
          <a:p>
            <a:pPr>
              <a:buFont typeface="Arial" panose="020B0604020202020204" pitchFamily="34" charset="0"/>
              <a:buChar char="•"/>
            </a:pPr>
            <a:r>
              <a:rPr lang="fr-FR" sz="1400" b="1" dirty="0">
                <a:solidFill>
                  <a:srgbClr val="2179C4"/>
                </a:solidFill>
                <a:effectLst/>
                <a:cs typeface="Calibri" panose="020F0502020204030204" pitchFamily="34" charset="0"/>
              </a:rPr>
              <a:t>Le principe de finalité </a:t>
            </a:r>
            <a:r>
              <a:rPr lang="fr-FR" sz="1400" b="1" dirty="0">
                <a:cs typeface="Calibri" panose="020F0502020204030204" pitchFamily="34" charset="0"/>
              </a:rPr>
              <a:t>: le responsable d'un fichier ne peut enregistrer et utiliser des informations sur des personnes physiques que dans un but bien précis, légal et légitime .</a:t>
            </a:r>
          </a:p>
          <a:p>
            <a:pPr>
              <a:buFont typeface="Arial" panose="020B0604020202020204" pitchFamily="34" charset="0"/>
              <a:buChar char="•"/>
            </a:pPr>
            <a:r>
              <a:rPr lang="fr-FR" sz="1400" b="1" dirty="0">
                <a:solidFill>
                  <a:srgbClr val="2179C4"/>
                </a:solidFill>
                <a:effectLst/>
                <a:cs typeface="Calibri" panose="020F0502020204030204" pitchFamily="34" charset="0"/>
              </a:rPr>
              <a:t>Le principe de proportionnalité et de pertinence </a:t>
            </a:r>
            <a:r>
              <a:rPr lang="fr-FR" sz="1400" b="1" dirty="0">
                <a:cs typeface="Calibri" panose="020F0502020204030204" pitchFamily="34" charset="0"/>
              </a:rPr>
              <a:t>: les informations enregistrées doivent être pertinentes et strictement nécessaires au regard de la finalité du fichier .</a:t>
            </a:r>
          </a:p>
          <a:p>
            <a:pPr>
              <a:buFont typeface="Arial" panose="020B0604020202020204" pitchFamily="34" charset="0"/>
              <a:buChar char="•"/>
            </a:pPr>
            <a:r>
              <a:rPr lang="fr-FR" sz="1400" b="1" dirty="0">
                <a:solidFill>
                  <a:srgbClr val="2179C4"/>
                </a:solidFill>
                <a:effectLst/>
                <a:cs typeface="Calibri" panose="020F0502020204030204" pitchFamily="34" charset="0"/>
              </a:rPr>
              <a:t>Le principe d'une durée de conservation limitée </a:t>
            </a:r>
            <a:r>
              <a:rPr lang="fr-FR" sz="1400" b="1" dirty="0">
                <a:cs typeface="Calibri" panose="020F0502020204030204" pitchFamily="34" charset="0"/>
              </a:rPr>
              <a:t>: il n'est pas possible de conserver des informations sur des personnes physiques dans un fichier pour une durée indéfinie. Une durée de conservation précise doit être fixée, en fonction du type d'information enregistrée et de la finalité du fichier .</a:t>
            </a:r>
          </a:p>
          <a:p>
            <a:pPr>
              <a:buFont typeface="Arial" panose="020B0604020202020204" pitchFamily="34" charset="0"/>
              <a:buChar char="•"/>
            </a:pPr>
            <a:r>
              <a:rPr lang="fr-FR" sz="1400" b="1" dirty="0">
                <a:solidFill>
                  <a:srgbClr val="2179C4"/>
                </a:solidFill>
                <a:effectLst/>
                <a:cs typeface="Calibri" panose="020F0502020204030204" pitchFamily="34" charset="0"/>
              </a:rPr>
              <a:t>Le principe de sécurité et de confidentialité </a:t>
            </a:r>
            <a:r>
              <a:rPr lang="fr-FR" sz="1400" b="1" dirty="0">
                <a:cs typeface="Calibri" panose="020F0502020204030204" pitchFamily="34" charset="0"/>
              </a:rPr>
              <a:t>: le responsable du fichier doit garantir la sécurité des informations qu'il détient. Il doit en particulier veiller à ce que seules les personnes autorisées aient accès à ces informations .</a:t>
            </a:r>
          </a:p>
          <a:p>
            <a:pPr>
              <a:buFont typeface="Arial" panose="020B0604020202020204" pitchFamily="34" charset="0"/>
              <a:buChar char="•"/>
            </a:pPr>
            <a:r>
              <a:rPr lang="fr-FR" sz="1400" b="1" dirty="0">
                <a:solidFill>
                  <a:srgbClr val="0070C0"/>
                </a:solidFill>
                <a:effectLst/>
                <a:cs typeface="Calibri" panose="020F0502020204030204" pitchFamily="34" charset="0"/>
              </a:rPr>
              <a:t>Les droits des personnes </a:t>
            </a:r>
            <a:r>
              <a:rPr lang="fr-FR" sz="1400" b="1" dirty="0">
                <a:effectLst/>
                <a:cs typeface="Calibri" panose="020F0502020204030204" pitchFamily="34" charset="0"/>
              </a:rPr>
              <a:t>: les droits d’une personne sur ses données.</a:t>
            </a:r>
            <a:endParaRPr lang="fr-FR" sz="1600" b="1" u="sng" dirty="0">
              <a:cs typeface="Calibri" panose="020F0502020204030204" pitchFamily="34" charset="0"/>
            </a:endParaRPr>
          </a:p>
          <a:p>
            <a:pPr marL="342900" indent="-342900" rtl="0">
              <a:buFont typeface="+mj-lt"/>
              <a:buAutoNum type="arabicPeriod"/>
            </a:pPr>
            <a:endParaRPr lang="fr-FR" sz="1600" u="sng" dirty="0">
              <a:solidFill>
                <a:schemeClr val="accent6">
                  <a:lumMod val="75000"/>
                </a:schemeClr>
              </a:solidFill>
            </a:endParaRPr>
          </a:p>
        </p:txBody>
      </p:sp>
    </p:spTree>
    <p:extLst>
      <p:ext uri="{BB962C8B-B14F-4D97-AF65-F5344CB8AC3E}">
        <p14:creationId xmlns:p14="http://schemas.microsoft.com/office/powerpoint/2010/main" val="583874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097546F2-6A27-3478-F0D2-BF4A50B4586F}"/>
              </a:ext>
            </a:extLst>
          </p:cNvPr>
          <p:cNvSpPr txBox="1"/>
          <p:nvPr/>
        </p:nvSpPr>
        <p:spPr>
          <a:xfrm>
            <a:off x="710968" y="135200"/>
            <a:ext cx="6102990" cy="375552"/>
          </a:xfrm>
          <a:prstGeom prst="rect">
            <a:avLst/>
          </a:prstGeom>
          <a:noFill/>
        </p:spPr>
        <p:txBody>
          <a:bodyPr wrap="square">
            <a:spAutoFit/>
          </a:bodyPr>
          <a:lstStyle/>
          <a:p>
            <a:pPr>
              <a:lnSpc>
                <a:spcPct val="107000"/>
              </a:lnSpc>
              <a:spcAft>
                <a:spcPts val="800"/>
              </a:spcAft>
            </a:pPr>
            <a:r>
              <a:rPr lang="fr-FR" sz="1800" b="1" u="sng"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rPr>
              <a:t>EXPORT DU FICHIER CSV</a:t>
            </a:r>
          </a:p>
        </p:txBody>
      </p:sp>
      <p:pic>
        <p:nvPicPr>
          <p:cNvPr id="9" name="Image 8">
            <a:extLst>
              <a:ext uri="{FF2B5EF4-FFF2-40B4-BE49-F238E27FC236}">
                <a16:creationId xmlns:a16="http://schemas.microsoft.com/office/drawing/2014/main" id="{30C340EC-2965-F705-D286-44C82EC9E20B}"/>
              </a:ext>
            </a:extLst>
          </p:cNvPr>
          <p:cNvPicPr>
            <a:picLocks noChangeAspect="1"/>
          </p:cNvPicPr>
          <p:nvPr/>
        </p:nvPicPr>
        <p:blipFill>
          <a:blip r:embed="rId3"/>
          <a:stretch>
            <a:fillRect/>
          </a:stretch>
        </p:blipFill>
        <p:spPr>
          <a:xfrm>
            <a:off x="1280719" y="1208016"/>
            <a:ext cx="9630561" cy="4858432"/>
          </a:xfrm>
          <a:prstGeom prst="rect">
            <a:avLst/>
          </a:prstGeom>
        </p:spPr>
      </p:pic>
    </p:spTree>
    <p:extLst>
      <p:ext uri="{BB962C8B-B14F-4D97-AF65-F5344CB8AC3E}">
        <p14:creationId xmlns:p14="http://schemas.microsoft.com/office/powerpoint/2010/main" val="452733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AA2DAD77-5A94-E088-A4E8-3F8F0B9EDBE3}"/>
              </a:ext>
            </a:extLst>
          </p:cNvPr>
          <p:cNvPicPr>
            <a:picLocks noChangeAspect="1"/>
          </p:cNvPicPr>
          <p:nvPr/>
        </p:nvPicPr>
        <p:blipFill>
          <a:blip r:embed="rId2"/>
          <a:stretch>
            <a:fillRect/>
          </a:stretch>
        </p:blipFill>
        <p:spPr>
          <a:xfrm>
            <a:off x="630648" y="1417740"/>
            <a:ext cx="6581896" cy="4496500"/>
          </a:xfrm>
          <a:prstGeom prst="rect">
            <a:avLst/>
          </a:prstGeom>
        </p:spPr>
      </p:pic>
      <p:sp>
        <p:nvSpPr>
          <p:cNvPr id="6" name="ZoneTexte 5">
            <a:extLst>
              <a:ext uri="{FF2B5EF4-FFF2-40B4-BE49-F238E27FC236}">
                <a16:creationId xmlns:a16="http://schemas.microsoft.com/office/drawing/2014/main" id="{FE4B584A-8DE2-EA31-EAF4-68C7AFC46CFE}"/>
              </a:ext>
            </a:extLst>
          </p:cNvPr>
          <p:cNvSpPr txBox="1"/>
          <p:nvPr/>
        </p:nvSpPr>
        <p:spPr>
          <a:xfrm>
            <a:off x="630648" y="263574"/>
            <a:ext cx="6102990" cy="680186"/>
          </a:xfrm>
          <a:prstGeom prst="rect">
            <a:avLst/>
          </a:prstGeom>
          <a:noFill/>
        </p:spPr>
        <p:txBody>
          <a:bodyPr wrap="square">
            <a:spAutoFit/>
          </a:bodyPr>
          <a:lstStyle/>
          <a:p>
            <a:pPr>
              <a:lnSpc>
                <a:spcPct val="107000"/>
              </a:lnSpc>
              <a:spcAft>
                <a:spcPts val="800"/>
              </a:spcAft>
            </a:pPr>
            <a:r>
              <a:rPr lang="fr-FR" b="1" u="sng"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rPr>
              <a:t>VERIFICATION DU FICHIER CSV</a:t>
            </a:r>
          </a:p>
          <a:p>
            <a:pPr>
              <a:lnSpc>
                <a:spcPct val="107000"/>
              </a:lnSpc>
              <a:spcAft>
                <a:spcPts val="800"/>
              </a:spcAft>
            </a:pPr>
            <a:r>
              <a:rPr lang="fr-FR" sz="1200" b="1" dirty="0">
                <a:effectLst/>
                <a:latin typeface="Calibri" panose="020F0502020204030204" pitchFamily="34" charset="0"/>
                <a:ea typeface="Calibri" panose="020F0502020204030204" pitchFamily="34" charset="0"/>
                <a:cs typeface="Arial" panose="020B0604020202020204" pitchFamily="34" charset="0"/>
              </a:rPr>
              <a:t>Lecture du CSV via python</a:t>
            </a:r>
          </a:p>
        </p:txBody>
      </p:sp>
      <p:pic>
        <p:nvPicPr>
          <p:cNvPr id="8" name="Image 7">
            <a:extLst>
              <a:ext uri="{FF2B5EF4-FFF2-40B4-BE49-F238E27FC236}">
                <a16:creationId xmlns:a16="http://schemas.microsoft.com/office/drawing/2014/main" id="{A95D5CAA-AB97-EC33-3BB5-7D97D1E5BD96}"/>
              </a:ext>
            </a:extLst>
          </p:cNvPr>
          <p:cNvPicPr>
            <a:picLocks noChangeAspect="1"/>
          </p:cNvPicPr>
          <p:nvPr/>
        </p:nvPicPr>
        <p:blipFill>
          <a:blip r:embed="rId3"/>
          <a:stretch>
            <a:fillRect/>
          </a:stretch>
        </p:blipFill>
        <p:spPr>
          <a:xfrm>
            <a:off x="7585744" y="1493240"/>
            <a:ext cx="4115374" cy="4421000"/>
          </a:xfrm>
          <a:prstGeom prst="rect">
            <a:avLst/>
          </a:prstGeom>
        </p:spPr>
      </p:pic>
    </p:spTree>
    <p:extLst>
      <p:ext uri="{BB962C8B-B14F-4D97-AF65-F5344CB8AC3E}">
        <p14:creationId xmlns:p14="http://schemas.microsoft.com/office/powerpoint/2010/main" val="1151612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FD3CC58C-6A8C-E772-D2BA-4EBDDD5E5C0F}"/>
              </a:ext>
            </a:extLst>
          </p:cNvPr>
          <p:cNvSpPr>
            <a:spLocks noGrp="1"/>
          </p:cNvSpPr>
          <p:nvPr>
            <p:ph type="ctrTitle"/>
          </p:nvPr>
        </p:nvSpPr>
        <p:spPr>
          <a:xfrm>
            <a:off x="1293845" y="1909346"/>
            <a:ext cx="9604310" cy="968078"/>
          </a:xfrm>
        </p:spPr>
        <p:txBody>
          <a:bodyPr>
            <a:normAutofit/>
          </a:bodyPr>
          <a:lstStyle/>
          <a:p>
            <a:pPr algn="ctr"/>
            <a:r>
              <a:rPr lang="fr-FR" sz="3600" u="sng" dirty="0">
                <a:solidFill>
                  <a:schemeClr val="accent1">
                    <a:lumMod val="75000"/>
                  </a:schemeClr>
                </a:solidFill>
                <a:latin typeface="Calibri" panose="020F0502020204030204" pitchFamily="34" charset="0"/>
                <a:cs typeface="Calibri" panose="020F0502020204030204" pitchFamily="34" charset="0"/>
              </a:rPr>
              <a:t>VISUALISATION DES DONN</a:t>
            </a:r>
            <a:r>
              <a:rPr lang="fr-FR" sz="3600" b="1" u="sng" dirty="0">
                <a:solidFill>
                  <a:schemeClr val="accent1">
                    <a:lumMod val="75000"/>
                  </a:schemeClr>
                </a:solidFill>
                <a:latin typeface="Calibri" panose="020F0502020204030204" pitchFamily="34" charset="0"/>
                <a:cs typeface="Calibri" panose="020F0502020204030204" pitchFamily="34" charset="0"/>
              </a:rPr>
              <a:t>É</a:t>
            </a:r>
            <a:r>
              <a:rPr lang="fr-FR" sz="3600" u="sng" dirty="0">
                <a:solidFill>
                  <a:schemeClr val="accent1">
                    <a:lumMod val="75000"/>
                  </a:schemeClr>
                </a:solidFill>
                <a:latin typeface="Calibri" panose="020F0502020204030204" pitchFamily="34" charset="0"/>
                <a:cs typeface="Calibri" panose="020F0502020204030204" pitchFamily="34" charset="0"/>
              </a:rPr>
              <a:t>ES</a:t>
            </a:r>
          </a:p>
        </p:txBody>
      </p:sp>
    </p:spTree>
    <p:extLst>
      <p:ext uri="{BB962C8B-B14F-4D97-AF65-F5344CB8AC3E}">
        <p14:creationId xmlns:p14="http://schemas.microsoft.com/office/powerpoint/2010/main" val="2362296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Grille « Diamant » 16 x 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527_TF03031015.potx" id="{279D8483-FEC4-493E-8623-50EDEE572571}" vid="{C6323C96-A580-438B-819B-4C114D20E042}"/>
    </a:ext>
  </a:extLst>
</a:theme>
</file>

<file path=ppt/theme/theme2.xml><?xml version="1.0" encoding="utf-8"?>
<a:theme xmlns:a="http://schemas.openxmlformats.org/drawingml/2006/main" name="Thème Offic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Présentation Grille losanges (grand écran)</Template>
  <TotalTime>2614</TotalTime>
  <Words>1724</Words>
  <Application>Microsoft Office PowerPoint</Application>
  <PresentationFormat>Grand écran</PresentationFormat>
  <Paragraphs>137</Paragraphs>
  <Slides>22</Slides>
  <Notes>10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22</vt:i4>
      </vt:variant>
    </vt:vector>
  </HeadingPairs>
  <TitlesOfParts>
    <vt:vector size="25" baseType="lpstr">
      <vt:lpstr>Arial</vt:lpstr>
      <vt:lpstr>Calibri</vt:lpstr>
      <vt:lpstr>Grille « Diamant » 16 x 9</vt:lpstr>
      <vt:lpstr>ANALYSEZ DES INDICATEURS DE L’É GALITE FEMME-HOMME AVEC KNIME </vt:lpstr>
      <vt:lpstr>OBJECTIFS</vt:lpstr>
      <vt:lpstr>SOMMAIRE </vt:lpstr>
      <vt:lpstr>Présentation PowerPoint</vt:lpstr>
      <vt:lpstr>Présentation PowerPoint</vt:lpstr>
      <vt:lpstr>PRINCIPES DES RÈGLES DE PROTECTIONS DES DONNÉES PERSONNELLES(RGPD)</vt:lpstr>
      <vt:lpstr>Présentation PowerPoint</vt:lpstr>
      <vt:lpstr>Présentation PowerPoint</vt:lpstr>
      <vt:lpstr>VISUALISATION DES DONNÉES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Analysez des indicateurs de l’égalité femme-homme avec Knime</dc:title>
  <dc:creator>AKIL MAHJOUB</dc:creator>
  <cp:lastModifiedBy>AKIL MAHJOUB</cp:lastModifiedBy>
  <cp:revision>13</cp:revision>
  <dcterms:created xsi:type="dcterms:W3CDTF">2023-04-22T03:58:37Z</dcterms:created>
  <dcterms:modified xsi:type="dcterms:W3CDTF">2023-04-28T13:48:53Z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