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0" r:id="rId5"/>
  </p:sldMasterIdLst>
  <p:notesMasterIdLst>
    <p:notesMasterId r:id="rId22"/>
  </p:notesMasterIdLst>
  <p:handoutMasterIdLst>
    <p:handoutMasterId r:id="rId23"/>
  </p:handoutMasterIdLst>
  <p:sldIdLst>
    <p:sldId id="257" r:id="rId6"/>
    <p:sldId id="258" r:id="rId7"/>
    <p:sldId id="264" r:id="rId8"/>
    <p:sldId id="268" r:id="rId9"/>
    <p:sldId id="269" r:id="rId10"/>
    <p:sldId id="272" r:id="rId11"/>
    <p:sldId id="270" r:id="rId12"/>
    <p:sldId id="271" r:id="rId13"/>
    <p:sldId id="259" r:id="rId14"/>
    <p:sldId id="260" r:id="rId15"/>
    <p:sldId id="261" r:id="rId16"/>
    <p:sldId id="262" r:id="rId17"/>
    <p:sldId id="263"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43" autoAdjust="0"/>
  </p:normalViewPr>
  <p:slideViewPr>
    <p:cSldViewPr snapToGrid="0" showGuides="1">
      <p:cViewPr varScale="1">
        <p:scale>
          <a:sx n="55" d="100"/>
          <a:sy n="55" d="100"/>
        </p:scale>
        <p:origin x="28" y="5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3.0909815071996201E-2"/>
          <c:w val="0.92562513848602002"/>
          <c:h val="0.86878974795596198"/>
        </c:manualLayout>
      </c:layout>
      <c:barChart>
        <c:barDir val="col"/>
        <c:grouping val="clustered"/>
        <c:varyColors val="0"/>
        <c:ser>
          <c:idx val="0"/>
          <c:order val="0"/>
          <c:tx>
            <c:strRef>
              <c:f>Sheet1!$B$1</c:f>
              <c:strCache>
                <c:ptCount val="1"/>
                <c:pt idx="0">
                  <c:v>Lorem ipsum</c:v>
                </c:pt>
              </c:strCache>
            </c:strRef>
          </c:tx>
          <c:spPr>
            <a:solidFill>
              <a:srgbClr val="7BEAD8"/>
            </a:solidFill>
            <a:ln>
              <a:noFill/>
            </a:ln>
            <a:effectLst>
              <a:outerShdw blurRad="190500" sx="102000" sy="102000" algn="ctr" rotWithShape="0">
                <a:prstClr val="black">
                  <a:alpha val="5000"/>
                </a:prstClr>
              </a:outerShdw>
            </a:effectLst>
          </c:spPr>
          <c:invertIfNegative val="0"/>
          <c:dPt>
            <c:idx val="0"/>
            <c:invertIfNegative val="0"/>
            <c:bubble3D val="0"/>
            <c:spPr>
              <a:solidFill>
                <a:srgbClr val="7BEAD8"/>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1-D92F-4C56-B09B-1A8350847F53}"/>
              </c:ext>
            </c:extLst>
          </c:dPt>
          <c:cat>
            <c:strRef>
              <c:f>Sheet1!$A$2:$A$5</c:f>
              <c:strCache>
                <c:ptCount val="4"/>
                <c:pt idx="0">
                  <c:v>Lorem ipsum</c:v>
                </c:pt>
                <c:pt idx="1">
                  <c:v>Lorem ipsum</c:v>
                </c:pt>
                <c:pt idx="2">
                  <c:v>Lorem ipsum</c:v>
                </c:pt>
                <c:pt idx="3">
                  <c:v>Lorem ipsum</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2-D92F-4C56-B09B-1A8350847F53}"/>
            </c:ext>
          </c:extLst>
        </c:ser>
        <c:ser>
          <c:idx val="1"/>
          <c:order val="1"/>
          <c:tx>
            <c:strRef>
              <c:f>Sheet1!$C$1</c:f>
              <c:strCache>
                <c:ptCount val="1"/>
                <c:pt idx="0">
                  <c:v>Lorem ipsum2</c:v>
                </c:pt>
              </c:strCache>
            </c:strRef>
          </c:tx>
          <c:spPr>
            <a:solidFill>
              <a:srgbClr val="6C92E1"/>
            </a:solidFill>
            <a:ln>
              <a:noFill/>
            </a:ln>
            <a:effectLst>
              <a:outerShdw blurRad="190500" sx="102000" sy="102000" algn="ctr" rotWithShape="0">
                <a:prstClr val="black">
                  <a:alpha val="5000"/>
                </a:prstClr>
              </a:outerShdw>
            </a:effectLst>
          </c:spPr>
          <c:invertIfNegative val="0"/>
          <c:dPt>
            <c:idx val="0"/>
            <c:invertIfNegative val="0"/>
            <c:bubble3D val="0"/>
            <c:spPr>
              <a:solidFill>
                <a:srgbClr val="6C92E1"/>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4-D92F-4C56-B09B-1A8350847F53}"/>
              </c:ext>
            </c:extLst>
          </c:dPt>
          <c:cat>
            <c:strRef>
              <c:f>Sheet1!$A$2:$A$5</c:f>
              <c:strCache>
                <c:ptCount val="4"/>
                <c:pt idx="0">
                  <c:v>Lorem ipsum</c:v>
                </c:pt>
                <c:pt idx="1">
                  <c:v>Lorem ipsum</c:v>
                </c:pt>
                <c:pt idx="2">
                  <c:v>Lorem ipsum</c:v>
                </c:pt>
                <c:pt idx="3">
                  <c:v>Lorem ipsum</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5-D92F-4C56-B09B-1A8350847F53}"/>
            </c:ext>
          </c:extLst>
        </c:ser>
        <c:ser>
          <c:idx val="2"/>
          <c:order val="2"/>
          <c:tx>
            <c:strRef>
              <c:f>Sheet1!$D$1</c:f>
              <c:strCache>
                <c:ptCount val="1"/>
                <c:pt idx="0">
                  <c:v>Lorem ipsum3</c:v>
                </c:pt>
              </c:strCache>
            </c:strRef>
          </c:tx>
          <c:spPr>
            <a:solidFill>
              <a:srgbClr val="872DE5"/>
            </a:solidFill>
            <a:ln>
              <a:noFill/>
            </a:ln>
            <a:effectLst>
              <a:outerShdw blurRad="190500" sx="102000" sy="102000" algn="ctr" rotWithShape="0">
                <a:prstClr val="black">
                  <a:alpha val="5000"/>
                </a:prstClr>
              </a:outerShdw>
            </a:effectLst>
          </c:spPr>
          <c:invertIfNegative val="0"/>
          <c:cat>
            <c:strRef>
              <c:f>Sheet1!$A$2:$A$5</c:f>
              <c:strCache>
                <c:ptCount val="4"/>
                <c:pt idx="0">
                  <c:v>Lorem ipsum</c:v>
                </c:pt>
                <c:pt idx="1">
                  <c:v>Lorem ipsum</c:v>
                </c:pt>
                <c:pt idx="2">
                  <c:v>Lorem ipsum</c:v>
                </c:pt>
                <c:pt idx="3">
                  <c:v>Lorem ipsum</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6-D92F-4C56-B09B-1A8350847F53}"/>
            </c:ext>
          </c:extLst>
        </c:ser>
        <c:dLbls>
          <c:showLegendKey val="0"/>
          <c:showVal val="0"/>
          <c:showCatName val="0"/>
          <c:showSerName val="0"/>
          <c:showPercent val="0"/>
          <c:showBubbleSize val="0"/>
        </c:dLbls>
        <c:gapWidth val="77"/>
        <c:overlap val="-27"/>
        <c:axId val="363395920"/>
        <c:axId val="363397488"/>
      </c:barChart>
      <c:catAx>
        <c:axId val="363395920"/>
        <c:scaling>
          <c:orientation val="minMax"/>
        </c:scaling>
        <c:delete val="0"/>
        <c:axPos val="b"/>
        <c:numFmt formatCode="General" sourceLinked="1"/>
        <c:majorTickMark val="none"/>
        <c:minorTickMark val="none"/>
        <c:tickLblPos val="nextTo"/>
        <c:spPr>
          <a:noFill/>
          <a:ln w="9525" cap="flat" cmpd="sng" algn="ctr">
            <a:solidFill>
              <a:srgbClr val="6971FF"/>
            </a:solidFill>
            <a:round/>
          </a:ln>
          <a:effectLst/>
        </c:spPr>
        <c:txPr>
          <a:bodyPr rot="-60000000" spcFirstLastPara="1" vertOverflow="ellipsis" vert="horz" wrap="square" anchor="ctr" anchorCtr="1"/>
          <a:lstStyle/>
          <a:p>
            <a:pPr>
              <a:defRPr sz="1600" b="0" i="0" u="none" strike="noStrike" kern="1200" baseline="0">
                <a:solidFill>
                  <a:srgbClr val="002060"/>
                </a:solidFill>
                <a:latin typeface="Segoe UI" panose="020B0502040204020203" pitchFamily="34" charset="0"/>
                <a:ea typeface="+mn-ea"/>
                <a:cs typeface="Segoe UI" panose="020B0502040204020203" pitchFamily="34" charset="0"/>
              </a:defRPr>
            </a:pPr>
            <a:endParaRPr lang="en-US"/>
          </a:p>
        </c:txPr>
        <c:crossAx val="363397488"/>
        <c:crosses val="autoZero"/>
        <c:auto val="1"/>
        <c:lblAlgn val="ctr"/>
        <c:lblOffset val="100"/>
        <c:noMultiLvlLbl val="0"/>
      </c:catAx>
      <c:valAx>
        <c:axId val="363397488"/>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crossAx val="36339592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rgbClr val="7030A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2/24/2020</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22404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415307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4053613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69866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218750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327998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671800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FF96-E5DA-4E8D-9F82-C80AEFADB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6ED479-D483-4D44-8D94-E8EDFEA51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30655B-3336-4074-A663-02593A897E2C}"/>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5" name="Footer Placeholder 4">
            <a:extLst>
              <a:ext uri="{FF2B5EF4-FFF2-40B4-BE49-F238E27FC236}">
                <a16:creationId xmlns:a16="http://schemas.microsoft.com/office/drawing/2014/main" id="{37EB3EB0-E80B-44A7-B355-3092CD68D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27E2D-5F42-4E81-83AE-E072254B1C64}"/>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1404090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E31F-5ADD-4C6B-BB04-AB5BBCB0E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105581-0121-406B-B090-565627427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875D0-8476-422E-A3DC-9BBB98863F78}"/>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5" name="Footer Placeholder 4">
            <a:extLst>
              <a:ext uri="{FF2B5EF4-FFF2-40B4-BE49-F238E27FC236}">
                <a16:creationId xmlns:a16="http://schemas.microsoft.com/office/drawing/2014/main" id="{8B8DB1E7-3A69-4EE5-B557-FA5A28D65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27F11-607A-4223-98E9-6D9D91AD1740}"/>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172597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AC66-B900-40B2-ABCA-4DDD334AD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146393-B620-4C93-A700-C90ED9F9D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BF27-119F-4804-86E6-142A37258551}"/>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5" name="Footer Placeholder 4">
            <a:extLst>
              <a:ext uri="{FF2B5EF4-FFF2-40B4-BE49-F238E27FC236}">
                <a16:creationId xmlns:a16="http://schemas.microsoft.com/office/drawing/2014/main" id="{2E92DC07-4DD5-4A2A-84C2-D7A118AD7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7881D-B4E4-4468-8605-6512BCC4BFFF}"/>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11464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E2BB-EFE9-4082-A127-3655903F0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D798C-2503-46F3-9DE9-0D03AD32DA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EB2003-61CB-4099-A247-DB55BC5B6A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07F9AD-DD5D-415D-995D-AF03584123A4}"/>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6" name="Footer Placeholder 5">
            <a:extLst>
              <a:ext uri="{FF2B5EF4-FFF2-40B4-BE49-F238E27FC236}">
                <a16:creationId xmlns:a16="http://schemas.microsoft.com/office/drawing/2014/main" id="{DA5CA3A0-EA41-45EC-95E4-33CFBB651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AA5BA-EED2-417E-9540-442364CD0A47}"/>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2910114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EE45-4A10-4E20-ABC1-EA80E5BDD4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CF1A70-6971-4C7E-95D4-930901BE3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A70AF1-9417-46EA-868F-56328924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CF344A-2EC7-42F5-B5DC-9C2496F36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D7019-A4C3-4429-8AC3-56FA017EB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B639FA-8C2C-4DF7-8A1F-FE6DB1601288}"/>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8" name="Footer Placeholder 7">
            <a:extLst>
              <a:ext uri="{FF2B5EF4-FFF2-40B4-BE49-F238E27FC236}">
                <a16:creationId xmlns:a16="http://schemas.microsoft.com/office/drawing/2014/main" id="{827075B0-7891-40A0-BCB5-3B552DCECD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0847F5-2D62-49C5-B339-68DBD0F47B60}"/>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3798042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2A95-EAD6-4EDA-A18F-9727029815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5B8706-1C0F-4DB7-8B82-AC9E5FFF34AB}"/>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4" name="Footer Placeholder 3">
            <a:extLst>
              <a:ext uri="{FF2B5EF4-FFF2-40B4-BE49-F238E27FC236}">
                <a16:creationId xmlns:a16="http://schemas.microsoft.com/office/drawing/2014/main" id="{89358570-9FE4-4697-A0A8-D9F23057A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621F2E-9A0A-48A1-994B-B958C93F8626}"/>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1426420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21B88-3C5B-4A5D-91ED-76EB8C2C67FC}"/>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3" name="Footer Placeholder 2">
            <a:extLst>
              <a:ext uri="{FF2B5EF4-FFF2-40B4-BE49-F238E27FC236}">
                <a16:creationId xmlns:a16="http://schemas.microsoft.com/office/drawing/2014/main" id="{F276FF54-CCEE-45D2-A9FA-E23E74558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6FD3EB-C791-4315-A3AD-F07ED41262AF}"/>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182491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564-BE95-45DE-AA68-FDDEABA7E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7BE6FA-E59E-488C-A5BD-FFC8F10EB4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2B3506-A13A-489A-BBE3-F40477F17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EAD4-2D00-4D6F-805A-8FDEE2ABB85C}"/>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6" name="Footer Placeholder 5">
            <a:extLst>
              <a:ext uri="{FF2B5EF4-FFF2-40B4-BE49-F238E27FC236}">
                <a16:creationId xmlns:a16="http://schemas.microsoft.com/office/drawing/2014/main" id="{A33FC061-C927-4F18-B2F3-E3A1B9315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6B64E-CB10-4F63-967C-5985347C17F7}"/>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291832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A446-4CE7-476B-8A3B-C5E3083FF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8C924-73C6-4341-AAB9-7B28AF290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C0D382-E711-4F2B-8BB7-25B093131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E8CA-3D4D-4EA7-B020-434E3031D445}"/>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6" name="Footer Placeholder 5">
            <a:extLst>
              <a:ext uri="{FF2B5EF4-FFF2-40B4-BE49-F238E27FC236}">
                <a16:creationId xmlns:a16="http://schemas.microsoft.com/office/drawing/2014/main" id="{145A8C29-D078-4FBF-8541-7D9F40FB1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BD402-06FE-453A-B567-D5BEB1CA34AB}"/>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3195854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45A7-CA67-4BE7-9A82-1B2586801D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3153C9-E9BA-4896-B689-FD17B7927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3C2D0-18EA-4F5D-B87F-6E0F6F82A305}"/>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5" name="Footer Placeholder 4">
            <a:extLst>
              <a:ext uri="{FF2B5EF4-FFF2-40B4-BE49-F238E27FC236}">
                <a16:creationId xmlns:a16="http://schemas.microsoft.com/office/drawing/2014/main" id="{18DF12F3-4C95-46EE-905A-7EB39D891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295FD-1F9F-4729-AF49-630BA1D0EA00}"/>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3498263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400E0-86B0-4E4C-AECD-AE133C299F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5EA9B-CD60-4715-906E-3DF4BB852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F87CE-85AB-4286-A63D-14DB885D1A15}"/>
              </a:ext>
            </a:extLst>
          </p:cNvPr>
          <p:cNvSpPr>
            <a:spLocks noGrp="1"/>
          </p:cNvSpPr>
          <p:nvPr>
            <p:ph type="dt" sz="half" idx="10"/>
          </p:nvPr>
        </p:nvSpPr>
        <p:spPr/>
        <p:txBody>
          <a:bodyPr/>
          <a:lstStyle/>
          <a:p>
            <a:fld id="{78FB5BFC-D61F-4938-AF25-390999861606}" type="datetimeFigureOut">
              <a:rPr lang="en-US" smtClean="0"/>
              <a:t>2/24/2020</a:t>
            </a:fld>
            <a:endParaRPr lang="en-US"/>
          </a:p>
        </p:txBody>
      </p:sp>
      <p:sp>
        <p:nvSpPr>
          <p:cNvPr id="5" name="Footer Placeholder 4">
            <a:extLst>
              <a:ext uri="{FF2B5EF4-FFF2-40B4-BE49-F238E27FC236}">
                <a16:creationId xmlns:a16="http://schemas.microsoft.com/office/drawing/2014/main" id="{B421FF1C-C56B-470E-AECF-CC81B859F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2BAFA-7B79-421F-AFE1-B05298B6B261}"/>
              </a:ext>
            </a:extLst>
          </p:cNvPr>
          <p:cNvSpPr>
            <a:spLocks noGrp="1"/>
          </p:cNvSpPr>
          <p:nvPr>
            <p:ph type="sldNum" sz="quarter" idx="12"/>
          </p:nvPr>
        </p:nvSpPr>
        <p:spPr/>
        <p:txBody>
          <a:bodyPr/>
          <a:lstStyle/>
          <a:p>
            <a:fld id="{5398E235-CB1D-4B41-A531-C1E8A0E21202}" type="slidenum">
              <a:rPr lang="en-US" smtClean="0"/>
              <a:t>‹#›</a:t>
            </a:fld>
            <a:endParaRPr lang="en-US"/>
          </a:p>
        </p:txBody>
      </p:sp>
    </p:spTree>
    <p:extLst>
      <p:ext uri="{BB962C8B-B14F-4D97-AF65-F5344CB8AC3E}">
        <p14:creationId xmlns:p14="http://schemas.microsoft.com/office/powerpoint/2010/main" val="129242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2/24/2020</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2/24/2020</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DCF8-B7C1-4E02-B70C-4BCD2F8A2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D6A7BE-75FD-4CF1-A325-03CA679F2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E20D0-477E-45DF-99BF-3E2128550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B5BFC-D61F-4938-AF25-390999861606}" type="datetimeFigureOut">
              <a:rPr lang="en-US" smtClean="0"/>
              <a:t>2/24/2020</a:t>
            </a:fld>
            <a:endParaRPr lang="en-US"/>
          </a:p>
        </p:txBody>
      </p:sp>
      <p:sp>
        <p:nvSpPr>
          <p:cNvPr id="5" name="Footer Placeholder 4">
            <a:extLst>
              <a:ext uri="{FF2B5EF4-FFF2-40B4-BE49-F238E27FC236}">
                <a16:creationId xmlns:a16="http://schemas.microsoft.com/office/drawing/2014/main" id="{B5C370AF-9132-4CE1-8B54-5B42D90C2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75328-675A-4C72-A840-95CD42FF5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8E235-CB1D-4B41-A531-C1E8A0E21202}" type="slidenum">
              <a:rPr lang="en-US" smtClean="0"/>
              <a:t>‹#›</a:t>
            </a:fld>
            <a:endParaRPr lang="en-US"/>
          </a:p>
        </p:txBody>
      </p:sp>
    </p:spTree>
    <p:extLst>
      <p:ext uri="{BB962C8B-B14F-4D97-AF65-F5344CB8AC3E}">
        <p14:creationId xmlns:p14="http://schemas.microsoft.com/office/powerpoint/2010/main" val="4073564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774405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Online Sales </a:t>
            </a:r>
          </a:p>
          <a:p>
            <a:r>
              <a:rPr lang="en-US" sz="5400" b="1" dirty="0">
                <a:solidFill>
                  <a:srgbClr val="002060"/>
                </a:solidFill>
                <a:latin typeface="Segoe UI" panose="020B0502040204020203" pitchFamily="34" charset="0"/>
                <a:cs typeface="Segoe UI" panose="020B0502040204020203" pitchFamily="34" charset="0"/>
              </a:rPr>
              <a:t>Dashboard</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943583"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VS3 Team (</a:t>
            </a:r>
            <a:r>
              <a:rPr lang="en-US" sz="1600" b="1" i="1" dirty="0">
                <a:solidFill>
                  <a:srgbClr val="002060"/>
                </a:solidFill>
                <a:latin typeface="+mj-lt"/>
                <a:cs typeface="Segoe UI" panose="020B0502040204020203" pitchFamily="34" charset="0"/>
              </a:rPr>
              <a:t>V</a:t>
            </a:r>
            <a:r>
              <a:rPr lang="en-US" sz="1600" i="1" dirty="0">
                <a:solidFill>
                  <a:srgbClr val="002060"/>
                </a:solidFill>
                <a:latin typeface="+mj-lt"/>
                <a:cs typeface="Segoe UI" panose="020B0502040204020203" pitchFamily="34" charset="0"/>
              </a:rPr>
              <a:t>ince, </a:t>
            </a:r>
            <a:r>
              <a:rPr lang="en-US" sz="1600" b="1" i="1" dirty="0">
                <a:solidFill>
                  <a:srgbClr val="002060"/>
                </a:solidFill>
                <a:latin typeface="+mj-lt"/>
                <a:cs typeface="Segoe UI" panose="020B0502040204020203" pitchFamily="34" charset="0"/>
              </a:rPr>
              <a:t>S</a:t>
            </a:r>
            <a:r>
              <a:rPr lang="en-US" sz="1600" i="1" dirty="0">
                <a:solidFill>
                  <a:srgbClr val="002060"/>
                </a:solidFill>
                <a:latin typeface="+mj-lt"/>
                <a:cs typeface="Segoe UI" panose="020B0502040204020203" pitchFamily="34" charset="0"/>
              </a:rPr>
              <a:t>amira, </a:t>
            </a:r>
            <a:r>
              <a:rPr lang="en-US" sz="1600" b="1" i="1" dirty="0">
                <a:solidFill>
                  <a:srgbClr val="002060"/>
                </a:solidFill>
                <a:latin typeface="+mj-lt"/>
                <a:cs typeface="Segoe UI" panose="020B0502040204020203" pitchFamily="34" charset="0"/>
              </a:rPr>
              <a:t>S</a:t>
            </a:r>
            <a:r>
              <a:rPr lang="en-US" sz="1600" i="1" dirty="0">
                <a:solidFill>
                  <a:srgbClr val="002060"/>
                </a:solidFill>
                <a:latin typeface="+mj-lt"/>
                <a:cs typeface="Segoe UI" panose="020B0502040204020203" pitchFamily="34" charset="0"/>
              </a:rPr>
              <a:t>hadi A. &amp; </a:t>
            </a:r>
            <a:r>
              <a:rPr lang="en-US" sz="1600" b="1" i="1" dirty="0">
                <a:solidFill>
                  <a:srgbClr val="002060"/>
                </a:solidFill>
                <a:latin typeface="+mj-lt"/>
                <a:cs typeface="Segoe UI" panose="020B0502040204020203" pitchFamily="34" charset="0"/>
              </a:rPr>
              <a:t>S</a:t>
            </a:r>
            <a:r>
              <a:rPr lang="en-US" sz="1600" i="1" dirty="0">
                <a:solidFill>
                  <a:srgbClr val="002060"/>
                </a:solidFill>
                <a:latin typeface="+mj-lt"/>
                <a:cs typeface="Segoe UI" panose="020B0502040204020203" pitchFamily="34" charset="0"/>
              </a:rPr>
              <a:t>hadi S.</a:t>
            </a:r>
          </a:p>
          <a:p>
            <a:endParaRPr lang="en-US" sz="1600" i="1" dirty="0">
              <a:solidFill>
                <a:srgbClr val="002060"/>
              </a:solidFill>
              <a:latin typeface="+mj-lt"/>
              <a:cs typeface="Segoe UI" panose="020B0502040204020203" pitchFamily="34" charset="0"/>
            </a:endParaRP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ETL 1</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HUMAN RESOURCES </a:t>
            </a:r>
            <a:endParaRPr lang="en-US" sz="2400" dirty="0">
              <a:solidFill>
                <a:srgbClr val="002060"/>
              </a:solidFill>
            </a:endParaRP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81" name="Group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4" name="Oval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Oval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4371" y="4157408"/>
            <a:ext cx="1598853" cy="1322865"/>
            <a:chOff x="9695998" y="4157408"/>
            <a:chExt cx="1734002" cy="1322865"/>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2" name="Rectangle 331">
              <a:extLst>
                <a:ext uri="{FF2B5EF4-FFF2-40B4-BE49-F238E27FC236}">
                  <a16:creationId xmlns:a16="http://schemas.microsoft.com/office/drawing/2014/main" id="{779BDC05-BA31-44EF-B695-331F1F3CEBCA}"/>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203556"/>
            <a:ext cx="1598853" cy="1322865"/>
            <a:chOff x="9695998" y="4157408"/>
            <a:chExt cx="1734002" cy="1322865"/>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322865"/>
            <a:chOff x="1427303" y="2203556"/>
            <a:chExt cx="1594605" cy="1322865"/>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86405" y="4157408"/>
            <a:ext cx="1598853" cy="1322865"/>
            <a:chOff x="9695998" y="4157408"/>
            <a:chExt cx="1734002" cy="1322865"/>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Lorem ipsum dolor sit amet </a:t>
              </a: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Tree>
    <p:extLst>
      <p:ext uri="{BB962C8B-B14F-4D97-AF65-F5344CB8AC3E}">
        <p14:creationId xmlns:p14="http://schemas.microsoft.com/office/powerpoint/2010/main" val="186973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en-US" sz="1200" dirty="0">
                  <a:solidFill>
                    <a:schemeClr val="bg1"/>
                  </a:solidFill>
                </a:rPr>
                <a:t>HR</a:t>
              </a:r>
              <a:br>
                <a:rPr lang="en-US" sz="1200" dirty="0">
                  <a:solidFill>
                    <a:schemeClr val="bg1"/>
                  </a:solidFill>
                </a:rPr>
              </a:br>
              <a:r>
                <a:rPr lang="en-US" sz="900" dirty="0">
                  <a:solidFill>
                    <a:schemeClr val="bg1"/>
                  </a:solidFill>
                </a:rPr>
                <a:t>PLAN</a:t>
              </a:r>
              <a:endParaRPr lang="en-US" sz="1200" dirty="0">
                <a:solidFill>
                  <a:schemeClr val="bg1"/>
                </a:solidFill>
              </a:endParaRP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gr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554108"/>
            <a:ext cx="3075334" cy="492443"/>
            <a:chOff x="7991679" y="4554108"/>
            <a:chExt cx="3075334" cy="492443"/>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Tree>
    <p:extLst>
      <p:ext uri="{BB962C8B-B14F-4D97-AF65-F5344CB8AC3E}">
        <p14:creationId xmlns:p14="http://schemas.microsoft.com/office/powerpoint/2010/main" val="374002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descr="This image is of a bar chart.">
            <a:extLst>
              <a:ext uri="{FF2B5EF4-FFF2-40B4-BE49-F238E27FC236}">
                <a16:creationId xmlns:a16="http://schemas.microsoft.com/office/drawing/2014/main" id="{ED955612-D5ED-475F-9193-5A17B7DE395F}"/>
              </a:ext>
            </a:extLst>
          </p:cNvPr>
          <p:cNvGraphicFramePr/>
          <p:nvPr>
            <p:extLst>
              <p:ext uri="{D42A27DB-BD31-4B8C-83A1-F6EECF244321}">
                <p14:modId xmlns:p14="http://schemas.microsoft.com/office/powerpoint/2010/main" val="817320413"/>
              </p:ext>
            </p:extLst>
          </p:nvPr>
        </p:nvGraphicFramePr>
        <p:xfrm>
          <a:off x="5257800" y="1705473"/>
          <a:ext cx="6172200" cy="263512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C12B5D39-FFB4-48DA-8278-FC3F12E94DD9}"/>
              </a:ext>
            </a:extLst>
          </p:cNvPr>
          <p:cNvSpPr/>
          <p:nvPr/>
        </p:nvSpPr>
        <p:spPr>
          <a:xfrm>
            <a:off x="5257800" y="4615348"/>
            <a:ext cx="6172200"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proident, sunt in culpa qui officia deserunt mollit anim id est laborum.</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HUMAN RESOURCES </a:t>
            </a:r>
          </a:p>
        </p:txBody>
      </p:sp>
      <p:sp>
        <p:nvSpPr>
          <p:cNvPr id="35" name="TextBox 34">
            <a:extLst>
              <a:ext uri="{FF2B5EF4-FFF2-40B4-BE49-F238E27FC236}">
                <a16:creationId xmlns:a16="http://schemas.microsoft.com/office/drawing/2014/main" id="{5B9B6ACE-82EA-46F9-BDC2-CEC041ABBF22}"/>
              </a:ext>
            </a:extLst>
          </p:cNvPr>
          <p:cNvSpPr txBox="1"/>
          <p:nvPr/>
        </p:nvSpPr>
        <p:spPr>
          <a:xfrm>
            <a:off x="5257799" y="1015244"/>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adipiscing elit, sed do eiusmod</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Tree>
    <p:extLst>
      <p:ext uri="{BB962C8B-B14F-4D97-AF65-F5344CB8AC3E}">
        <p14:creationId xmlns:p14="http://schemas.microsoft.com/office/powerpoint/2010/main" val="213206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9929E06-4AB9-4598-A963-82CCC18A3FF2}"/>
              </a:ext>
            </a:extLst>
          </p:cNvPr>
          <p:cNvSpPr txBox="1"/>
          <p:nvPr/>
        </p:nvSpPr>
        <p:spPr>
          <a:xfrm>
            <a:off x="826999" y="4841786"/>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241881"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754C1-4097-4CDA-B3CB-7304331CBBB9}"/>
              </a:ext>
            </a:extLst>
          </p:cNvPr>
          <p:cNvSpPr txBox="1"/>
          <p:nvPr/>
        </p:nvSpPr>
        <p:spPr>
          <a:xfrm>
            <a:off x="3819250"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005B0B-E5FC-472B-962B-C2258039F3B2}"/>
              </a:ext>
            </a:extLst>
          </p:cNvPr>
          <p:cNvSpPr txBox="1"/>
          <p:nvPr/>
        </p:nvSpPr>
        <p:spPr>
          <a:xfrm>
            <a:off x="6832606"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6247488"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B6FBDF-4663-4A5D-A2B3-B90DCEBBA233}"/>
              </a:ext>
            </a:extLst>
          </p:cNvPr>
          <p:cNvSpPr txBox="1"/>
          <p:nvPr/>
        </p:nvSpPr>
        <p:spPr>
          <a:xfrm>
            <a:off x="9845961"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49" name="Text Placeholder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HUMAN RESOURCES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10469" y="3189004"/>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Tree>
    <p:extLst>
      <p:ext uri="{BB962C8B-B14F-4D97-AF65-F5344CB8AC3E}">
        <p14:creationId xmlns:p14="http://schemas.microsoft.com/office/powerpoint/2010/main" val="216376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Human Resources Growth</a:t>
            </a:r>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Sed ut perspiciatis unde omnis iste natus error sit voluptatem accusantium doloremque laudantium, totam rem aperiam, eaque ipsa quae ab illo inventore veritatis et quasi architecto beatae vitae dicta sunt explicabo. </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2225384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492443"/>
          </a:xfrm>
          <a:prstGeom prst="rect">
            <a:avLst/>
          </a:prstGeom>
        </p:spPr>
        <p:txBody>
          <a:bodyPr wrap="square" lIns="0" tIns="0" rIns="0" bIns="0">
            <a:spAutoFit/>
          </a:bodyPr>
          <a:lstStyle/>
          <a:p>
            <a:r>
              <a:rPr lang="en-US" sz="1600" dirty="0">
                <a:latin typeface="+mj-lt"/>
              </a:rPr>
              <a:t>Lorem ipsum dolor sit amet, consectetur adipiscing elit. </a:t>
            </a:r>
            <a:endParaRPr lang="en-US" sz="1600" i="1" dirty="0">
              <a:solidFill>
                <a:srgbClr val="002060"/>
              </a:solidFill>
              <a:latin typeface="+mj-lt"/>
              <a:cs typeface="Segoe UI" panose="020B0502040204020203" pitchFamily="34" charset="0"/>
            </a:endParaRP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19" name="Group 18" descr="This image is a logo that reads &quot;24.&quot; ">
            <a:extLst>
              <a:ext uri="{FF2B5EF4-FFF2-40B4-BE49-F238E27FC236}">
                <a16:creationId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Rectangle: Rounded Corners 23">
              <a:extLst>
                <a:ext uri="{FF2B5EF4-FFF2-40B4-BE49-F238E27FC236}">
                  <a16:creationId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Freeform 11">
                <a:hlinkClick r:id="rId3"/>
                <a:extLst>
                  <a:ext uri="{FF2B5EF4-FFF2-40B4-BE49-F238E27FC236}">
                    <a16:creationId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2">
                <a:extLst>
                  <a:ext uri="{FF2B5EF4-FFF2-40B4-BE49-F238E27FC236}">
                    <a16:creationId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35256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2044635"/>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Editing Data</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3135016"/>
            <a:ext cx="3536195" cy="984885"/>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If you would like to edit the data in the graph attached to this template, simply right-click on it and select </a:t>
            </a:r>
            <a:r>
              <a:rPr lang="en-US" sz="1600" i="1" dirty="0">
                <a:solidFill>
                  <a:srgbClr val="002060"/>
                </a:solidFill>
                <a:latin typeface="+mj-lt"/>
                <a:cs typeface="Segoe UI" panose="020B0502040204020203" pitchFamily="34" charset="0"/>
              </a:rPr>
              <a:t>Edit Data in Excel.</a:t>
            </a:r>
            <a:endParaRPr lang="en-US" sz="1600" dirty="0">
              <a:solidFill>
                <a:srgbClr val="002060"/>
              </a:solidFill>
              <a:latin typeface="+mj-lt"/>
              <a:cs typeface="Segoe UI" panose="020B0502040204020203" pitchFamily="34" charset="0"/>
            </a:endParaRPr>
          </a:p>
        </p:txBody>
      </p:sp>
      <p:pic>
        <p:nvPicPr>
          <p:cNvPr id="24" name="Picture 23" descr="This image is of a bar chart and includes a screen about how to edit data in Excel. ">
            <a:extLst>
              <a:ext uri="{FF2B5EF4-FFF2-40B4-BE49-F238E27FC236}">
                <a16:creationId xmlns:a16="http://schemas.microsoft.com/office/drawing/2014/main" id="{021C3A2A-F5EC-F34D-A555-EF7A9D36D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723" y="2044635"/>
            <a:ext cx="5996066" cy="3888921"/>
          </a:xfrm>
          <a:prstGeom prst="rect">
            <a:avLst/>
          </a:prstGeom>
        </p:spPr>
      </p:pic>
      <p:sp>
        <p:nvSpPr>
          <p:cNvPr id="6" name="Title 5" hidden="1">
            <a:extLst>
              <a:ext uri="{FF2B5EF4-FFF2-40B4-BE49-F238E27FC236}">
                <a16:creationId xmlns:a16="http://schemas.microsoft.com/office/drawing/2014/main" id="{369BDDB6-A69A-415D-B73D-D630C736A22A}"/>
              </a:ext>
            </a:extLst>
          </p:cNvPr>
          <p:cNvSpPr>
            <a:spLocks noGrp="1"/>
          </p:cNvSpPr>
          <p:nvPr>
            <p:ph type="title"/>
          </p:nvPr>
        </p:nvSpPr>
        <p:spPr/>
        <p:txBody>
          <a:bodyPr/>
          <a:lstStyle/>
          <a:p>
            <a:r>
              <a:rPr lang="en-US" dirty="0"/>
              <a:t>Human resources slide 11</a:t>
            </a:r>
          </a:p>
        </p:txBody>
      </p:sp>
    </p:spTree>
    <p:extLst>
      <p:ext uri="{BB962C8B-B14F-4D97-AF65-F5344CB8AC3E}">
        <p14:creationId xmlns:p14="http://schemas.microsoft.com/office/powerpoint/2010/main" val="36262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492056" y="2141115"/>
            <a:ext cx="4227960" cy="3353169"/>
            <a:chOff x="492056" y="1951349"/>
            <a:chExt cx="4227960" cy="3353169"/>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492056" y="1951349"/>
              <a:ext cx="4227960" cy="1017469"/>
              <a:chOff x="492056" y="2110426"/>
              <a:chExt cx="4227960" cy="1017469"/>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28955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2765526"/>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Data Source</a:t>
                </a:r>
              </a:p>
            </p:txBody>
          </p:sp>
          <p:sp>
            <p:nvSpPr>
              <p:cNvPr id="37" name="Rectangle: Rounded Corners 36">
                <a:extLst>
                  <a:ext uri="{FF2B5EF4-FFF2-40B4-BE49-F238E27FC236}">
                    <a16:creationId xmlns:a16="http://schemas.microsoft.com/office/drawing/2014/main" id="{33C2D061-6301-4358-9625-1CBB1F4536B1}"/>
                  </a:ext>
                </a:extLst>
              </p:cNvPr>
              <p:cNvSpPr/>
              <p:nvPr/>
            </p:nvSpPr>
            <p:spPr>
              <a:xfrm>
                <a:off x="492056" y="216760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3F1D55C-C588-4289-B3B5-DEC1700C2432}"/>
                  </a:ext>
                </a:extLst>
              </p:cNvPr>
              <p:cNvSpPr/>
              <p:nvPr/>
            </p:nvSpPr>
            <p:spPr>
              <a:xfrm>
                <a:off x="1172068" y="2110426"/>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ETL &amp; Project 2 Introduction </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3365966"/>
              <a:ext cx="4201583" cy="362369"/>
              <a:chOff x="518433" y="3308104"/>
              <a:chExt cx="4201583" cy="362369"/>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343817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3308104"/>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Extract and Transform Process </a:t>
                </a:r>
                <a:r>
                  <a:rPr lang="en-US" sz="1600" i="1" dirty="0">
                    <a:solidFill>
                      <a:srgbClr val="002060"/>
                    </a:solidFill>
                    <a:latin typeface="+mj-lt"/>
                    <a:cs typeface="Segoe UI" panose="020B0502040204020203" pitchFamily="34" charset="0"/>
                  </a:rPr>
                  <a:t> </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4192158"/>
              <a:ext cx="4201583" cy="362369"/>
              <a:chOff x="518433" y="3931282"/>
              <a:chExt cx="4201583" cy="362369"/>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4061355"/>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931282"/>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Database and Data load process</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362369"/>
              <a:chOff x="518433" y="4478260"/>
              <a:chExt cx="4201583" cy="362369"/>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Conclusion</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sz="4400" kern="1200" dirty="0">
                <a:solidFill>
                  <a:schemeClr val="tx1"/>
                </a:solidFill>
                <a:effectLst/>
                <a:latin typeface="+mj-lt"/>
                <a:ea typeface="+mj-ea"/>
                <a:cs typeface="+mj-cs"/>
              </a:rPr>
              <a:t>ETL </a:t>
            </a:r>
            <a:r>
              <a:rPr lang="en-US" dirty="0"/>
              <a:t> 2</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descr="A close up of a logo&#10;&#10;Description automatically generated">
            <a:extLst>
              <a:ext uri="{FF2B5EF4-FFF2-40B4-BE49-F238E27FC236}">
                <a16:creationId xmlns:a16="http://schemas.microsoft.com/office/drawing/2014/main" id="{6C23E84E-C0DC-41D9-91FD-83EB5A034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462" y="4378818"/>
            <a:ext cx="1857375" cy="1857375"/>
          </a:xfrm>
          <a:prstGeom prst="rect">
            <a:avLst/>
          </a:prstGeom>
        </p:spPr>
      </p:pic>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ETL project diagram</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622471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i="1" dirty="0"/>
              <a:t>ETL Project</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sz="4400" kern="1200" dirty="0">
                <a:solidFill>
                  <a:schemeClr val="tx1"/>
                </a:solidFill>
                <a:effectLst/>
                <a:latin typeface="+mj-lt"/>
                <a:ea typeface="+mj-ea"/>
                <a:cs typeface="+mj-cs"/>
              </a:rPr>
              <a:t>ETL </a:t>
            </a:r>
            <a:r>
              <a:rPr lang="en-US" dirty="0"/>
              <a:t>3</a:t>
            </a:r>
          </a:p>
        </p:txBody>
      </p:sp>
      <p:pic>
        <p:nvPicPr>
          <p:cNvPr id="88" name="Picture 87" descr="A close up of a logo&#10;&#10;Description automatically generated">
            <a:extLst>
              <a:ext uri="{FF2B5EF4-FFF2-40B4-BE49-F238E27FC236}">
                <a16:creationId xmlns:a16="http://schemas.microsoft.com/office/drawing/2014/main" id="{9DBF2009-651C-4BE5-AA97-BFAA01A158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074" y="1756450"/>
            <a:ext cx="1962150" cy="1962150"/>
          </a:xfrm>
          <a:prstGeom prst="rect">
            <a:avLst/>
          </a:prstGeom>
        </p:spPr>
      </p:pic>
      <p:pic>
        <p:nvPicPr>
          <p:cNvPr id="90" name="Picture 89" descr="A picture containing drawing&#10;&#10;Description automatically generated">
            <a:extLst>
              <a:ext uri="{FF2B5EF4-FFF2-40B4-BE49-F238E27FC236}">
                <a16:creationId xmlns:a16="http://schemas.microsoft.com/office/drawing/2014/main" id="{D0A0CF04-C6C2-462A-A0D9-2EED329FC1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894" y="3269075"/>
            <a:ext cx="1819662" cy="1346550"/>
          </a:xfrm>
          <a:prstGeom prst="rect">
            <a:avLst/>
          </a:prstGeom>
        </p:spPr>
      </p:pic>
      <p:sp>
        <p:nvSpPr>
          <p:cNvPr id="91" name="Rectangle: Rounded Corners 90">
            <a:extLst>
              <a:ext uri="{FF2B5EF4-FFF2-40B4-BE49-F238E27FC236}">
                <a16:creationId xmlns:a16="http://schemas.microsoft.com/office/drawing/2014/main" id="{8129531C-9B05-4272-AA59-9C86F47B174E}"/>
              </a:ext>
            </a:extLst>
          </p:cNvPr>
          <p:cNvSpPr/>
          <p:nvPr/>
        </p:nvSpPr>
        <p:spPr>
          <a:xfrm>
            <a:off x="8077200" y="2149039"/>
            <a:ext cx="2247900" cy="101929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09EB9592-DBE3-46C3-B4E6-9B3CDF6A0FC7}"/>
              </a:ext>
            </a:extLst>
          </p:cNvPr>
          <p:cNvSpPr/>
          <p:nvPr/>
        </p:nvSpPr>
        <p:spPr>
          <a:xfrm>
            <a:off x="8077200" y="3369502"/>
            <a:ext cx="2247900" cy="101929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99">
            <a:extLst>
              <a:ext uri="{FF2B5EF4-FFF2-40B4-BE49-F238E27FC236}">
                <a16:creationId xmlns:a16="http://schemas.microsoft.com/office/drawing/2014/main" id="{A20CF3F7-A1F5-48F7-8B9A-AAAAA1BA6654}"/>
              </a:ext>
            </a:extLst>
          </p:cNvPr>
          <p:cNvSpPr/>
          <p:nvPr/>
        </p:nvSpPr>
        <p:spPr>
          <a:xfrm>
            <a:off x="8093794" y="4872662"/>
            <a:ext cx="2247900" cy="101929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D6BF73A5-5784-41E1-86D5-3DBF6D3887A5}"/>
              </a:ext>
            </a:extLst>
          </p:cNvPr>
          <p:cNvSpPr/>
          <p:nvPr/>
        </p:nvSpPr>
        <p:spPr>
          <a:xfrm>
            <a:off x="7915126" y="1456727"/>
            <a:ext cx="2571899" cy="477946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D237B8E-C804-437A-BE84-2B231660D645}"/>
              </a:ext>
            </a:extLst>
          </p:cNvPr>
          <p:cNvSpPr txBox="1"/>
          <p:nvPr/>
        </p:nvSpPr>
        <p:spPr>
          <a:xfrm>
            <a:off x="8205659" y="1552879"/>
            <a:ext cx="2068323" cy="369332"/>
          </a:xfrm>
          <a:prstGeom prst="rect">
            <a:avLst/>
          </a:prstGeom>
          <a:noFill/>
        </p:spPr>
        <p:txBody>
          <a:bodyPr wrap="none" rtlCol="0">
            <a:spAutoFit/>
          </a:bodyPr>
          <a:lstStyle/>
          <a:p>
            <a:r>
              <a:rPr lang="en-US" b="1" dirty="0"/>
              <a:t>Online Marketplace</a:t>
            </a:r>
          </a:p>
        </p:txBody>
      </p:sp>
      <p:cxnSp>
        <p:nvCxnSpPr>
          <p:cNvPr id="111" name="Straight Connector 110">
            <a:extLst>
              <a:ext uri="{FF2B5EF4-FFF2-40B4-BE49-F238E27FC236}">
                <a16:creationId xmlns:a16="http://schemas.microsoft.com/office/drawing/2014/main" id="{F5CD63EE-4ED2-42A3-82D7-721D45DA73EA}"/>
              </a:ext>
            </a:extLst>
          </p:cNvPr>
          <p:cNvCxnSpPr>
            <a:cxnSpLocks/>
          </p:cNvCxnSpPr>
          <p:nvPr/>
        </p:nvCxnSpPr>
        <p:spPr>
          <a:xfrm>
            <a:off x="9229725" y="4419749"/>
            <a:ext cx="0" cy="3763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C07A87C6-9322-4A16-959E-16672C3C3DEE}"/>
              </a:ext>
            </a:extLst>
          </p:cNvPr>
          <p:cNvSpPr/>
          <p:nvPr/>
        </p:nvSpPr>
        <p:spPr>
          <a:xfrm>
            <a:off x="1082151" y="2149039"/>
            <a:ext cx="2247900" cy="101929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DE894A31-75A0-49E9-AB9A-E12A49166DDA}"/>
              </a:ext>
            </a:extLst>
          </p:cNvPr>
          <p:cNvSpPr/>
          <p:nvPr/>
        </p:nvSpPr>
        <p:spPr>
          <a:xfrm>
            <a:off x="1082151" y="3369502"/>
            <a:ext cx="2247900" cy="101929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FD613802-7F29-4E8C-9A6F-015C95235830}"/>
              </a:ext>
            </a:extLst>
          </p:cNvPr>
          <p:cNvSpPr/>
          <p:nvPr/>
        </p:nvSpPr>
        <p:spPr>
          <a:xfrm>
            <a:off x="1098745" y="4872662"/>
            <a:ext cx="2247900" cy="101929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E489E488-A0B4-4CA6-B315-B426EDBEE671}"/>
              </a:ext>
            </a:extLst>
          </p:cNvPr>
          <p:cNvSpPr/>
          <p:nvPr/>
        </p:nvSpPr>
        <p:spPr>
          <a:xfrm>
            <a:off x="920077" y="1456727"/>
            <a:ext cx="2571899" cy="477946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8629359D-2F76-4F18-85BB-8FD202217D52}"/>
              </a:ext>
            </a:extLst>
          </p:cNvPr>
          <p:cNvSpPr txBox="1"/>
          <p:nvPr/>
        </p:nvSpPr>
        <p:spPr>
          <a:xfrm>
            <a:off x="1591610" y="1552879"/>
            <a:ext cx="1061894" cy="369332"/>
          </a:xfrm>
          <a:prstGeom prst="rect">
            <a:avLst/>
          </a:prstGeom>
          <a:noFill/>
        </p:spPr>
        <p:txBody>
          <a:bodyPr wrap="none" rtlCol="0">
            <a:spAutoFit/>
          </a:bodyPr>
          <a:lstStyle/>
          <a:p>
            <a:r>
              <a:rPr lang="en-US" b="1" dirty="0"/>
              <a:t>Suppliers</a:t>
            </a:r>
          </a:p>
        </p:txBody>
      </p:sp>
      <p:cxnSp>
        <p:nvCxnSpPr>
          <p:cNvPr id="123" name="Straight Connector 122">
            <a:extLst>
              <a:ext uri="{FF2B5EF4-FFF2-40B4-BE49-F238E27FC236}">
                <a16:creationId xmlns:a16="http://schemas.microsoft.com/office/drawing/2014/main" id="{7FF44E50-77ED-4583-BB39-8E0EFA5503EA}"/>
              </a:ext>
            </a:extLst>
          </p:cNvPr>
          <p:cNvCxnSpPr>
            <a:cxnSpLocks/>
          </p:cNvCxnSpPr>
          <p:nvPr/>
        </p:nvCxnSpPr>
        <p:spPr>
          <a:xfrm>
            <a:off x="2234676" y="4419749"/>
            <a:ext cx="0" cy="3763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pic>
        <p:nvPicPr>
          <p:cNvPr id="125" name="Graphic 124" descr="Database">
            <a:extLst>
              <a:ext uri="{FF2B5EF4-FFF2-40B4-BE49-F238E27FC236}">
                <a16:creationId xmlns:a16="http://schemas.microsoft.com/office/drawing/2014/main" id="{5E1D3F46-CFC4-49AF-93FB-C4C56E09B4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77581" y="2840446"/>
            <a:ext cx="1451940" cy="1451940"/>
          </a:xfrm>
          <a:prstGeom prst="rect">
            <a:avLst/>
          </a:prstGeom>
        </p:spPr>
      </p:pic>
      <p:cxnSp>
        <p:nvCxnSpPr>
          <p:cNvPr id="127" name="Straight Arrow Connector 126">
            <a:extLst>
              <a:ext uri="{FF2B5EF4-FFF2-40B4-BE49-F238E27FC236}">
                <a16:creationId xmlns:a16="http://schemas.microsoft.com/office/drawing/2014/main" id="{1763FDC2-9177-40D1-A52F-925D8BA90484}"/>
              </a:ext>
            </a:extLst>
          </p:cNvPr>
          <p:cNvCxnSpPr>
            <a:stCxn id="91" idx="1"/>
          </p:cNvCxnSpPr>
          <p:nvPr/>
        </p:nvCxnSpPr>
        <p:spPr>
          <a:xfrm flipH="1">
            <a:off x="6429521" y="2658687"/>
            <a:ext cx="1647679" cy="770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68A3BCD-54C3-447F-B539-27D5E5A2846F}"/>
              </a:ext>
            </a:extLst>
          </p:cNvPr>
          <p:cNvCxnSpPr>
            <a:stCxn id="99" idx="1"/>
            <a:endCxn id="125" idx="3"/>
          </p:cNvCxnSpPr>
          <p:nvPr/>
        </p:nvCxnSpPr>
        <p:spPr>
          <a:xfrm flipH="1" flipV="1">
            <a:off x="6429521" y="3566416"/>
            <a:ext cx="1647679" cy="312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BAEBA95-CEFE-4E03-82F8-C18DACE4A348}"/>
              </a:ext>
            </a:extLst>
          </p:cNvPr>
          <p:cNvCxnSpPr>
            <a:cxnSpLocks/>
          </p:cNvCxnSpPr>
          <p:nvPr/>
        </p:nvCxnSpPr>
        <p:spPr>
          <a:xfrm flipH="1" flipV="1">
            <a:off x="6429522" y="3790138"/>
            <a:ext cx="1647678" cy="139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097236C-9382-4852-8857-F6DA14CCE7E5}"/>
              </a:ext>
            </a:extLst>
          </p:cNvPr>
          <p:cNvCxnSpPr>
            <a:stCxn id="118" idx="3"/>
          </p:cNvCxnSpPr>
          <p:nvPr/>
        </p:nvCxnSpPr>
        <p:spPr>
          <a:xfrm>
            <a:off x="3330051" y="2658687"/>
            <a:ext cx="1727724" cy="770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91C6787D-1012-49A2-81C5-9322EC16B777}"/>
              </a:ext>
            </a:extLst>
          </p:cNvPr>
          <p:cNvCxnSpPr>
            <a:stCxn id="119" idx="3"/>
            <a:endCxn id="125" idx="1"/>
          </p:cNvCxnSpPr>
          <p:nvPr/>
        </p:nvCxnSpPr>
        <p:spPr>
          <a:xfrm flipV="1">
            <a:off x="3330051" y="3566416"/>
            <a:ext cx="1647530" cy="312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9B15C24-42F2-40DA-ABD9-AA25080E6566}"/>
              </a:ext>
            </a:extLst>
          </p:cNvPr>
          <p:cNvCxnSpPr>
            <a:stCxn id="120" idx="3"/>
          </p:cNvCxnSpPr>
          <p:nvPr/>
        </p:nvCxnSpPr>
        <p:spPr>
          <a:xfrm flipV="1">
            <a:off x="3346645" y="3790138"/>
            <a:ext cx="1711130" cy="159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BC2D1F80-BD7C-4C73-A4DF-37B41405A377}"/>
              </a:ext>
            </a:extLst>
          </p:cNvPr>
          <p:cNvSpPr txBox="1"/>
          <p:nvPr/>
        </p:nvSpPr>
        <p:spPr>
          <a:xfrm>
            <a:off x="1644096" y="2503414"/>
            <a:ext cx="1143262" cy="369332"/>
          </a:xfrm>
          <a:prstGeom prst="rect">
            <a:avLst/>
          </a:prstGeom>
          <a:noFill/>
        </p:spPr>
        <p:txBody>
          <a:bodyPr wrap="none" rtlCol="0">
            <a:spAutoFit/>
          </a:bodyPr>
          <a:lstStyle/>
          <a:p>
            <a:r>
              <a:rPr lang="en-US" b="1" dirty="0"/>
              <a:t>Supplier 1</a:t>
            </a:r>
          </a:p>
        </p:txBody>
      </p:sp>
      <p:sp>
        <p:nvSpPr>
          <p:cNvPr id="140" name="TextBox 139">
            <a:extLst>
              <a:ext uri="{FF2B5EF4-FFF2-40B4-BE49-F238E27FC236}">
                <a16:creationId xmlns:a16="http://schemas.microsoft.com/office/drawing/2014/main" id="{189E842B-DBC7-4424-BBF5-4F2161674F8F}"/>
              </a:ext>
            </a:extLst>
          </p:cNvPr>
          <p:cNvSpPr txBox="1"/>
          <p:nvPr/>
        </p:nvSpPr>
        <p:spPr>
          <a:xfrm>
            <a:off x="1644096" y="3718600"/>
            <a:ext cx="1143262" cy="369332"/>
          </a:xfrm>
          <a:prstGeom prst="rect">
            <a:avLst/>
          </a:prstGeom>
          <a:noFill/>
        </p:spPr>
        <p:txBody>
          <a:bodyPr wrap="none" rtlCol="0">
            <a:spAutoFit/>
          </a:bodyPr>
          <a:lstStyle/>
          <a:p>
            <a:r>
              <a:rPr lang="en-US" b="1" dirty="0"/>
              <a:t>Supplier 2</a:t>
            </a:r>
          </a:p>
        </p:txBody>
      </p:sp>
      <p:sp>
        <p:nvSpPr>
          <p:cNvPr id="141" name="TextBox 140">
            <a:extLst>
              <a:ext uri="{FF2B5EF4-FFF2-40B4-BE49-F238E27FC236}">
                <a16:creationId xmlns:a16="http://schemas.microsoft.com/office/drawing/2014/main" id="{9B9699CB-188C-4DF5-859F-3B218CFC3D96}"/>
              </a:ext>
            </a:extLst>
          </p:cNvPr>
          <p:cNvSpPr txBox="1"/>
          <p:nvPr/>
        </p:nvSpPr>
        <p:spPr>
          <a:xfrm>
            <a:off x="1591610" y="5216607"/>
            <a:ext cx="1260281" cy="369332"/>
          </a:xfrm>
          <a:prstGeom prst="rect">
            <a:avLst/>
          </a:prstGeom>
          <a:noFill/>
        </p:spPr>
        <p:txBody>
          <a:bodyPr wrap="none" rtlCol="0">
            <a:spAutoFit/>
          </a:bodyPr>
          <a:lstStyle/>
          <a:p>
            <a:r>
              <a:rPr lang="en-US" b="1" dirty="0"/>
              <a:t>Supplier 15</a:t>
            </a:r>
          </a:p>
        </p:txBody>
      </p:sp>
      <p:sp>
        <p:nvSpPr>
          <p:cNvPr id="142" name="TextBox 141">
            <a:extLst>
              <a:ext uri="{FF2B5EF4-FFF2-40B4-BE49-F238E27FC236}">
                <a16:creationId xmlns:a16="http://schemas.microsoft.com/office/drawing/2014/main" id="{47D08DCC-D621-4AFA-A03E-E545AD8EBBC9}"/>
              </a:ext>
            </a:extLst>
          </p:cNvPr>
          <p:cNvSpPr txBox="1"/>
          <p:nvPr/>
        </p:nvSpPr>
        <p:spPr>
          <a:xfrm>
            <a:off x="4926210" y="2293452"/>
            <a:ext cx="1496372" cy="369332"/>
          </a:xfrm>
          <a:prstGeom prst="rect">
            <a:avLst/>
          </a:prstGeom>
          <a:noFill/>
        </p:spPr>
        <p:txBody>
          <a:bodyPr wrap="none" rtlCol="0">
            <a:spAutoFit/>
          </a:bodyPr>
          <a:lstStyle/>
          <a:p>
            <a:r>
              <a:rPr lang="en-US" b="1" dirty="0"/>
              <a:t>SQL Database</a:t>
            </a:r>
          </a:p>
        </p:txBody>
      </p:sp>
      <p:sp>
        <p:nvSpPr>
          <p:cNvPr id="143" name="TextBox 142">
            <a:extLst>
              <a:ext uri="{FF2B5EF4-FFF2-40B4-BE49-F238E27FC236}">
                <a16:creationId xmlns:a16="http://schemas.microsoft.com/office/drawing/2014/main" id="{F58B6FDE-3E63-4CE0-B86C-0EDD92B198CF}"/>
              </a:ext>
            </a:extLst>
          </p:cNvPr>
          <p:cNvSpPr txBox="1"/>
          <p:nvPr/>
        </p:nvSpPr>
        <p:spPr>
          <a:xfrm>
            <a:off x="7051097" y="2531989"/>
            <a:ext cx="549381" cy="369332"/>
          </a:xfrm>
          <a:prstGeom prst="rect">
            <a:avLst/>
          </a:prstGeom>
          <a:noFill/>
        </p:spPr>
        <p:txBody>
          <a:bodyPr wrap="none" rtlCol="0">
            <a:spAutoFit/>
          </a:bodyPr>
          <a:lstStyle/>
          <a:p>
            <a:r>
              <a:rPr lang="en-US" b="1" dirty="0"/>
              <a:t>CSV</a:t>
            </a:r>
          </a:p>
        </p:txBody>
      </p:sp>
      <p:sp>
        <p:nvSpPr>
          <p:cNvPr id="144" name="TextBox 143">
            <a:extLst>
              <a:ext uri="{FF2B5EF4-FFF2-40B4-BE49-F238E27FC236}">
                <a16:creationId xmlns:a16="http://schemas.microsoft.com/office/drawing/2014/main" id="{E7ADFA12-0DEE-479D-BD30-AF0824074F16}"/>
              </a:ext>
            </a:extLst>
          </p:cNvPr>
          <p:cNvSpPr txBox="1"/>
          <p:nvPr/>
        </p:nvSpPr>
        <p:spPr>
          <a:xfrm>
            <a:off x="7180201" y="3232769"/>
            <a:ext cx="508473" cy="369332"/>
          </a:xfrm>
          <a:prstGeom prst="rect">
            <a:avLst/>
          </a:prstGeom>
          <a:noFill/>
        </p:spPr>
        <p:txBody>
          <a:bodyPr wrap="none" rtlCol="0">
            <a:spAutoFit/>
          </a:bodyPr>
          <a:lstStyle/>
          <a:p>
            <a:r>
              <a:rPr lang="en-US" b="1" dirty="0"/>
              <a:t>API</a:t>
            </a:r>
          </a:p>
        </p:txBody>
      </p:sp>
      <p:sp>
        <p:nvSpPr>
          <p:cNvPr id="145" name="TextBox 144">
            <a:extLst>
              <a:ext uri="{FF2B5EF4-FFF2-40B4-BE49-F238E27FC236}">
                <a16:creationId xmlns:a16="http://schemas.microsoft.com/office/drawing/2014/main" id="{4101576F-C595-455D-97AF-056FBC9B77E4}"/>
              </a:ext>
            </a:extLst>
          </p:cNvPr>
          <p:cNvSpPr txBox="1"/>
          <p:nvPr/>
        </p:nvSpPr>
        <p:spPr>
          <a:xfrm>
            <a:off x="3683875" y="2471114"/>
            <a:ext cx="508473" cy="369332"/>
          </a:xfrm>
          <a:prstGeom prst="rect">
            <a:avLst/>
          </a:prstGeom>
          <a:noFill/>
        </p:spPr>
        <p:txBody>
          <a:bodyPr wrap="none" rtlCol="0">
            <a:spAutoFit/>
          </a:bodyPr>
          <a:lstStyle/>
          <a:p>
            <a:r>
              <a:rPr lang="en-US" b="1" dirty="0"/>
              <a:t>API</a:t>
            </a:r>
          </a:p>
        </p:txBody>
      </p:sp>
      <p:sp>
        <p:nvSpPr>
          <p:cNvPr id="146" name="TextBox 145">
            <a:extLst>
              <a:ext uri="{FF2B5EF4-FFF2-40B4-BE49-F238E27FC236}">
                <a16:creationId xmlns:a16="http://schemas.microsoft.com/office/drawing/2014/main" id="{A38700B9-DBF3-4816-9E62-566E0F787D67}"/>
              </a:ext>
            </a:extLst>
          </p:cNvPr>
          <p:cNvSpPr txBox="1"/>
          <p:nvPr/>
        </p:nvSpPr>
        <p:spPr>
          <a:xfrm>
            <a:off x="3618507" y="3369502"/>
            <a:ext cx="549381" cy="369332"/>
          </a:xfrm>
          <a:prstGeom prst="rect">
            <a:avLst/>
          </a:prstGeom>
          <a:noFill/>
        </p:spPr>
        <p:txBody>
          <a:bodyPr wrap="none" rtlCol="0">
            <a:spAutoFit/>
          </a:bodyPr>
          <a:lstStyle/>
          <a:p>
            <a:r>
              <a:rPr lang="en-US" b="1" dirty="0"/>
              <a:t>CSV</a:t>
            </a:r>
          </a:p>
        </p:txBody>
      </p:sp>
      <p:sp>
        <p:nvSpPr>
          <p:cNvPr id="147" name="TextBox 146">
            <a:extLst>
              <a:ext uri="{FF2B5EF4-FFF2-40B4-BE49-F238E27FC236}">
                <a16:creationId xmlns:a16="http://schemas.microsoft.com/office/drawing/2014/main" id="{4971B800-085A-4AA9-9142-7BF91360C9E7}"/>
              </a:ext>
            </a:extLst>
          </p:cNvPr>
          <p:cNvSpPr txBox="1"/>
          <p:nvPr/>
        </p:nvSpPr>
        <p:spPr>
          <a:xfrm>
            <a:off x="3525313" y="4312925"/>
            <a:ext cx="678391" cy="369332"/>
          </a:xfrm>
          <a:prstGeom prst="rect">
            <a:avLst/>
          </a:prstGeom>
          <a:noFill/>
        </p:spPr>
        <p:txBody>
          <a:bodyPr wrap="none" rtlCol="0">
            <a:spAutoFit/>
          </a:bodyPr>
          <a:lstStyle/>
          <a:p>
            <a:r>
              <a:rPr lang="en-US" b="1" dirty="0"/>
              <a:t>JSON</a:t>
            </a:r>
          </a:p>
        </p:txBody>
      </p:sp>
      <p:sp>
        <p:nvSpPr>
          <p:cNvPr id="148" name="TextBox 147">
            <a:extLst>
              <a:ext uri="{FF2B5EF4-FFF2-40B4-BE49-F238E27FC236}">
                <a16:creationId xmlns:a16="http://schemas.microsoft.com/office/drawing/2014/main" id="{2B3473D6-CC3C-44AE-8F90-F958513872DE}"/>
              </a:ext>
            </a:extLst>
          </p:cNvPr>
          <p:cNvSpPr txBox="1"/>
          <p:nvPr/>
        </p:nvSpPr>
        <p:spPr>
          <a:xfrm>
            <a:off x="7118463" y="4174407"/>
            <a:ext cx="549381" cy="369332"/>
          </a:xfrm>
          <a:prstGeom prst="rect">
            <a:avLst/>
          </a:prstGeom>
          <a:noFill/>
        </p:spPr>
        <p:txBody>
          <a:bodyPr wrap="none" rtlCol="0">
            <a:spAutoFit/>
          </a:bodyPr>
          <a:lstStyle/>
          <a:p>
            <a:r>
              <a:rPr lang="en-US" b="1" dirty="0"/>
              <a:t>CSV</a:t>
            </a:r>
          </a:p>
        </p:txBody>
      </p:sp>
    </p:spTree>
    <p:extLst>
      <p:ext uri="{BB962C8B-B14F-4D97-AF65-F5344CB8AC3E}">
        <p14:creationId xmlns:p14="http://schemas.microsoft.com/office/powerpoint/2010/main" val="353220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622471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i="1" dirty="0"/>
              <a:t>Data Source</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10150769"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sz="4400" kern="1200" dirty="0">
                <a:solidFill>
                  <a:schemeClr val="tx1"/>
                </a:solidFill>
                <a:effectLst/>
                <a:latin typeface="+mj-lt"/>
                <a:ea typeface="+mj-ea"/>
                <a:cs typeface="+mj-cs"/>
              </a:rPr>
              <a:t>ETL </a:t>
            </a:r>
            <a:r>
              <a:rPr lang="en-US" dirty="0"/>
              <a:t>4</a:t>
            </a:r>
          </a:p>
        </p:txBody>
      </p:sp>
    </p:spTree>
    <p:extLst>
      <p:ext uri="{BB962C8B-B14F-4D97-AF65-F5344CB8AC3E}">
        <p14:creationId xmlns:p14="http://schemas.microsoft.com/office/powerpoint/2010/main" val="237241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7683794"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i="1" dirty="0"/>
              <a:t>Extract and Transform Process </a:t>
            </a:r>
            <a:r>
              <a:rPr lang="en-US" sz="2800" i="1" dirty="0"/>
              <a:t> </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10150769"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52892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7683794"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i="1" dirty="0"/>
              <a:t>Database Diagram</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10150769"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138422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7683794"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i="1" dirty="0"/>
              <a:t>Database and Data load process</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10150769"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69446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7683794"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i="1" dirty="0"/>
              <a:t>Conclusion</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10150769"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317646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is text of the printing and typesetting industry. </a:t>
            </a:r>
          </a:p>
        </p:txBody>
      </p:sp>
      <p:sp>
        <p:nvSpPr>
          <p:cNvPr id="5" name="TextBox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80%</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3827676"/>
            <a:chOff x="4711392" y="2125063"/>
            <a:chExt cx="3075333" cy="3827676"/>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92443"/>
              <a:chOff x="5063285" y="2128413"/>
              <a:chExt cx="3067396" cy="492443"/>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564360"/>
            <a:chOff x="8462691" y="1300476"/>
            <a:chExt cx="3047138" cy="4564360"/>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1860944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2.xml><?xml version="1.0" encoding="utf-8"?>
<ds:datastoreItem xmlns:ds="http://schemas.openxmlformats.org/officeDocument/2006/customXml" ds:itemID="{9043F418-8757-4A9C-9AAF-2EFD75A2BEFB}">
  <ds:schemaRefs>
    <ds:schemaRef ds:uri="http://schemas.microsoft.com/office/2006/documentManagement/types"/>
    <ds:schemaRef ds:uri="http://purl.org/dc/elements/1.1/"/>
    <ds:schemaRef ds:uri="http://purl.org/dc/terms/"/>
    <ds:schemaRef ds:uri="16c05727-aa75-4e4a-9b5f-8a80a116589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0</TotalTime>
  <Words>1029</Words>
  <Application>Microsoft Office PowerPoint</Application>
  <PresentationFormat>Widescreen</PresentationFormat>
  <Paragraphs>148</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Segoe UI</vt:lpstr>
      <vt:lpstr>Office Theme</vt:lpstr>
      <vt:lpstr>Custom Design</vt:lpstr>
      <vt:lpstr>ETL 1</vt:lpstr>
      <vt:lpstr>ETL  2</vt:lpstr>
      <vt:lpstr>ETL 3</vt:lpstr>
      <vt:lpstr>ETL 4</vt:lpstr>
      <vt:lpstr>Human resources slide 9</vt:lpstr>
      <vt:lpstr>Human resources slide 9</vt:lpstr>
      <vt:lpstr>Human resources slide 9</vt:lpstr>
      <vt:lpstr>Human resources slide 9</vt:lpstr>
      <vt:lpstr>Human resources slide 3</vt:lpstr>
      <vt:lpstr>Human resources slide 4</vt:lpstr>
      <vt:lpstr>Human resources slide 5</vt:lpstr>
      <vt:lpstr>Human resources slide 6</vt:lpstr>
      <vt:lpstr>Human resources slide 7</vt:lpstr>
      <vt:lpstr>Human resources slide 8</vt:lpstr>
      <vt:lpstr>Human resources slide 10</vt:lpstr>
      <vt:lpstr>Human resources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2020-02-25T02:29:24Z</dcterms:created>
  <dcterms:modified xsi:type="dcterms:W3CDTF">2020-02-25T03:06:57Z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