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fd85441b1_1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1fd85441b1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fd85441b1_1_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1fd85441b1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fd85441b1_1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1fd85441b1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fd85441b1_1_2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1fd85441b1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fd85441b1_1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1fd85441b1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fd85441b1_1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1fd85441b1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fd85441b1_1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1fd85441b1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fd85441b1_1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21fd85441b1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4" name="Google Shape;114;p1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15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</p:grpSpPr>
        <p:sp>
          <p:nvSpPr>
            <p:cNvPr id="116" name="Google Shape;116;p1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2" name="Google Shape;122;p15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3" name="Google Shape;123;p15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5" name="Google Shape;125;p15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6" name="Google Shape;126;p15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29" name="Google Shape;129;p15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1" name="Google Shape;131;p15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7" name="Google Shape;137;p15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39" name="Google Shape;139;p15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1" name="Google Shape;141;p15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3" name="Google Shape;143;p15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7" name="Google Shape;147;p15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48" name="Google Shape;148;p15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0" name="Google Shape;150;p15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1" name="Google Shape;151;p15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3" name="Google Shape;153;p15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5" name="Google Shape;155;p15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58" name="Google Shape;158;p15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0" name="Google Shape;160;p15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3" name="Google Shape;163;p15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4" name="Google Shape;164;p15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7" name="Google Shape;167;p15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9" name="Google Shape;169;p15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5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" type="subTitle"/>
          </p:nvPr>
        </p:nvSpPr>
        <p:spPr>
          <a:xfrm>
            <a:off x="1407319" y="2701528"/>
            <a:ext cx="6593681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75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172" name="Google Shape;172;p15"/>
          <p:cNvSpPr txBox="1"/>
          <p:nvPr>
            <p:ph idx="10" type="dt"/>
          </p:nvPr>
        </p:nvSpPr>
        <p:spPr>
          <a:xfrm>
            <a:off x="5308133" y="405765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11" type="ftr"/>
          </p:nvPr>
        </p:nvSpPr>
        <p:spPr>
          <a:xfrm>
            <a:off x="1407318" y="4057651"/>
            <a:ext cx="3843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7422684" y="4057650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856058" y="1064420"/>
            <a:ext cx="74295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856058" y="3318272"/>
            <a:ext cx="7429500" cy="1031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856058" y="1687114"/>
            <a:ext cx="3658792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2" type="body"/>
          </p:nvPr>
        </p:nvSpPr>
        <p:spPr>
          <a:xfrm>
            <a:off x="4629151" y="1687114"/>
            <a:ext cx="365640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856058" y="464345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1027515" y="1687115"/>
            <a:ext cx="3487337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7" name="Google Shape;197;p19"/>
          <p:cNvSpPr txBox="1"/>
          <p:nvPr>
            <p:ph idx="2" type="body"/>
          </p:nvPr>
        </p:nvSpPr>
        <p:spPr>
          <a:xfrm>
            <a:off x="856058" y="2305048"/>
            <a:ext cx="3658793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3" type="body"/>
          </p:nvPr>
        </p:nvSpPr>
        <p:spPr>
          <a:xfrm>
            <a:off x="4800606" y="1687114"/>
            <a:ext cx="3484952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199" name="Google Shape;199;p19"/>
          <p:cNvSpPr txBox="1"/>
          <p:nvPr>
            <p:ph idx="4" type="body"/>
          </p:nvPr>
        </p:nvSpPr>
        <p:spPr>
          <a:xfrm>
            <a:off x="4629150" y="2305048"/>
            <a:ext cx="3656408" cy="203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860029" y="457201"/>
            <a:ext cx="2892028" cy="1229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3867150" y="444499"/>
            <a:ext cx="4418407" cy="389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15" name="Google Shape;215;p22"/>
          <p:cNvSpPr txBox="1"/>
          <p:nvPr>
            <p:ph idx="2" type="body"/>
          </p:nvPr>
        </p:nvSpPr>
        <p:spPr>
          <a:xfrm>
            <a:off x="860029" y="1687114"/>
            <a:ext cx="2892028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16" name="Google Shape;216;p22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856060" y="457200"/>
            <a:ext cx="4450881" cy="1229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/>
          <p:nvPr>
            <p:ph idx="2" type="pic"/>
          </p:nvPr>
        </p:nvSpPr>
        <p:spPr>
          <a:xfrm>
            <a:off x="5535541" y="457201"/>
            <a:ext cx="2750018" cy="38861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856058" y="1687114"/>
            <a:ext cx="4450883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23" name="Google Shape;223;p2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856058" y="3228499"/>
            <a:ext cx="7434266" cy="614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/>
          <p:nvPr>
            <p:ph idx="2" type="pic"/>
          </p:nvPr>
        </p:nvSpPr>
        <p:spPr>
          <a:xfrm>
            <a:off x="856058" y="454819"/>
            <a:ext cx="7434266" cy="2474834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56024" y="3843015"/>
            <a:ext cx="7433144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30" name="Google Shape;230;p24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856093" y="457200"/>
            <a:ext cx="7429466" cy="2571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856058" y="3314700"/>
            <a:ext cx="7428344" cy="102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36" name="Google Shape;236;p25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1084659" y="457200"/>
            <a:ext cx="6977064" cy="2061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1290484" y="2524168"/>
            <a:ext cx="656422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42" name="Google Shape;242;p26"/>
          <p:cNvSpPr txBox="1"/>
          <p:nvPr>
            <p:ph idx="2" type="body"/>
          </p:nvPr>
        </p:nvSpPr>
        <p:spPr>
          <a:xfrm>
            <a:off x="856058" y="3232439"/>
            <a:ext cx="7429502" cy="1117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43" name="Google Shape;243;p26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6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47" name="Google Shape;247;p26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wentieth Century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856058" y="1600531"/>
            <a:ext cx="7429501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856023" y="3493241"/>
            <a:ext cx="742837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sz="13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9pPr>
          </a:lstStyle>
          <a:p/>
        </p:txBody>
      </p:sp>
      <p:sp>
        <p:nvSpPr>
          <p:cNvPr id="251" name="Google Shape;251;p27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type="title"/>
          </p:nvPr>
        </p:nvSpPr>
        <p:spPr>
          <a:xfrm>
            <a:off x="856060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856058" y="2005847"/>
            <a:ext cx="239767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7" name="Google Shape;257;p28"/>
          <p:cNvSpPr txBox="1"/>
          <p:nvPr>
            <p:ph idx="2" type="body"/>
          </p:nvPr>
        </p:nvSpPr>
        <p:spPr>
          <a:xfrm>
            <a:off x="845939" y="2520197"/>
            <a:ext cx="2406551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58" name="Google Shape;258;p28"/>
          <p:cNvSpPr txBox="1"/>
          <p:nvPr>
            <p:ph idx="3" type="body"/>
          </p:nvPr>
        </p:nvSpPr>
        <p:spPr>
          <a:xfrm>
            <a:off x="3386075" y="2008226"/>
            <a:ext cx="2388289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59" name="Google Shape;259;p28"/>
          <p:cNvSpPr txBox="1"/>
          <p:nvPr>
            <p:ph idx="4" type="body"/>
          </p:nvPr>
        </p:nvSpPr>
        <p:spPr>
          <a:xfrm>
            <a:off x="3378160" y="2522576"/>
            <a:ext cx="2396873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60" name="Google Shape;260;p28"/>
          <p:cNvSpPr txBox="1"/>
          <p:nvPr>
            <p:ph idx="5" type="body"/>
          </p:nvPr>
        </p:nvSpPr>
        <p:spPr>
          <a:xfrm>
            <a:off x="5889332" y="2005847"/>
            <a:ext cx="2396226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0"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61" name="Google Shape;261;p28"/>
          <p:cNvSpPr txBox="1"/>
          <p:nvPr>
            <p:ph idx="6" type="body"/>
          </p:nvPr>
        </p:nvSpPr>
        <p:spPr>
          <a:xfrm>
            <a:off x="5889332" y="2520197"/>
            <a:ext cx="2396226" cy="18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62" name="Google Shape;262;p28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8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856059" y="457200"/>
            <a:ext cx="7429499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856060" y="3303447"/>
            <a:ext cx="2396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68" name="Google Shape;268;p29"/>
          <p:cNvSpPr/>
          <p:nvPr>
            <p:ph idx="2" type="pic"/>
          </p:nvPr>
        </p:nvSpPr>
        <p:spPr>
          <a:xfrm>
            <a:off x="856060" y="2000249"/>
            <a:ext cx="2396430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69" name="Google Shape;269;p29"/>
          <p:cNvSpPr txBox="1"/>
          <p:nvPr>
            <p:ph idx="3" type="body"/>
          </p:nvPr>
        </p:nvSpPr>
        <p:spPr>
          <a:xfrm>
            <a:off x="856060" y="3735644"/>
            <a:ext cx="2396430" cy="613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70" name="Google Shape;270;p29"/>
          <p:cNvSpPr txBox="1"/>
          <p:nvPr>
            <p:ph idx="4" type="body"/>
          </p:nvPr>
        </p:nvSpPr>
        <p:spPr>
          <a:xfrm>
            <a:off x="3366790" y="3303447"/>
            <a:ext cx="240030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71" name="Google Shape;271;p29"/>
          <p:cNvSpPr/>
          <p:nvPr>
            <p:ph idx="5" type="pic"/>
          </p:nvPr>
        </p:nvSpPr>
        <p:spPr>
          <a:xfrm>
            <a:off x="3366790" y="2000249"/>
            <a:ext cx="2399205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2" name="Google Shape;272;p29"/>
          <p:cNvSpPr txBox="1"/>
          <p:nvPr>
            <p:ph idx="6" type="body"/>
          </p:nvPr>
        </p:nvSpPr>
        <p:spPr>
          <a:xfrm>
            <a:off x="3365695" y="3735643"/>
            <a:ext cx="2400300" cy="607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73" name="Google Shape;273;p29"/>
          <p:cNvSpPr txBox="1"/>
          <p:nvPr>
            <p:ph idx="7" type="body"/>
          </p:nvPr>
        </p:nvSpPr>
        <p:spPr>
          <a:xfrm>
            <a:off x="5889426" y="3303446"/>
            <a:ext cx="239305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0" sz="15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200"/>
            </a:lvl9pPr>
          </a:lstStyle>
          <a:p/>
        </p:txBody>
      </p:sp>
      <p:sp>
        <p:nvSpPr>
          <p:cNvPr id="274" name="Google Shape;274;p29"/>
          <p:cNvSpPr/>
          <p:nvPr>
            <p:ph idx="8" type="pic"/>
          </p:nvPr>
        </p:nvSpPr>
        <p:spPr>
          <a:xfrm>
            <a:off x="5889332" y="2000249"/>
            <a:ext cx="2396227" cy="11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75" name="Google Shape;275;p29"/>
          <p:cNvSpPr txBox="1"/>
          <p:nvPr>
            <p:ph idx="9" type="body"/>
          </p:nvPr>
        </p:nvSpPr>
        <p:spPr>
          <a:xfrm>
            <a:off x="5889332" y="3735641"/>
            <a:ext cx="2396226" cy="607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13"/>
              <a:buNone/>
              <a:defRPr sz="1050"/>
            </a:lvl1pPr>
            <a:lvl2pPr indent="-228600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2pPr>
            <a:lvl3pPr indent="-228600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38"/>
              <a:buNone/>
              <a:defRPr sz="750"/>
            </a:lvl3pPr>
            <a:lvl4pPr indent="-228600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4pPr>
            <a:lvl5pPr indent="-228600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5pPr>
            <a:lvl6pPr indent="-228600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6pPr>
            <a:lvl7pPr indent="-228600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7pPr>
            <a:lvl8pPr indent="-228600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8pPr>
            <a:lvl9pPr indent="-228600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844"/>
              <a:buNone/>
              <a:defRPr sz="675"/>
            </a:lvl9pPr>
          </a:lstStyle>
          <a:p/>
        </p:txBody>
      </p:sp>
      <p:sp>
        <p:nvSpPr>
          <p:cNvPr id="276" name="Google Shape;276;p29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9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9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 rot="5400000">
            <a:off x="3242667" y="-699492"/>
            <a:ext cx="2656286" cy="7429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2" name="Google Shape;282;p30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0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 rot="5400000">
            <a:off x="5590580" y="1648422"/>
            <a:ext cx="3886201" cy="1503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 rot="5400000">
            <a:off x="1818678" y="-505421"/>
            <a:ext cx="3886201" cy="5811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1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Twentieth Century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8.xml"/><Relationship Id="rId6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3" name="Google Shape;63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3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0" name="Google Shape;70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2" name="Google Shape;72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3" name="Google Shape;73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6" name="Google Shape;76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7" name="Google Shape;77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8" name="Google Shape;78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79" name="Google Shape;79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0" name="Google Shape;80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1" name="Google Shape;81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4" name="Google Shape;84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6" name="Google Shape;86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8" name="Google Shape;88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89" name="Google Shape;89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2" name="Google Shape;92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" name="Google Shape;93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5" name="Google Shape;95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98" name="Google Shape;98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00" name="Google Shape;100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02" name="Google Shape;102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13"/>
          <p:cNvSpPr txBox="1"/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7662" lvl="1" marL="914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75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5756" lvl="2" marL="1371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8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943" lvl="5" marL="27432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943" lvl="6" marL="32004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943" lvl="7" marL="36576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943" lvl="8" marL="4114800" marR="0" rtl="0" algn="l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13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  <a:defRPr b="0" i="0" sz="788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441000" y="228300"/>
            <a:ext cx="8393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EFFECTIVENESS OF MACHINE LEARNING-BASED SENTIMENT ANALYSIS TECHNIQUES </a:t>
            </a:r>
            <a:r>
              <a:rPr lang="e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SOCIAL MEDIA DATA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2364350" y="2854175"/>
            <a:ext cx="42612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CSE431: Natural Language and pro</a:t>
            </a:r>
            <a:r>
              <a:rPr lang="en"/>
              <a:t>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2364344" y="3415178"/>
            <a:ext cx="6652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</a:t>
            </a:r>
            <a:r>
              <a:rPr b="1"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wentieth Century"/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20301091 Samirah Dilshad Salsabil</a:t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0301193  Jannatul Ferdoshi</a:t>
            </a:r>
            <a:endParaRPr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Humaion Kabir Mehedi (RA)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Mustakin Alam(ST)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1211380" y="773143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3554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3"/>
          <p:cNvSpPr txBox="1"/>
          <p:nvPr>
            <p:ph idx="1" type="body"/>
          </p:nvPr>
        </p:nvSpPr>
        <p:spPr>
          <a:xfrm>
            <a:off x="1074857" y="3022747"/>
            <a:ext cx="46737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1450" lvl="0" marL="3270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6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sentiment analysis</a:t>
            </a:r>
            <a:endParaRPr sz="16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3270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6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sentiment analysis in social media</a:t>
            </a:r>
            <a:endParaRPr sz="16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3270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6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of the analysis and how it can be helpful</a:t>
            </a:r>
            <a:endParaRPr sz="16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8360375" y="4648775"/>
            <a:ext cx="660900" cy="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1056750" y="8054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3554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2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891674" y="3160250"/>
            <a:ext cx="5681141" cy="18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 of the dataset used for sentiment analysis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 of the data (e.g. Twitter, Facebook, Instagram)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posts analyzed and their types (e.g. tweets, comments)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1131785" y="787568"/>
            <a:ext cx="703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962425" y="3020925"/>
            <a:ext cx="6771000" cy="15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models used for sentiment analysis (e.g. Naive Bayes, SVM, LSTM)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 of how the models were trained and validated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and disadvantages of each model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909155" y="800289"/>
            <a:ext cx="70305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722950" y="3026375"/>
            <a:ext cx="76113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 used to evaluate the performance of the sentiment analysis models (e.g. accuracy, F1 score)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of the evaluation and comparison of the different models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the results to make it easier to understand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814913" y="787568"/>
            <a:ext cx="70305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3554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sz="2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814913" y="2807141"/>
            <a:ext cx="7957896" cy="2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positive, negative, and neutral posts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 of how the sentiment analysis model identifies the sentiment of each post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of potential challenges in accurately identifying sentiment in social media posts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to keep the slides visually appealing and easy to read. Use graphics, images, and bullet points to convey information succinctly. Good luck with your presentation!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959768" y="811125"/>
            <a:ext cx="7030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3554"/>
              </a:buClr>
              <a:buSzPts val="3600"/>
              <a:buFont typeface="Times New Roman"/>
              <a:buNone/>
            </a:pPr>
            <a:r>
              <a:rPr b="1" lang="en" sz="2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38"/>
          <p:cNvSpPr txBox="1"/>
          <p:nvPr>
            <p:ph idx="1" type="body"/>
          </p:nvPr>
        </p:nvSpPr>
        <p:spPr>
          <a:xfrm>
            <a:off x="848125" y="3146100"/>
            <a:ext cx="74862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the main findings of the sentiment analysis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sentiment analysis in social media for businesses and individuals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150"/>
              <a:buFont typeface="Noto Sans Symbols"/>
              <a:buChar char="❑"/>
            </a:pPr>
            <a:r>
              <a:rPr lang="en" sz="14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research directions for sentiment analysis in social media</a:t>
            </a:r>
            <a:endParaRPr sz="14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1142650" y="1295100"/>
            <a:ext cx="69687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E3554"/>
              </a:buClr>
              <a:buSzPts val="1800"/>
              <a:buNone/>
            </a:pPr>
            <a:r>
              <a:rPr b="1" lang="en" sz="2800">
                <a:solidFill>
                  <a:srgbClr val="0E355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Everyone For Watching</a:t>
            </a:r>
            <a:endParaRPr b="1" sz="2800">
              <a:solidFill>
                <a:srgbClr val="0E355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Twentieth Century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