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p:regular r:id="rId13"/>
      <p:bold r:id="rId14"/>
      <p:italic r:id="rId15"/>
      <p:boldItalic r:id="rId16"/>
    </p:embeddedFont>
    <p:embeddedFont>
      <p:font typeface="Merriweather"/>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erriweather-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erriweather-regular.fntdata"/><Relationship Id="rId16" Type="http://schemas.openxmlformats.org/officeDocument/2006/relationships/font" Target="fonts/Roboto-boldItalic.fntdata"/><Relationship Id="rId5" Type="http://schemas.openxmlformats.org/officeDocument/2006/relationships/slide" Target="slides/slide1.xml"/><Relationship Id="rId19" Type="http://schemas.openxmlformats.org/officeDocument/2006/relationships/font" Target="fonts/Merriweather-italic.fntdata"/><Relationship Id="rId6" Type="http://schemas.openxmlformats.org/officeDocument/2006/relationships/slide" Target="slides/slide2.xml"/><Relationship Id="rId18" Type="http://schemas.openxmlformats.org/officeDocument/2006/relationships/font" Target="fonts/Merriweather-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dcb566e1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dcb566e1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3b1f3ba0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3b1f3ba0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3b1f3ba05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3b1f3ba05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3b1f3ba05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3b1f3ba05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3b1f3ba05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3b1f3ba05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3b1f3ba05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3b1f3ba05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3b1f3ba05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3b1f3ba05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3b1f3ba05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3b1f3ba05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967200" y="546450"/>
            <a:ext cx="4492200" cy="3044100"/>
          </a:xfrm>
          <a:prstGeom prst="rect">
            <a:avLst/>
          </a:prstGeom>
        </p:spPr>
        <p:txBody>
          <a:bodyPr anchorCtr="0" anchor="t" bIns="91425" lIns="91425" spcFirstLastPara="1" rIns="91425" wrap="square" tIns="91425">
            <a:noAutofit/>
          </a:bodyPr>
          <a:lstStyle/>
          <a:p>
            <a:pPr indent="0" lvl="0" marL="0" rtl="0" algn="ctr">
              <a:lnSpc>
                <a:spcPct val="200000"/>
              </a:lnSpc>
              <a:spcBef>
                <a:spcPts val="0"/>
              </a:spcBef>
              <a:spcAft>
                <a:spcPts val="0"/>
              </a:spcAft>
              <a:buClr>
                <a:schemeClr val="dk1"/>
              </a:buClr>
              <a:buSzPts val="1100"/>
              <a:buFont typeface="Arial"/>
              <a:buNone/>
            </a:pPr>
            <a:r>
              <a:rPr b="1" lang="en" sz="1900">
                <a:latin typeface="Times New Roman"/>
                <a:ea typeface="Times New Roman"/>
                <a:cs typeface="Times New Roman"/>
                <a:sym typeface="Times New Roman"/>
              </a:rPr>
              <a:t>Effectiveness of Machine Learning-Based </a:t>
            </a:r>
            <a:r>
              <a:rPr b="1" lang="en" sz="1700">
                <a:latin typeface="Times New Roman"/>
                <a:ea typeface="Times New Roman"/>
                <a:cs typeface="Times New Roman"/>
                <a:sym typeface="Times New Roman"/>
              </a:rPr>
              <a:t>Sentiment Analysis Techniques on Social Media Data</a:t>
            </a:r>
            <a:endParaRPr b="1" sz="17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65" name="Google Shape;65;p13"/>
          <p:cNvSpPr txBox="1"/>
          <p:nvPr>
            <p:ph idx="1" type="subTitle"/>
          </p:nvPr>
        </p:nvSpPr>
        <p:spPr>
          <a:xfrm>
            <a:off x="5621350" y="3013075"/>
            <a:ext cx="3277800" cy="1858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300">
                <a:solidFill>
                  <a:schemeClr val="lt1"/>
                </a:solidFill>
                <a:latin typeface="Times New Roman"/>
                <a:ea typeface="Times New Roman"/>
                <a:cs typeface="Times New Roman"/>
                <a:sym typeface="Times New Roman"/>
              </a:rPr>
              <a:t>Team 16</a:t>
            </a:r>
            <a:endParaRPr b="1" sz="1300">
              <a:solidFill>
                <a:schemeClr val="lt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 sz="1300">
                <a:solidFill>
                  <a:schemeClr val="lt1"/>
                </a:solidFill>
                <a:latin typeface="Times New Roman"/>
                <a:ea typeface="Times New Roman"/>
                <a:cs typeface="Times New Roman"/>
                <a:sym typeface="Times New Roman"/>
              </a:rPr>
              <a:t>20301193 Jannatul Ferdoshi</a:t>
            </a:r>
            <a:endParaRPr b="1" sz="1300">
              <a:solidFill>
                <a:schemeClr val="lt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 sz="1300">
                <a:solidFill>
                  <a:schemeClr val="lt1"/>
                </a:solidFill>
                <a:latin typeface="Times New Roman"/>
                <a:ea typeface="Times New Roman"/>
                <a:cs typeface="Times New Roman"/>
                <a:sym typeface="Times New Roman"/>
              </a:rPr>
              <a:t>20301091 Samirah Dilshad Salsabil</a:t>
            </a:r>
            <a:endParaRPr b="1" sz="1300">
              <a:solidFill>
                <a:schemeClr val="lt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 sz="1300">
                <a:solidFill>
                  <a:schemeClr val="lt1"/>
                </a:solidFill>
                <a:latin typeface="Times New Roman"/>
                <a:ea typeface="Times New Roman"/>
                <a:cs typeface="Times New Roman"/>
                <a:sym typeface="Times New Roman"/>
              </a:rPr>
              <a:t>Md Humaion Kabir Mehedi (RA)</a:t>
            </a:r>
            <a:endParaRPr b="1" sz="13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sz="1300">
                <a:solidFill>
                  <a:schemeClr val="lt1"/>
                </a:solidFill>
                <a:latin typeface="Times New Roman"/>
                <a:ea typeface="Times New Roman"/>
                <a:cs typeface="Times New Roman"/>
                <a:sym typeface="Times New Roman"/>
              </a:rPr>
              <a:t>MD. MUSTAKIN ALAM (ST)</a:t>
            </a:r>
            <a:r>
              <a:rPr lang="en" sz="1300"/>
              <a:t> </a:t>
            </a:r>
            <a:endParaRPr sz="1300"/>
          </a:p>
        </p:txBody>
      </p:sp>
      <p:grpSp>
        <p:nvGrpSpPr>
          <p:cNvPr id="66" name="Google Shape;66;p13"/>
          <p:cNvGrpSpPr/>
          <p:nvPr/>
        </p:nvGrpSpPr>
        <p:grpSpPr>
          <a:xfrm>
            <a:off x="298662" y="1024243"/>
            <a:ext cx="4047047" cy="3954892"/>
            <a:chOff x="457194" y="824705"/>
            <a:chExt cx="4385617" cy="4320397"/>
          </a:xfrm>
        </p:grpSpPr>
        <p:grpSp>
          <p:nvGrpSpPr>
            <p:cNvPr id="67" name="Google Shape;67;p13"/>
            <p:cNvGrpSpPr/>
            <p:nvPr/>
          </p:nvGrpSpPr>
          <p:grpSpPr>
            <a:xfrm>
              <a:off x="457194" y="824705"/>
              <a:ext cx="4385617" cy="4320397"/>
              <a:chOff x="457209" y="411470"/>
              <a:chExt cx="4385617" cy="4320397"/>
            </a:xfrm>
          </p:grpSpPr>
          <p:sp>
            <p:nvSpPr>
              <p:cNvPr id="68" name="Google Shape;68;p13"/>
              <p:cNvSpPr/>
              <p:nvPr/>
            </p:nvSpPr>
            <p:spPr>
              <a:xfrm>
                <a:off x="3130216" y="1066327"/>
                <a:ext cx="1060482" cy="580506"/>
              </a:xfrm>
              <a:custGeom>
                <a:rect b="b" l="l" r="r" t="t"/>
                <a:pathLst>
                  <a:path extrusionOk="0" h="28156" w="51436">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4063251" y="2231933"/>
                <a:ext cx="62574" cy="63090"/>
              </a:xfrm>
              <a:custGeom>
                <a:rect b="b" l="l" r="r" t="t"/>
                <a:pathLst>
                  <a:path extrusionOk="0" fill="none" h="3060" w="3035">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4094527" y="2018604"/>
                <a:ext cx="21" cy="213350"/>
              </a:xfrm>
              <a:custGeom>
                <a:rect b="b" l="l" r="r" t="t"/>
                <a:pathLst>
                  <a:path extrusionOk="0" fill="none" h="10348" w="1">
                    <a:moveTo>
                      <a:pt x="0" y="0"/>
                    </a:moveTo>
                    <a:lnTo>
                      <a:pt x="0" y="1034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3717619" y="1521681"/>
                <a:ext cx="126674" cy="405649"/>
              </a:xfrm>
              <a:custGeom>
                <a:rect b="b" l="l" r="r" t="t"/>
                <a:pathLst>
                  <a:path extrusionOk="0" fill="none" h="19675" w="6144">
                    <a:moveTo>
                      <a:pt x="0" y="1"/>
                    </a:moveTo>
                    <a:lnTo>
                      <a:pt x="0" y="8482"/>
                    </a:lnTo>
                    <a:lnTo>
                      <a:pt x="6144" y="11616"/>
                    </a:lnTo>
                    <a:lnTo>
                      <a:pt x="6144" y="19675"/>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4151947" y="1978606"/>
                <a:ext cx="76429" cy="335385"/>
              </a:xfrm>
              <a:custGeom>
                <a:rect b="b" l="l" r="r" t="t"/>
                <a:pathLst>
                  <a:path extrusionOk="0" fill="none" h="16267" w="3707">
                    <a:moveTo>
                      <a:pt x="3707" y="16267"/>
                    </a:moveTo>
                    <a:lnTo>
                      <a:pt x="3632" y="11342"/>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3979647" y="2052953"/>
                <a:ext cx="45668" cy="387197"/>
              </a:xfrm>
              <a:custGeom>
                <a:rect b="b" l="l" r="r" t="t"/>
                <a:pathLst>
                  <a:path extrusionOk="0" fill="none" h="18780" w="2215">
                    <a:moveTo>
                      <a:pt x="1" y="18779"/>
                    </a:moveTo>
                    <a:lnTo>
                      <a:pt x="1" y="8930"/>
                    </a:lnTo>
                    <a:lnTo>
                      <a:pt x="2215" y="7487"/>
                    </a:lnTo>
                    <a:lnTo>
                      <a:pt x="2215"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3844272" y="1521681"/>
                <a:ext cx="21" cy="53358"/>
              </a:xfrm>
              <a:custGeom>
                <a:rect b="b" l="l" r="r" t="t"/>
                <a:pathLst>
                  <a:path extrusionOk="0" fill="none" h="2588" w="1">
                    <a:moveTo>
                      <a:pt x="1" y="1"/>
                    </a:moveTo>
                    <a:lnTo>
                      <a:pt x="1" y="258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3844272" y="1624769"/>
                <a:ext cx="21" cy="86161"/>
              </a:xfrm>
              <a:custGeom>
                <a:rect b="b" l="l" r="r" t="t"/>
                <a:pathLst>
                  <a:path extrusionOk="0" fill="none" h="4179" w="1">
                    <a:moveTo>
                      <a:pt x="1" y="0"/>
                    </a:moveTo>
                    <a:lnTo>
                      <a:pt x="1" y="4179"/>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4094527" y="2353968"/>
                <a:ext cx="21" cy="132323"/>
              </a:xfrm>
              <a:custGeom>
                <a:rect b="b" l="l" r="r" t="t"/>
                <a:pathLst>
                  <a:path extrusionOk="0" fill="none" h="6418" w="1">
                    <a:moveTo>
                      <a:pt x="0" y="641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1327432" y="1744762"/>
                <a:ext cx="21" cy="213350"/>
              </a:xfrm>
              <a:custGeom>
                <a:rect b="b" l="l" r="r" t="t"/>
                <a:pathLst>
                  <a:path extrusionOk="0" fill="none" h="10348" w="1">
                    <a:moveTo>
                      <a:pt x="0" y="1034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1396666" y="1497579"/>
                <a:ext cx="45647" cy="508737"/>
              </a:xfrm>
              <a:custGeom>
                <a:rect b="b" l="l" r="r" t="t"/>
                <a:pathLst>
                  <a:path extrusionOk="0" fill="none" h="24675" w="2214">
                    <a:moveTo>
                      <a:pt x="2214" y="1"/>
                    </a:moveTo>
                    <a:lnTo>
                      <a:pt x="2214" y="9875"/>
                    </a:lnTo>
                    <a:lnTo>
                      <a:pt x="0" y="11293"/>
                    </a:lnTo>
                    <a:lnTo>
                      <a:pt x="0" y="24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2875064" y="1207841"/>
                <a:ext cx="197969" cy="191825"/>
              </a:xfrm>
              <a:custGeom>
                <a:rect b="b" l="l" r="r" t="t"/>
                <a:pathLst>
                  <a:path extrusionOk="0" h="9304" w="9602">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2948916" y="960163"/>
                <a:ext cx="197454" cy="223081"/>
              </a:xfrm>
              <a:custGeom>
                <a:rect b="b" l="l" r="r" t="t"/>
                <a:pathLst>
                  <a:path extrusionOk="0" h="10820" w="9577">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2641241" y="1232974"/>
                <a:ext cx="251802" cy="232318"/>
              </a:xfrm>
              <a:custGeom>
                <a:rect b="b" l="l" r="r" t="t"/>
                <a:pathLst>
                  <a:path extrusionOk="0" h="11268" w="12213">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2948916" y="694012"/>
                <a:ext cx="197454" cy="223102"/>
              </a:xfrm>
              <a:custGeom>
                <a:rect b="b" l="l" r="r" t="t"/>
                <a:pathLst>
                  <a:path extrusionOk="0" h="10821" w="9577">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2641241" y="960163"/>
                <a:ext cx="288727" cy="243080"/>
              </a:xfrm>
              <a:custGeom>
                <a:rect b="b" l="l" r="r" t="t"/>
                <a:pathLst>
                  <a:path extrusionOk="0" h="11790" w="14004">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2875064" y="477095"/>
                <a:ext cx="197969" cy="192320"/>
              </a:xfrm>
              <a:custGeom>
                <a:rect b="b" l="l" r="r" t="t"/>
                <a:pathLst>
                  <a:path extrusionOk="0" h="9328" w="9602">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2641241" y="673498"/>
                <a:ext cx="288727" cy="243616"/>
              </a:xfrm>
              <a:custGeom>
                <a:rect b="b" l="l" r="r" t="t"/>
                <a:pathLst>
                  <a:path extrusionOk="0" h="11816" w="14004">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2641241" y="411470"/>
                <a:ext cx="251802" cy="232833"/>
              </a:xfrm>
              <a:custGeom>
                <a:rect b="b" l="l" r="r" t="t"/>
                <a:pathLst>
                  <a:path extrusionOk="0" h="11293" w="12213">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2308928" y="673498"/>
                <a:ext cx="289243" cy="243616"/>
              </a:xfrm>
              <a:custGeom>
                <a:rect b="b" l="l" r="r" t="t"/>
                <a:pathLst>
                  <a:path extrusionOk="0" h="11816" w="14029">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2092527" y="694012"/>
                <a:ext cx="197454" cy="223102"/>
              </a:xfrm>
              <a:custGeom>
                <a:rect b="b" l="l" r="r" t="t"/>
                <a:pathLst>
                  <a:path extrusionOk="0" h="10821" w="9577">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2346369" y="1232974"/>
                <a:ext cx="251802" cy="232318"/>
              </a:xfrm>
              <a:custGeom>
                <a:rect b="b" l="l" r="r" t="t"/>
                <a:pathLst>
                  <a:path extrusionOk="0" h="11268" w="12213">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2346369" y="411470"/>
                <a:ext cx="251802" cy="232833"/>
              </a:xfrm>
              <a:custGeom>
                <a:rect b="b" l="l" r="r" t="t"/>
                <a:pathLst>
                  <a:path extrusionOk="0" h="11293" w="12213">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2308928" y="960163"/>
                <a:ext cx="289243" cy="243080"/>
              </a:xfrm>
              <a:custGeom>
                <a:rect b="b" l="l" r="r" t="t"/>
                <a:pathLst>
                  <a:path extrusionOk="0" h="11790" w="14029">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2166379" y="1207841"/>
                <a:ext cx="197454" cy="191825"/>
              </a:xfrm>
              <a:custGeom>
                <a:rect b="b" l="l" r="r" t="t"/>
                <a:pathLst>
                  <a:path extrusionOk="0" h="9304" w="9577">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2166379" y="477095"/>
                <a:ext cx="197454" cy="192320"/>
              </a:xfrm>
              <a:custGeom>
                <a:rect b="b" l="l" r="r" t="t"/>
                <a:pathLst>
                  <a:path extrusionOk="0" h="9328" w="9577">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2092527" y="960163"/>
                <a:ext cx="197454" cy="223081"/>
              </a:xfrm>
              <a:custGeom>
                <a:rect b="b" l="l" r="r" t="t"/>
                <a:pathLst>
                  <a:path extrusionOk="0" h="10820" w="9577">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954585" y="892465"/>
                <a:ext cx="1060502" cy="580506"/>
              </a:xfrm>
              <a:custGeom>
                <a:rect b="b" l="l" r="r" t="t"/>
                <a:pathLst>
                  <a:path extrusionOk="0" h="28156" w="51437">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930009" y="3342660"/>
                <a:ext cx="3397352" cy="1389207"/>
              </a:xfrm>
              <a:custGeom>
                <a:rect b="b" l="l" r="r" t="t"/>
                <a:pathLst>
                  <a:path extrusionOk="0" h="67380" w="16478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1934081" y="2035016"/>
                <a:ext cx="1389207" cy="1967652"/>
              </a:xfrm>
              <a:custGeom>
                <a:rect b="b" l="l" r="r" t="t"/>
                <a:pathLst>
                  <a:path extrusionOk="0" h="95436" w="6738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3280198" y="2814976"/>
                <a:ext cx="130777" cy="429256"/>
              </a:xfrm>
              <a:custGeom>
                <a:rect b="b" l="l" r="r" t="t"/>
                <a:pathLst>
                  <a:path extrusionOk="0" h="20820" w="6343">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1846395" y="2814976"/>
                <a:ext cx="131292" cy="429256"/>
              </a:xfrm>
              <a:custGeom>
                <a:rect b="b" l="l" r="r" t="t"/>
                <a:pathLst>
                  <a:path extrusionOk="0" h="20820" w="6368">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2155101" y="3728805"/>
                <a:ext cx="947683" cy="464121"/>
              </a:xfrm>
              <a:custGeom>
                <a:rect b="b" l="l" r="r" t="t"/>
                <a:pathLst>
                  <a:path extrusionOk="0" h="22511" w="45965">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2097661" y="2136021"/>
                <a:ext cx="1062049" cy="738993"/>
              </a:xfrm>
              <a:custGeom>
                <a:rect b="b" l="l" r="r" t="t"/>
                <a:pathLst>
                  <a:path extrusionOk="0" h="35843" w="51512">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2636107" y="2307826"/>
                <a:ext cx="421030" cy="461028"/>
              </a:xfrm>
              <a:custGeom>
                <a:rect b="b" l="l" r="r" t="t"/>
                <a:pathLst>
                  <a:path extrusionOk="0" h="22361" w="20421">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2636107" y="2212429"/>
                <a:ext cx="292830" cy="384640"/>
              </a:xfrm>
              <a:custGeom>
                <a:rect b="b" l="l" r="r" t="t"/>
                <a:pathLst>
                  <a:path extrusionOk="0" h="18656" w="14203">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2328927" y="2212429"/>
                <a:ext cx="292336" cy="384640"/>
              </a:xfrm>
              <a:custGeom>
                <a:rect b="b" l="l" r="r" t="t"/>
                <a:pathLst>
                  <a:path extrusionOk="0" h="18656" w="14179">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2200212" y="2307826"/>
                <a:ext cx="421051" cy="461028"/>
              </a:xfrm>
              <a:custGeom>
                <a:rect b="b" l="l" r="r" t="t"/>
                <a:pathLst>
                  <a:path extrusionOk="0" h="22361" w="20422">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2256621" y="1553473"/>
                <a:ext cx="114901" cy="309757"/>
              </a:xfrm>
              <a:custGeom>
                <a:rect b="b" l="l" r="r" t="t"/>
                <a:pathLst>
                  <a:path extrusionOk="0" fill="none" h="15024" w="5573">
                    <a:moveTo>
                      <a:pt x="5572" y="1"/>
                    </a:moveTo>
                    <a:lnTo>
                      <a:pt x="5572" y="6891"/>
                    </a:lnTo>
                    <a:lnTo>
                      <a:pt x="1" y="10074"/>
                    </a:lnTo>
                    <a:lnTo>
                      <a:pt x="1" y="1502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2224829" y="1863210"/>
                <a:ext cx="63110" cy="63110"/>
              </a:xfrm>
              <a:custGeom>
                <a:rect b="b" l="l" r="r" t="t"/>
                <a:pathLst>
                  <a:path extrusionOk="0" fill="none" h="3061" w="3061">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2443292"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2503289" y="1469890"/>
                <a:ext cx="20535" cy="320520"/>
              </a:xfrm>
              <a:custGeom>
                <a:rect b="b" l="l" r="r" t="t"/>
                <a:pathLst>
                  <a:path extrusionOk="0" fill="none" h="15546" w="996">
                    <a:moveTo>
                      <a:pt x="1" y="1"/>
                    </a:moveTo>
                    <a:lnTo>
                      <a:pt x="1"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2325340" y="1721671"/>
                <a:ext cx="21" cy="94387"/>
              </a:xfrm>
              <a:custGeom>
                <a:rect b="b" l="l" r="r" t="t"/>
                <a:pathLst>
                  <a:path extrusionOk="0" fill="none" h="4578" w="1">
                    <a:moveTo>
                      <a:pt x="1" y="1"/>
                    </a:moveTo>
                    <a:lnTo>
                      <a:pt x="1" y="457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2371502" y="1458097"/>
                <a:ext cx="10783" cy="93356"/>
              </a:xfrm>
              <a:custGeom>
                <a:rect b="b" l="l" r="r" t="t"/>
                <a:pathLst>
                  <a:path extrusionOk="0" fill="none" h="4528" w="523">
                    <a:moveTo>
                      <a:pt x="0" y="4527"/>
                    </a:moveTo>
                    <a:lnTo>
                      <a:pt x="523" y="4179"/>
                    </a:lnTo>
                    <a:lnTo>
                      <a:pt x="523"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2412016" y="1658602"/>
                <a:ext cx="63090" cy="63090"/>
              </a:xfrm>
              <a:custGeom>
                <a:rect b="b" l="l" r="r" t="t"/>
                <a:pathLst>
                  <a:path extrusionOk="0" fill="none" h="3060" w="306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2256622" y="1992956"/>
                <a:ext cx="21" cy="213350"/>
              </a:xfrm>
              <a:custGeom>
                <a:rect b="b" l="l" r="r" t="t"/>
                <a:pathLst>
                  <a:path extrusionOk="0" fill="none" h="10348" w="1">
                    <a:moveTo>
                      <a:pt x="1" y="10347"/>
                    </a:moveTo>
                    <a:lnTo>
                      <a:pt x="1"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2443292" y="1721671"/>
                <a:ext cx="126674" cy="405670"/>
              </a:xfrm>
              <a:custGeom>
                <a:rect b="b" l="l" r="r" t="t"/>
                <a:pathLst>
                  <a:path extrusionOk="0" fill="none" h="19676" w="6144">
                    <a:moveTo>
                      <a:pt x="6144" y="19675"/>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2325340" y="1784760"/>
                <a:ext cx="46183" cy="387691"/>
              </a:xfrm>
              <a:custGeom>
                <a:rect b="b" l="l" r="r" t="t"/>
                <a:pathLst>
                  <a:path extrusionOk="0" fill="none" h="18804" w="2240">
                    <a:moveTo>
                      <a:pt x="2239" y="0"/>
                    </a:moveTo>
                    <a:lnTo>
                      <a:pt x="2239" y="9850"/>
                    </a:lnTo>
                    <a:lnTo>
                      <a:pt x="1" y="11292"/>
                    </a:lnTo>
                    <a:lnTo>
                      <a:pt x="1" y="1880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2443292"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2443292"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2523804"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2889950" y="1846283"/>
                <a:ext cx="63090" cy="62595"/>
              </a:xfrm>
              <a:custGeom>
                <a:rect b="b" l="l" r="r" t="t"/>
                <a:pathLst>
                  <a:path extrusionOk="0" fill="none" h="3036" w="306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2714062" y="1658602"/>
                <a:ext cx="62574" cy="63090"/>
              </a:xfrm>
              <a:custGeom>
                <a:rect b="b" l="l" r="r" t="t"/>
                <a:pathLst>
                  <a:path extrusionOk="0" fill="none" h="3060" w="3035">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2745339"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2804820" y="1469890"/>
                <a:ext cx="20535" cy="320520"/>
              </a:xfrm>
              <a:custGeom>
                <a:rect b="b" l="l" r="r" t="t"/>
                <a:pathLst>
                  <a:path extrusionOk="0" fill="none" h="15546" w="996">
                    <a:moveTo>
                      <a:pt x="0" y="1"/>
                    </a:moveTo>
                    <a:lnTo>
                      <a:pt x="0"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2745339" y="1721671"/>
                <a:ext cx="126674" cy="434369"/>
              </a:xfrm>
              <a:custGeom>
                <a:rect b="b" l="l" r="r" t="t"/>
                <a:pathLst>
                  <a:path extrusionOk="0" fill="none" h="21068" w="6144">
                    <a:moveTo>
                      <a:pt x="6144" y="21068"/>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2623799" y="1728866"/>
                <a:ext cx="21" cy="94366"/>
              </a:xfrm>
              <a:custGeom>
                <a:rect b="b" l="l" r="r" t="t"/>
                <a:pathLst>
                  <a:path extrusionOk="0" fill="none" h="4577" w="1">
                    <a:moveTo>
                      <a:pt x="0" y="0"/>
                    </a:moveTo>
                    <a:lnTo>
                      <a:pt x="0" y="457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2627386" y="1784760"/>
                <a:ext cx="46183" cy="335385"/>
              </a:xfrm>
              <a:custGeom>
                <a:rect b="b" l="l" r="r" t="t"/>
                <a:pathLst>
                  <a:path extrusionOk="0" fill="none" h="16267" w="2240">
                    <a:moveTo>
                      <a:pt x="2239" y="0"/>
                    </a:moveTo>
                    <a:lnTo>
                      <a:pt x="2239" y="9850"/>
                    </a:lnTo>
                    <a:lnTo>
                      <a:pt x="1" y="11292"/>
                    </a:lnTo>
                    <a:lnTo>
                      <a:pt x="1" y="1626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2745339"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2745339"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2673549" y="1458097"/>
                <a:ext cx="10268" cy="93356"/>
              </a:xfrm>
              <a:custGeom>
                <a:rect b="b" l="l" r="r" t="t"/>
                <a:pathLst>
                  <a:path extrusionOk="0" fill="none" h="4528" w="498">
                    <a:moveTo>
                      <a:pt x="0" y="4527"/>
                    </a:moveTo>
                    <a:lnTo>
                      <a:pt x="498" y="4179"/>
                    </a:lnTo>
                    <a:lnTo>
                      <a:pt x="498"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2825335"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2563286" y="1469890"/>
                <a:ext cx="21" cy="52843"/>
              </a:xfrm>
              <a:custGeom>
                <a:rect b="b" l="l" r="r" t="t"/>
                <a:pathLst>
                  <a:path extrusionOk="0" fill="none" h="2563" w="1">
                    <a:moveTo>
                      <a:pt x="1" y="1"/>
                    </a:moveTo>
                    <a:lnTo>
                      <a:pt x="1" y="256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2563286" y="1565782"/>
                <a:ext cx="57976" cy="91810"/>
              </a:xfrm>
              <a:custGeom>
                <a:rect b="b" l="l" r="r" t="t"/>
                <a:pathLst>
                  <a:path extrusionOk="0" fill="none" h="4453" w="2812">
                    <a:moveTo>
                      <a:pt x="1" y="1"/>
                    </a:moveTo>
                    <a:lnTo>
                      <a:pt x="2811" y="971"/>
                    </a:lnTo>
                    <a:lnTo>
                      <a:pt x="2811" y="445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2569946" y="1553473"/>
                <a:ext cx="103624" cy="352848"/>
              </a:xfrm>
              <a:custGeom>
                <a:rect b="b" l="l" r="r" t="t"/>
                <a:pathLst>
                  <a:path extrusionOk="0" fill="none" h="17114" w="5026">
                    <a:moveTo>
                      <a:pt x="1" y="17113"/>
                    </a:moveTo>
                    <a:lnTo>
                      <a:pt x="1" y="10074"/>
                    </a:lnTo>
                    <a:lnTo>
                      <a:pt x="5025" y="6891"/>
                    </a:lnTo>
                    <a:lnTo>
                      <a:pt x="5025"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2367399"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2427912"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2488424"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2548936"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2608933"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2669446"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2729958"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2790450" y="881693"/>
                <a:ext cx="29772" cy="52327"/>
              </a:xfrm>
              <a:custGeom>
                <a:rect b="b" l="l" r="r" t="t"/>
                <a:pathLst>
                  <a:path extrusionOk="0" h="2538" w="1444">
                    <a:moveTo>
                      <a:pt x="1" y="1"/>
                    </a:moveTo>
                    <a:lnTo>
                      <a:pt x="1" y="2538"/>
                    </a:lnTo>
                    <a:lnTo>
                      <a:pt x="1444" y="2538"/>
                    </a:lnTo>
                    <a:lnTo>
                      <a:pt x="1444"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2367399"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2427912"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2488424"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2548936"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2608933"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2669446"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2729958"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2790450" y="1422717"/>
                <a:ext cx="29772" cy="52327"/>
              </a:xfrm>
              <a:custGeom>
                <a:rect b="b" l="l" r="r" t="t"/>
                <a:pathLst>
                  <a:path extrusionOk="0" h="2538" w="1444">
                    <a:moveTo>
                      <a:pt x="1" y="0"/>
                    </a:moveTo>
                    <a:lnTo>
                      <a:pt x="1" y="2537"/>
                    </a:lnTo>
                    <a:lnTo>
                      <a:pt x="1444" y="2537"/>
                    </a:lnTo>
                    <a:lnTo>
                      <a:pt x="1444"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2841746" y="951958"/>
                <a:ext cx="51812" cy="29256"/>
              </a:xfrm>
              <a:custGeom>
                <a:rect b="b" l="l" r="r" t="t"/>
                <a:pathLst>
                  <a:path extrusionOk="0" h="1419" w="2513">
                    <a:moveTo>
                      <a:pt x="0" y="1"/>
                    </a:moveTo>
                    <a:lnTo>
                      <a:pt x="0" y="1418"/>
                    </a:lnTo>
                    <a:lnTo>
                      <a:pt x="2512" y="1418"/>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2841746" y="1011955"/>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2841746" y="1072467"/>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2841746" y="1132979"/>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2841746" y="1193492"/>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2841746" y="1254004"/>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2841746" y="1314516"/>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2841746" y="1375029"/>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2294063" y="951958"/>
                <a:ext cx="51812" cy="29256"/>
              </a:xfrm>
              <a:custGeom>
                <a:rect b="b" l="l" r="r" t="t"/>
                <a:pathLst>
                  <a:path extrusionOk="0" h="1419" w="2513">
                    <a:moveTo>
                      <a:pt x="1" y="1"/>
                    </a:moveTo>
                    <a:lnTo>
                      <a:pt x="1" y="1418"/>
                    </a:lnTo>
                    <a:lnTo>
                      <a:pt x="2513" y="1418"/>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2294063" y="1011955"/>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2294063" y="1072467"/>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2294063" y="1132979"/>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2294063" y="1193492"/>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2294063" y="1254004"/>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2294063" y="1314516"/>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2294063" y="1375029"/>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2341751" y="925815"/>
                <a:ext cx="504118" cy="504613"/>
              </a:xfrm>
              <a:custGeom>
                <a:rect b="b" l="l" r="r" t="t"/>
                <a:pathLst>
                  <a:path extrusionOk="0" h="24475" w="24451">
                    <a:moveTo>
                      <a:pt x="1" y="0"/>
                    </a:moveTo>
                    <a:lnTo>
                      <a:pt x="1" y="24474"/>
                    </a:lnTo>
                    <a:lnTo>
                      <a:pt x="24450" y="24474"/>
                    </a:lnTo>
                    <a:lnTo>
                      <a:pt x="24450" y="0"/>
                    </a:lnTo>
                    <a:close/>
                  </a:path>
                </a:pathLst>
              </a:custGeom>
              <a:solidFill>
                <a:srgbClr val="8F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2376636" y="961194"/>
                <a:ext cx="434349" cy="433854"/>
              </a:xfrm>
              <a:custGeom>
                <a:rect b="b" l="l" r="r" t="t"/>
                <a:pathLst>
                  <a:path extrusionOk="0" h="21043" w="21067">
                    <a:moveTo>
                      <a:pt x="3084" y="0"/>
                    </a:moveTo>
                    <a:lnTo>
                      <a:pt x="0" y="3234"/>
                    </a:lnTo>
                    <a:lnTo>
                      <a:pt x="0" y="21042"/>
                    </a:lnTo>
                    <a:lnTo>
                      <a:pt x="21067" y="21042"/>
                    </a:lnTo>
                    <a:lnTo>
                      <a:pt x="210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2341751" y="1395028"/>
                <a:ext cx="504118" cy="35400"/>
              </a:xfrm>
              <a:custGeom>
                <a:rect b="b" l="l" r="r" t="t"/>
                <a:pathLst>
                  <a:path extrusionOk="0" h="1717" w="24451">
                    <a:moveTo>
                      <a:pt x="1692" y="0"/>
                    </a:moveTo>
                    <a:lnTo>
                      <a:pt x="1" y="1716"/>
                    </a:lnTo>
                    <a:lnTo>
                      <a:pt x="24450" y="1716"/>
                    </a:lnTo>
                    <a:lnTo>
                      <a:pt x="22759" y="0"/>
                    </a:lnTo>
                    <a:close/>
                  </a:path>
                </a:pathLst>
              </a:custGeom>
              <a:solidFill>
                <a:srgbClr val="A6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2341751" y="925815"/>
                <a:ext cx="504118" cy="35400"/>
              </a:xfrm>
              <a:custGeom>
                <a:rect b="b" l="l" r="r" t="t"/>
                <a:pathLst>
                  <a:path extrusionOk="0" h="1717" w="24451">
                    <a:moveTo>
                      <a:pt x="1" y="0"/>
                    </a:moveTo>
                    <a:lnTo>
                      <a:pt x="1692" y="1716"/>
                    </a:lnTo>
                    <a:lnTo>
                      <a:pt x="22759" y="1716"/>
                    </a:lnTo>
                    <a:lnTo>
                      <a:pt x="24450" y="0"/>
                    </a:lnTo>
                    <a:close/>
                  </a:path>
                </a:pathLst>
              </a:custGeom>
              <a:solidFill>
                <a:srgbClr val="A6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2341751" y="925815"/>
                <a:ext cx="34905" cy="504613"/>
              </a:xfrm>
              <a:custGeom>
                <a:rect b="b" l="l" r="r" t="t"/>
                <a:pathLst>
                  <a:path extrusionOk="0" h="24475" w="1693">
                    <a:moveTo>
                      <a:pt x="1" y="0"/>
                    </a:moveTo>
                    <a:lnTo>
                      <a:pt x="1" y="24474"/>
                    </a:lnTo>
                    <a:lnTo>
                      <a:pt x="1692" y="22758"/>
                    </a:lnTo>
                    <a:lnTo>
                      <a:pt x="1692" y="1716"/>
                    </a:lnTo>
                    <a:lnTo>
                      <a:pt x="1"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a:off x="2427912" y="1128361"/>
                <a:ext cx="97954" cy="114386"/>
              </a:xfrm>
              <a:custGeom>
                <a:rect b="b" l="l" r="r" t="t"/>
                <a:pathLst>
                  <a:path extrusionOk="0" h="5548" w="4751">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a:off x="2543287" y="1130918"/>
                <a:ext cx="81563" cy="109252"/>
              </a:xfrm>
              <a:custGeom>
                <a:rect b="b" l="l" r="r" t="t"/>
                <a:pathLst>
                  <a:path extrusionOk="0" h="5299" w="3956">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2643798" y="1130918"/>
                <a:ext cx="92325" cy="111829"/>
              </a:xfrm>
              <a:custGeom>
                <a:rect b="b" l="l" r="r" t="t"/>
                <a:pathLst>
                  <a:path extrusionOk="0" h="5424" w="4478">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2825335" y="1730392"/>
                <a:ext cx="96428" cy="115912"/>
              </a:xfrm>
              <a:custGeom>
                <a:rect b="b" l="l" r="r" t="t"/>
                <a:pathLst>
                  <a:path extrusionOk="0" fill="none" h="5622" w="4677">
                    <a:moveTo>
                      <a:pt x="0" y="1"/>
                    </a:moveTo>
                    <a:lnTo>
                      <a:pt x="4676" y="1866"/>
                    </a:lnTo>
                    <a:lnTo>
                      <a:pt x="4676" y="5622"/>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3675669" y="3764185"/>
                <a:ext cx="506160" cy="494882"/>
              </a:xfrm>
              <a:custGeom>
                <a:rect b="b" l="l" r="r" t="t"/>
                <a:pathLst>
                  <a:path extrusionOk="0" h="24003" w="2455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2947370" y="1410924"/>
                <a:ext cx="392846" cy="384104"/>
              </a:xfrm>
              <a:custGeom>
                <a:rect b="b" l="l" r="r" t="t"/>
                <a:pathLst>
                  <a:path extrusionOk="0" h="18630" w="19054">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828468" y="3647263"/>
                <a:ext cx="694356" cy="693861"/>
              </a:xfrm>
              <a:custGeom>
                <a:rect b="b" l="l" r="r" t="t"/>
                <a:pathLst>
                  <a:path extrusionOk="0" h="33654" w="33678">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1779203" y="1326825"/>
                <a:ext cx="470265" cy="470780"/>
              </a:xfrm>
              <a:custGeom>
                <a:rect b="b" l="l" r="r" t="t"/>
                <a:pathLst>
                  <a:path extrusionOk="0" h="22834" w="22809">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1070002" y="3153432"/>
                <a:ext cx="62574" cy="63110"/>
              </a:xfrm>
              <a:custGeom>
                <a:rect b="b" l="l" r="r" t="t"/>
                <a:pathLst>
                  <a:path extrusionOk="0" fill="none" h="3061" w="3035">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914113" y="3487786"/>
                <a:ext cx="21" cy="213350"/>
              </a:xfrm>
              <a:custGeom>
                <a:rect b="b" l="l" r="r" t="t"/>
                <a:pathLst>
                  <a:path extrusionOk="0" fill="none" h="10348" w="1">
                    <a:moveTo>
                      <a:pt x="0" y="10347"/>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1088455" y="3216522"/>
                <a:ext cx="126695" cy="484614"/>
              </a:xfrm>
              <a:custGeom>
                <a:rect b="b" l="l" r="r" t="t"/>
                <a:pathLst>
                  <a:path extrusionOk="0" fill="none" h="23505" w="6145">
                    <a:moveTo>
                      <a:pt x="6144" y="23504"/>
                    </a:moveTo>
                    <a:lnTo>
                      <a:pt x="6144" y="11193"/>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983326" y="3279591"/>
                <a:ext cx="45668" cy="327695"/>
              </a:xfrm>
              <a:custGeom>
                <a:rect b="b" l="l" r="r" t="t"/>
                <a:pathLst>
                  <a:path extrusionOk="0" fill="none" h="15894" w="2215">
                    <a:moveTo>
                      <a:pt x="2215" y="0"/>
                    </a:moveTo>
                    <a:lnTo>
                      <a:pt x="2215" y="9850"/>
                    </a:lnTo>
                    <a:lnTo>
                      <a:pt x="1" y="11292"/>
                    </a:lnTo>
                    <a:lnTo>
                      <a:pt x="1" y="1589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1088455" y="3432923"/>
                <a:ext cx="21" cy="86161"/>
              </a:xfrm>
              <a:custGeom>
                <a:rect b="b" l="l" r="r" t="t"/>
                <a:pathLst>
                  <a:path extrusionOk="0" fill="none" h="4179" w="1">
                    <a:moveTo>
                      <a:pt x="1" y="4179"/>
                    </a:move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a:off x="1181275" y="3341134"/>
                <a:ext cx="21" cy="31297"/>
              </a:xfrm>
              <a:custGeom>
                <a:rect b="b" l="l" r="r" t="t"/>
                <a:pathLst>
                  <a:path extrusionOk="0" fill="none" h="1518" w="1">
                    <a:moveTo>
                      <a:pt x="1" y="0"/>
                    </a:moveTo>
                    <a:lnTo>
                      <a:pt x="1" y="151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a:off x="3852588" y="3318043"/>
                <a:ext cx="114881" cy="309757"/>
              </a:xfrm>
              <a:custGeom>
                <a:rect b="b" l="l" r="r" t="t"/>
                <a:pathLst>
                  <a:path extrusionOk="0" fill="none" h="15024" w="5572">
                    <a:moveTo>
                      <a:pt x="1" y="15024"/>
                    </a:moveTo>
                    <a:lnTo>
                      <a:pt x="1" y="8134"/>
                    </a:lnTo>
                    <a:lnTo>
                      <a:pt x="5572" y="4975"/>
                    </a:lnTo>
                    <a:lnTo>
                      <a:pt x="5572"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3936171" y="3255489"/>
                <a:ext cx="63110" cy="62574"/>
              </a:xfrm>
              <a:custGeom>
                <a:rect b="b" l="l" r="r" t="t"/>
                <a:pathLst>
                  <a:path extrusionOk="0" fill="none" h="3035" w="3061">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cap="rnd" cmpd="sng" w="23625">
                <a:solidFill>
                  <a:srgbClr val="B1B2B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3780282" y="3578545"/>
                <a:ext cx="21" cy="132839"/>
              </a:xfrm>
              <a:custGeom>
                <a:rect b="b" l="l" r="r" t="t"/>
                <a:pathLst>
                  <a:path extrusionOk="0" fill="none" h="6443" w="1">
                    <a:moveTo>
                      <a:pt x="1" y="6443"/>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3700286" y="3391379"/>
                <a:ext cx="20535" cy="562054"/>
              </a:xfrm>
              <a:custGeom>
                <a:rect b="b" l="l" r="r" t="t"/>
                <a:pathLst>
                  <a:path extrusionOk="0" fill="none" h="27261" w="996">
                    <a:moveTo>
                      <a:pt x="995" y="27261"/>
                    </a:moveTo>
                    <a:lnTo>
                      <a:pt x="995" y="9079"/>
                    </a:lnTo>
                    <a:lnTo>
                      <a:pt x="1" y="8333"/>
                    </a:ln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a:off x="3898750" y="3365236"/>
                <a:ext cx="21" cy="94366"/>
              </a:xfrm>
              <a:custGeom>
                <a:rect b="b" l="l" r="r" t="t"/>
                <a:pathLst>
                  <a:path extrusionOk="0" fill="none" h="4577" w="1">
                    <a:moveTo>
                      <a:pt x="0" y="457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a:off x="3841825" y="3629841"/>
                <a:ext cx="10783" cy="190258"/>
              </a:xfrm>
              <a:custGeom>
                <a:rect b="b" l="l" r="r" t="t"/>
                <a:pathLst>
                  <a:path extrusionOk="0" fill="none" h="9228" w="523">
                    <a:moveTo>
                      <a:pt x="523" y="0"/>
                    </a:moveTo>
                    <a:lnTo>
                      <a:pt x="0" y="373"/>
                    </a:lnTo>
                    <a:lnTo>
                      <a:pt x="0" y="9228"/>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3749005" y="3459582"/>
                <a:ext cx="63090" cy="63090"/>
              </a:xfrm>
              <a:custGeom>
                <a:rect b="b" l="l" r="r" t="t"/>
                <a:pathLst>
                  <a:path extrusionOk="0" fill="none" h="3060" w="306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3599776" y="3358556"/>
                <a:ext cx="21" cy="94387"/>
              </a:xfrm>
              <a:custGeom>
                <a:rect b="b" l="l" r="r" t="t"/>
                <a:pathLst>
                  <a:path extrusionOk="0" fill="none" h="4578" w="1">
                    <a:moveTo>
                      <a:pt x="1" y="4577"/>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3660288" y="3659056"/>
                <a:ext cx="21" cy="52327"/>
              </a:xfrm>
              <a:custGeom>
                <a:rect b="b" l="l" r="r" t="t"/>
                <a:pathLst>
                  <a:path extrusionOk="0" fill="none" h="2538" w="1">
                    <a:moveTo>
                      <a:pt x="0" y="253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a:off x="3602333" y="3524197"/>
                <a:ext cx="57976" cy="91810"/>
              </a:xfrm>
              <a:custGeom>
                <a:rect b="b" l="l" r="r" t="t"/>
                <a:pathLst>
                  <a:path extrusionOk="0" fill="none" h="4453" w="2812">
                    <a:moveTo>
                      <a:pt x="2811" y="4453"/>
                    </a:moveTo>
                    <a:lnTo>
                      <a:pt x="1" y="3458"/>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457209" y="2634985"/>
                <a:ext cx="509232" cy="862574"/>
              </a:xfrm>
              <a:custGeom>
                <a:rect b="b" l="l" r="r" t="t"/>
                <a:pathLst>
                  <a:path extrusionOk="0" h="41837" w="24699">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480795" y="2698569"/>
                <a:ext cx="462059" cy="688728"/>
              </a:xfrm>
              <a:custGeom>
                <a:rect b="b" l="l" r="r" t="t"/>
                <a:pathLst>
                  <a:path extrusionOk="0" h="33405" w="22411">
                    <a:moveTo>
                      <a:pt x="0" y="1"/>
                    </a:moveTo>
                    <a:lnTo>
                      <a:pt x="0" y="33405"/>
                    </a:lnTo>
                    <a:lnTo>
                      <a:pt x="22410" y="33405"/>
                    </a:lnTo>
                    <a:lnTo>
                      <a:pt x="224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480795" y="2698569"/>
                <a:ext cx="12824" cy="688728"/>
              </a:xfrm>
              <a:custGeom>
                <a:rect b="b" l="l" r="r" t="t"/>
                <a:pathLst>
                  <a:path extrusionOk="0" h="33405" w="622">
                    <a:moveTo>
                      <a:pt x="0" y="1"/>
                    </a:moveTo>
                    <a:lnTo>
                      <a:pt x="0" y="33405"/>
                    </a:lnTo>
                    <a:lnTo>
                      <a:pt x="622" y="33405"/>
                    </a:lnTo>
                    <a:lnTo>
                      <a:pt x="622"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a:off x="480795" y="2698569"/>
                <a:ext cx="462059" cy="688728"/>
              </a:xfrm>
              <a:custGeom>
                <a:rect b="b" l="l" r="r" t="t"/>
                <a:pathLst>
                  <a:path extrusionOk="0" h="33405" w="22411">
                    <a:moveTo>
                      <a:pt x="0" y="1"/>
                    </a:moveTo>
                    <a:lnTo>
                      <a:pt x="0" y="33405"/>
                    </a:lnTo>
                    <a:lnTo>
                      <a:pt x="22410" y="33405"/>
                    </a:lnTo>
                    <a:lnTo>
                      <a:pt x="224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a:off x="663858" y="2667292"/>
                <a:ext cx="95913" cy="9773"/>
              </a:xfrm>
              <a:custGeom>
                <a:rect b="b" l="l" r="r" t="t"/>
                <a:pathLst>
                  <a:path extrusionOk="0" h="474" w="4652">
                    <a:moveTo>
                      <a:pt x="1" y="1"/>
                    </a:moveTo>
                    <a:lnTo>
                      <a:pt x="1" y="473"/>
                    </a:lnTo>
                    <a:lnTo>
                      <a:pt x="4652" y="473"/>
                    </a:lnTo>
                    <a:lnTo>
                      <a:pt x="46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
              <p:cNvSpPr/>
              <p:nvPr/>
            </p:nvSpPr>
            <p:spPr>
              <a:xfrm>
                <a:off x="710515" y="3014470"/>
                <a:ext cx="21" cy="21"/>
              </a:xfrm>
              <a:custGeom>
                <a:rect b="b" l="l" r="r" t="t"/>
                <a:pathLst>
                  <a:path extrusionOk="0" h="1" w="1">
                    <a:moveTo>
                      <a:pt x="1" y="0"/>
                    </a:moveTo>
                    <a:lnTo>
                      <a:pt x="1" y="0"/>
                    </a:lnTo>
                    <a:close/>
                  </a:path>
                </a:pathLst>
              </a:custGeom>
              <a:solidFill>
                <a:srgbClr val="DB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
              <p:cNvSpPr/>
              <p:nvPr/>
            </p:nvSpPr>
            <p:spPr>
              <a:xfrm>
                <a:off x="710515" y="3014470"/>
                <a:ext cx="21" cy="21"/>
              </a:xfrm>
              <a:custGeom>
                <a:rect b="b" l="l" r="r" t="t"/>
                <a:pathLst>
                  <a:path extrusionOk="0" fill="none" h="1" w="1">
                    <a:moveTo>
                      <a:pt x="1" y="0"/>
                    </a:move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
              <p:cNvSpPr/>
              <p:nvPr/>
            </p:nvSpPr>
            <p:spPr>
              <a:xfrm>
                <a:off x="664889" y="3122671"/>
                <a:ext cx="93851" cy="138983"/>
              </a:xfrm>
              <a:custGeom>
                <a:rect b="b" l="l" r="r" t="t"/>
                <a:pathLst>
                  <a:path extrusionOk="0" h="6741" w="4552">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a:off x="3956576" y="1796038"/>
                <a:ext cx="478986" cy="312829"/>
              </a:xfrm>
              <a:custGeom>
                <a:rect b="b" l="l" r="r" t="t"/>
                <a:pathLst>
                  <a:path extrusionOk="0" h="15173" w="23232">
                    <a:moveTo>
                      <a:pt x="1" y="0"/>
                    </a:moveTo>
                    <a:lnTo>
                      <a:pt x="1" y="15173"/>
                    </a:lnTo>
                    <a:lnTo>
                      <a:pt x="23231" y="15173"/>
                    </a:lnTo>
                    <a:lnTo>
                      <a:pt x="23231"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a:off x="3956576" y="1796038"/>
                <a:ext cx="478986" cy="144116"/>
              </a:xfrm>
              <a:custGeom>
                <a:rect b="b" l="l" r="r" t="t"/>
                <a:pathLst>
                  <a:path extrusionOk="0" h="6990" w="23232">
                    <a:moveTo>
                      <a:pt x="1" y="0"/>
                    </a:moveTo>
                    <a:lnTo>
                      <a:pt x="11616" y="6990"/>
                    </a:lnTo>
                    <a:lnTo>
                      <a:pt x="232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
              <p:cNvSpPr/>
              <p:nvPr/>
            </p:nvSpPr>
            <p:spPr>
              <a:xfrm>
                <a:off x="4100781" y="3340103"/>
                <a:ext cx="241039" cy="227700"/>
              </a:xfrm>
              <a:custGeom>
                <a:rect b="b" l="l" r="r" t="t"/>
                <a:pathLst>
                  <a:path extrusionOk="0" h="11044" w="11691">
                    <a:moveTo>
                      <a:pt x="1" y="0"/>
                    </a:moveTo>
                    <a:lnTo>
                      <a:pt x="1" y="11044"/>
                    </a:lnTo>
                    <a:lnTo>
                      <a:pt x="11691" y="11044"/>
                    </a:lnTo>
                    <a:lnTo>
                      <a:pt x="1169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a:off x="4001302" y="3559061"/>
                <a:ext cx="439998" cy="21050"/>
              </a:xfrm>
              <a:custGeom>
                <a:rect b="b" l="l" r="r" t="t"/>
                <a:pathLst>
                  <a:path extrusionOk="0" h="1021" w="21341">
                    <a:moveTo>
                      <a:pt x="1" y="1"/>
                    </a:moveTo>
                    <a:lnTo>
                      <a:pt x="1" y="1021"/>
                    </a:lnTo>
                    <a:lnTo>
                      <a:pt x="21341" y="1021"/>
                    </a:lnTo>
                    <a:lnTo>
                      <a:pt x="213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a:off x="3599776" y="2531918"/>
                <a:ext cx="1243050" cy="830246"/>
              </a:xfrm>
              <a:custGeom>
                <a:rect b="b" l="l" r="r" t="t"/>
                <a:pathLst>
                  <a:path extrusionOk="0" h="40269" w="60291">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a:off x="3642331" y="2586781"/>
                <a:ext cx="1157941" cy="664626"/>
              </a:xfrm>
              <a:custGeom>
                <a:rect b="b" l="l" r="r" t="t"/>
                <a:pathLst>
                  <a:path extrusionOk="0" h="32236" w="56163">
                    <a:moveTo>
                      <a:pt x="1" y="1"/>
                    </a:moveTo>
                    <a:lnTo>
                      <a:pt x="1" y="32235"/>
                    </a:lnTo>
                    <a:lnTo>
                      <a:pt x="56163" y="32235"/>
                    </a:lnTo>
                    <a:lnTo>
                      <a:pt x="561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3642331" y="2649871"/>
                <a:ext cx="1157941" cy="62574"/>
              </a:xfrm>
              <a:custGeom>
                <a:rect b="b" l="l" r="r" t="t"/>
                <a:pathLst>
                  <a:path extrusionOk="0" h="3035" w="56163">
                    <a:moveTo>
                      <a:pt x="1" y="0"/>
                    </a:moveTo>
                    <a:lnTo>
                      <a:pt x="1" y="3034"/>
                    </a:lnTo>
                    <a:lnTo>
                      <a:pt x="56163" y="3034"/>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3642331" y="3130877"/>
                <a:ext cx="1157941" cy="16948"/>
              </a:xfrm>
              <a:custGeom>
                <a:rect b="b" l="l" r="r" t="t"/>
                <a:pathLst>
                  <a:path extrusionOk="0" h="822" w="56163">
                    <a:moveTo>
                      <a:pt x="1" y="0"/>
                    </a:moveTo>
                    <a:lnTo>
                      <a:pt x="1" y="821"/>
                    </a:lnTo>
                    <a:lnTo>
                      <a:pt x="56163" y="821"/>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3642331" y="3186771"/>
                <a:ext cx="1157941" cy="16432"/>
              </a:xfrm>
              <a:custGeom>
                <a:rect b="b" l="l" r="r" t="t"/>
                <a:pathLst>
                  <a:path extrusionOk="0" h="797" w="56163">
                    <a:moveTo>
                      <a:pt x="1" y="0"/>
                    </a:moveTo>
                    <a:lnTo>
                      <a:pt x="1" y="796"/>
                    </a:lnTo>
                    <a:lnTo>
                      <a:pt x="56163" y="796"/>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3711564" y="2784214"/>
                <a:ext cx="389238" cy="293346"/>
              </a:xfrm>
              <a:custGeom>
                <a:rect b="b" l="l" r="r" t="t"/>
                <a:pathLst>
                  <a:path extrusionOk="0" h="14228" w="18879">
                    <a:moveTo>
                      <a:pt x="1" y="1"/>
                    </a:moveTo>
                    <a:lnTo>
                      <a:pt x="1" y="14228"/>
                    </a:lnTo>
                    <a:lnTo>
                      <a:pt x="18879" y="14228"/>
                    </a:lnTo>
                    <a:lnTo>
                      <a:pt x="18879"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4189498" y="2784214"/>
                <a:ext cx="540014" cy="11298"/>
              </a:xfrm>
              <a:custGeom>
                <a:rect b="b" l="l" r="r" t="t"/>
                <a:pathLst>
                  <a:path extrusionOk="0" h="548"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4189498" y="2823181"/>
                <a:ext cx="540014" cy="11319"/>
              </a:xfrm>
              <a:custGeom>
                <a:rect b="b" l="l" r="r" t="t"/>
                <a:pathLst>
                  <a:path extrusionOk="0" h="549"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4189498" y="2862169"/>
                <a:ext cx="361548" cy="11298"/>
              </a:xfrm>
              <a:custGeom>
                <a:rect b="b" l="l" r="r" t="t"/>
                <a:pathLst>
                  <a:path extrusionOk="0" h="548" w="17536">
                    <a:moveTo>
                      <a:pt x="1" y="0"/>
                    </a:moveTo>
                    <a:lnTo>
                      <a:pt x="1" y="547"/>
                    </a:lnTo>
                    <a:lnTo>
                      <a:pt x="17536" y="547"/>
                    </a:lnTo>
                    <a:lnTo>
                      <a:pt x="17536"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4189498" y="2901136"/>
                <a:ext cx="361548" cy="11298"/>
              </a:xfrm>
              <a:custGeom>
                <a:rect b="b" l="l" r="r" t="t"/>
                <a:pathLst>
                  <a:path extrusionOk="0" h="548"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a:off x="4189498" y="2940103"/>
                <a:ext cx="361548" cy="11319"/>
              </a:xfrm>
              <a:custGeom>
                <a:rect b="b" l="l" r="r" t="t"/>
                <a:pathLst>
                  <a:path extrusionOk="0" h="549"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4616672" y="2862169"/>
                <a:ext cx="112840" cy="11298"/>
              </a:xfrm>
              <a:custGeom>
                <a:rect b="b" l="l" r="r" t="t"/>
                <a:pathLst>
                  <a:path extrusionOk="0" h="548" w="5473">
                    <a:moveTo>
                      <a:pt x="0" y="0"/>
                    </a:moveTo>
                    <a:lnTo>
                      <a:pt x="0" y="547"/>
                    </a:lnTo>
                    <a:lnTo>
                      <a:pt x="5472" y="547"/>
                    </a:lnTo>
                    <a:lnTo>
                      <a:pt x="5472"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p:nvPr/>
            </p:nvSpPr>
            <p:spPr>
              <a:xfrm>
                <a:off x="4616672" y="2901136"/>
                <a:ext cx="112840" cy="11298"/>
              </a:xfrm>
              <a:custGeom>
                <a:rect b="b" l="l" r="r" t="t"/>
                <a:pathLst>
                  <a:path extrusionOk="0" h="548"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
              <p:cNvSpPr/>
              <p:nvPr/>
            </p:nvSpPr>
            <p:spPr>
              <a:xfrm>
                <a:off x="4616672" y="2940103"/>
                <a:ext cx="112840" cy="11319"/>
              </a:xfrm>
              <a:custGeom>
                <a:rect b="b" l="l" r="r" t="t"/>
                <a:pathLst>
                  <a:path extrusionOk="0" h="549"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p:nvPr/>
            </p:nvSpPr>
            <p:spPr>
              <a:xfrm>
                <a:off x="4189498" y="2979091"/>
                <a:ext cx="540014" cy="11298"/>
              </a:xfrm>
              <a:custGeom>
                <a:rect b="b" l="l" r="r" t="t"/>
                <a:pathLst>
                  <a:path extrusionOk="0" h="548" w="26192">
                    <a:moveTo>
                      <a:pt x="1" y="0"/>
                    </a:moveTo>
                    <a:lnTo>
                      <a:pt x="1" y="547"/>
                    </a:lnTo>
                    <a:lnTo>
                      <a:pt x="26191" y="547"/>
                    </a:lnTo>
                    <a:lnTo>
                      <a:pt x="26191"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p:nvPr/>
            </p:nvSpPr>
            <p:spPr>
              <a:xfrm>
                <a:off x="4189498" y="3018058"/>
                <a:ext cx="427195" cy="10783"/>
              </a:xfrm>
              <a:custGeom>
                <a:rect b="b" l="l" r="r" t="t"/>
                <a:pathLst>
                  <a:path extrusionOk="0" h="523" w="20720">
                    <a:moveTo>
                      <a:pt x="1" y="0"/>
                    </a:moveTo>
                    <a:lnTo>
                      <a:pt x="1" y="523"/>
                    </a:lnTo>
                    <a:lnTo>
                      <a:pt x="20719" y="523"/>
                    </a:lnTo>
                    <a:lnTo>
                      <a:pt x="20719"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p:nvPr/>
            </p:nvSpPr>
            <p:spPr>
              <a:xfrm>
                <a:off x="4189498" y="3066262"/>
                <a:ext cx="427195" cy="11298"/>
              </a:xfrm>
              <a:custGeom>
                <a:rect b="b" l="l" r="r" t="t"/>
                <a:pathLst>
                  <a:path extrusionOk="0" h="548" w="20720">
                    <a:moveTo>
                      <a:pt x="1" y="0"/>
                    </a:moveTo>
                    <a:lnTo>
                      <a:pt x="1" y="548"/>
                    </a:lnTo>
                    <a:lnTo>
                      <a:pt x="20719" y="548"/>
                    </a:lnTo>
                    <a:lnTo>
                      <a:pt x="20719"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1268961" y="2030913"/>
                <a:ext cx="410268" cy="256935"/>
              </a:xfrm>
              <a:custGeom>
                <a:rect b="b" l="l" r="r" t="t"/>
                <a:pathLst>
                  <a:path extrusionOk="0" h="12462" w="19899">
                    <a:moveTo>
                      <a:pt x="1" y="0"/>
                    </a:moveTo>
                    <a:lnTo>
                      <a:pt x="1" y="12461"/>
                    </a:lnTo>
                    <a:lnTo>
                      <a:pt x="19899" y="12461"/>
                    </a:lnTo>
                    <a:lnTo>
                      <a:pt x="198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
              <p:cNvSpPr/>
              <p:nvPr/>
            </p:nvSpPr>
            <p:spPr>
              <a:xfrm>
                <a:off x="1299743" y="2243211"/>
                <a:ext cx="121045" cy="153848"/>
              </a:xfrm>
              <a:custGeom>
                <a:rect b="b" l="l" r="r" t="t"/>
                <a:pathLst>
                  <a:path extrusionOk="0" h="7462" w="5871">
                    <a:moveTo>
                      <a:pt x="5870" y="0"/>
                    </a:moveTo>
                    <a:lnTo>
                      <a:pt x="0" y="722"/>
                    </a:lnTo>
                    <a:lnTo>
                      <a:pt x="0" y="7462"/>
                    </a:lnTo>
                    <a:lnTo>
                      <a:pt x="58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
              <p:cNvSpPr/>
              <p:nvPr/>
            </p:nvSpPr>
            <p:spPr>
              <a:xfrm>
                <a:off x="1400253" y="2070395"/>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p:nvPr/>
            </p:nvSpPr>
            <p:spPr>
              <a:xfrm>
                <a:off x="1517670" y="2121155"/>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
              <p:cNvSpPr/>
              <p:nvPr/>
            </p:nvSpPr>
            <p:spPr>
              <a:xfrm>
                <a:off x="1517670" y="2172431"/>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3"/>
              <p:cNvSpPr/>
              <p:nvPr/>
            </p:nvSpPr>
            <p:spPr>
              <a:xfrm>
                <a:off x="1400253" y="2223212"/>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
              <p:cNvSpPr/>
              <p:nvPr/>
            </p:nvSpPr>
            <p:spPr>
              <a:xfrm>
                <a:off x="997696" y="1942196"/>
                <a:ext cx="478470" cy="299490"/>
              </a:xfrm>
              <a:custGeom>
                <a:rect b="b" l="l" r="r" t="t"/>
                <a:pathLst>
                  <a:path extrusionOk="0" h="14526" w="23207">
                    <a:moveTo>
                      <a:pt x="0" y="0"/>
                    </a:moveTo>
                    <a:lnTo>
                      <a:pt x="0" y="14526"/>
                    </a:lnTo>
                    <a:lnTo>
                      <a:pt x="23206" y="14526"/>
                    </a:lnTo>
                    <a:lnTo>
                      <a:pt x="2320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
              <p:cNvSpPr/>
              <p:nvPr/>
            </p:nvSpPr>
            <p:spPr>
              <a:xfrm>
                <a:off x="1033591" y="2189358"/>
                <a:ext cx="141560" cy="179496"/>
              </a:xfrm>
              <a:custGeom>
                <a:rect b="b" l="l" r="r" t="t"/>
                <a:pathLst>
                  <a:path extrusionOk="0" h="8706" w="6866">
                    <a:moveTo>
                      <a:pt x="6865" y="1"/>
                    </a:moveTo>
                    <a:lnTo>
                      <a:pt x="0" y="821"/>
                    </a:lnTo>
                    <a:lnTo>
                      <a:pt x="0" y="8706"/>
                    </a:lnTo>
                    <a:lnTo>
                      <a:pt x="68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p:nvPr/>
            </p:nvSpPr>
            <p:spPr>
              <a:xfrm>
                <a:off x="1058724" y="1987822"/>
                <a:ext cx="356415" cy="18494"/>
              </a:xfrm>
              <a:custGeom>
                <a:rect b="b" l="l" r="r" t="t"/>
                <a:pathLst>
                  <a:path extrusionOk="0" h="897" w="17287">
                    <a:moveTo>
                      <a:pt x="0" y="1"/>
                    </a:moveTo>
                    <a:lnTo>
                      <a:pt x="0" y="896"/>
                    </a:lnTo>
                    <a:lnTo>
                      <a:pt x="17286" y="896"/>
                    </a:lnTo>
                    <a:lnTo>
                      <a:pt x="172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p:nvPr/>
            </p:nvSpPr>
            <p:spPr>
              <a:xfrm>
                <a:off x="1243333" y="2047304"/>
                <a:ext cx="171806" cy="18494"/>
              </a:xfrm>
              <a:custGeom>
                <a:rect b="b" l="l" r="r" t="t"/>
                <a:pathLst>
                  <a:path extrusionOk="0" h="897" w="8333">
                    <a:moveTo>
                      <a:pt x="0" y="1"/>
                    </a:moveTo>
                    <a:lnTo>
                      <a:pt x="0" y="896"/>
                    </a:lnTo>
                    <a:lnTo>
                      <a:pt x="8332" y="896"/>
                    </a:lnTo>
                    <a:lnTo>
                      <a:pt x="83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
              <p:cNvSpPr/>
              <p:nvPr/>
            </p:nvSpPr>
            <p:spPr>
              <a:xfrm>
                <a:off x="1243333" y="2106290"/>
                <a:ext cx="171806" cy="18989"/>
              </a:xfrm>
              <a:custGeom>
                <a:rect b="b" l="l" r="r" t="t"/>
                <a:pathLst>
                  <a:path extrusionOk="0" h="921" w="8333">
                    <a:moveTo>
                      <a:pt x="0" y="0"/>
                    </a:moveTo>
                    <a:lnTo>
                      <a:pt x="0" y="921"/>
                    </a:lnTo>
                    <a:lnTo>
                      <a:pt x="8332" y="921"/>
                    </a:lnTo>
                    <a:lnTo>
                      <a:pt x="83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
              <p:cNvSpPr/>
              <p:nvPr/>
            </p:nvSpPr>
            <p:spPr>
              <a:xfrm>
                <a:off x="1058724" y="2047304"/>
                <a:ext cx="134880" cy="18494"/>
              </a:xfrm>
              <a:custGeom>
                <a:rect b="b" l="l" r="r" t="t"/>
                <a:pathLst>
                  <a:path extrusionOk="0" h="897" w="6542">
                    <a:moveTo>
                      <a:pt x="0" y="1"/>
                    </a:moveTo>
                    <a:lnTo>
                      <a:pt x="0" y="896"/>
                    </a:lnTo>
                    <a:lnTo>
                      <a:pt x="6542" y="896"/>
                    </a:lnTo>
                    <a:lnTo>
                      <a:pt x="65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p:nvPr/>
            </p:nvSpPr>
            <p:spPr>
              <a:xfrm>
                <a:off x="1058724" y="2106290"/>
                <a:ext cx="134880" cy="18989"/>
              </a:xfrm>
              <a:custGeom>
                <a:rect b="b" l="l" r="r" t="t"/>
                <a:pathLst>
                  <a:path extrusionOk="0" h="921" w="6542">
                    <a:moveTo>
                      <a:pt x="0" y="0"/>
                    </a:moveTo>
                    <a:lnTo>
                      <a:pt x="0" y="921"/>
                    </a:lnTo>
                    <a:lnTo>
                      <a:pt x="6542" y="921"/>
                    </a:lnTo>
                    <a:lnTo>
                      <a:pt x="654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
              <p:cNvSpPr/>
              <p:nvPr/>
            </p:nvSpPr>
            <p:spPr>
              <a:xfrm>
                <a:off x="1058724" y="2165772"/>
                <a:ext cx="356415" cy="18473"/>
              </a:xfrm>
              <a:custGeom>
                <a:rect b="b" l="l" r="r" t="t"/>
                <a:pathLst>
                  <a:path extrusionOk="0" h="896" w="17287">
                    <a:moveTo>
                      <a:pt x="0" y="0"/>
                    </a:moveTo>
                    <a:lnTo>
                      <a:pt x="0" y="896"/>
                    </a:lnTo>
                    <a:lnTo>
                      <a:pt x="17286" y="896"/>
                    </a:lnTo>
                    <a:lnTo>
                      <a:pt x="172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3"/>
              <p:cNvSpPr/>
              <p:nvPr/>
            </p:nvSpPr>
            <p:spPr>
              <a:xfrm>
                <a:off x="1506392" y="2733969"/>
                <a:ext cx="62595" cy="62574"/>
              </a:xfrm>
              <a:custGeom>
                <a:rect b="b" l="l" r="r" t="t"/>
                <a:pathLst>
                  <a:path extrusionOk="0" fill="none" h="3035" w="3036">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3"/>
              <p:cNvSpPr/>
              <p:nvPr/>
            </p:nvSpPr>
            <p:spPr>
              <a:xfrm>
                <a:off x="1411015" y="2328341"/>
                <a:ext cx="126674" cy="405649"/>
              </a:xfrm>
              <a:custGeom>
                <a:rect b="b" l="l" r="r" t="t"/>
                <a:pathLst>
                  <a:path extrusionOk="0" fill="none" h="19675" w="6144">
                    <a:moveTo>
                      <a:pt x="0" y="0"/>
                    </a:moveTo>
                    <a:lnTo>
                      <a:pt x="0" y="8482"/>
                    </a:lnTo>
                    <a:lnTo>
                      <a:pt x="6144" y="11615"/>
                    </a:lnTo>
                    <a:lnTo>
                      <a:pt x="6144" y="19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
              <p:cNvSpPr/>
              <p:nvPr/>
            </p:nvSpPr>
            <p:spPr>
              <a:xfrm>
                <a:off x="1466909" y="2287827"/>
                <a:ext cx="46183" cy="387691"/>
              </a:xfrm>
              <a:custGeom>
                <a:rect b="b" l="l" r="r" t="t"/>
                <a:pathLst>
                  <a:path extrusionOk="0" fill="none" h="18804" w="2240">
                    <a:moveTo>
                      <a:pt x="1" y="18804"/>
                    </a:moveTo>
                    <a:lnTo>
                      <a:pt x="1" y="8929"/>
                    </a:lnTo>
                    <a:lnTo>
                      <a:pt x="2239" y="7512"/>
                    </a:lnTo>
                    <a:lnTo>
                      <a:pt x="2239"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
              <p:cNvSpPr/>
              <p:nvPr/>
            </p:nvSpPr>
            <p:spPr>
              <a:xfrm>
                <a:off x="1466909" y="2749350"/>
                <a:ext cx="21" cy="157456"/>
              </a:xfrm>
              <a:custGeom>
                <a:rect b="b" l="l" r="r" t="t"/>
                <a:pathLst>
                  <a:path extrusionOk="0" fill="none" h="7637" w="1">
                    <a:moveTo>
                      <a:pt x="1" y="0"/>
                    </a:moveTo>
                    <a:lnTo>
                      <a:pt x="1" y="7636"/>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
              <p:cNvSpPr/>
              <p:nvPr/>
            </p:nvSpPr>
            <p:spPr>
              <a:xfrm>
                <a:off x="1466909" y="2983689"/>
                <a:ext cx="21" cy="54904"/>
              </a:xfrm>
              <a:custGeom>
                <a:rect b="b" l="l" r="r" t="t"/>
                <a:pathLst>
                  <a:path extrusionOk="0" fill="none" h="2663" w="1">
                    <a:moveTo>
                      <a:pt x="1" y="1"/>
                    </a:moveTo>
                    <a:lnTo>
                      <a:pt x="1" y="2662"/>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 name="Google Shape;242;p13"/>
            <p:cNvSpPr/>
            <p:nvPr/>
          </p:nvSpPr>
          <p:spPr>
            <a:xfrm>
              <a:off x="2897110" y="1017082"/>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
            <p:cNvSpPr/>
            <p:nvPr/>
          </p:nvSpPr>
          <p:spPr>
            <a:xfrm>
              <a:off x="1125181" y="1473122"/>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
            <p:cNvSpPr/>
            <p:nvPr/>
          </p:nvSpPr>
          <p:spPr>
            <a:xfrm>
              <a:off x="790781" y="3096605"/>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3"/>
            <p:cNvSpPr/>
            <p:nvPr/>
          </p:nvSpPr>
          <p:spPr>
            <a:xfrm>
              <a:off x="4107158" y="1563464"/>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
            <p:cNvSpPr/>
            <p:nvPr/>
          </p:nvSpPr>
          <p:spPr>
            <a:xfrm>
              <a:off x="4739527" y="2628883"/>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3"/>
            <p:cNvSpPr/>
            <p:nvPr/>
          </p:nvSpPr>
          <p:spPr>
            <a:xfrm>
              <a:off x="3998124" y="4018260"/>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Introduction</a:t>
            </a:r>
            <a:endParaRPr sz="2000">
              <a:latin typeface="Times New Roman"/>
              <a:ea typeface="Times New Roman"/>
              <a:cs typeface="Times New Roman"/>
              <a:sym typeface="Times New Roman"/>
            </a:endParaRPr>
          </a:p>
        </p:txBody>
      </p:sp>
      <p:sp>
        <p:nvSpPr>
          <p:cNvPr id="253" name="Google Shape;253;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04800" lvl="0" marL="457200" rtl="0" algn="just">
              <a:lnSpc>
                <a:spcPct val="2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Social media data analysis is increasingly important in many fields, and sentiment analysis is a key component of this analysis. </a:t>
            </a:r>
            <a:endParaRPr sz="1200">
              <a:solidFill>
                <a:schemeClr val="dk1"/>
              </a:solidFill>
              <a:latin typeface="Times New Roman"/>
              <a:ea typeface="Times New Roman"/>
              <a:cs typeface="Times New Roman"/>
              <a:sym typeface="Times New Roman"/>
            </a:endParaRPr>
          </a:p>
          <a:p>
            <a:pPr indent="-304800" lvl="0" marL="457200" rtl="0" algn="just">
              <a:lnSpc>
                <a:spcPct val="2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Machine learning-based sentiment analysis techniques, such as Vader and Roberta, have gained popularity due to their effectiveness in analyzing sentiment in large datasets. </a:t>
            </a:r>
            <a:endParaRPr sz="1200">
              <a:solidFill>
                <a:schemeClr val="dk1"/>
              </a:solidFill>
              <a:latin typeface="Times New Roman"/>
              <a:ea typeface="Times New Roman"/>
              <a:cs typeface="Times New Roman"/>
              <a:sym typeface="Times New Roman"/>
            </a:endParaRPr>
          </a:p>
          <a:p>
            <a:pPr indent="-304800" lvl="0" marL="457200" rtl="0" algn="just">
              <a:lnSpc>
                <a:spcPct val="2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In this study, we evaluate the effectiveness of these two techniques on a manually generated dataset of tweets.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 Literature Review</a:t>
            </a:r>
            <a:endParaRPr sz="2000"/>
          </a:p>
        </p:txBody>
      </p:sp>
      <p:sp>
        <p:nvSpPr>
          <p:cNvPr id="259" name="Google Shape;259;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04800" lvl="0" marL="457200" rtl="0" algn="just">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Several studies have evaluated the effectiveness of sentiment analysis techniques on </a:t>
            </a:r>
            <a:endParaRPr sz="1200">
              <a:solidFill>
                <a:srgbClr val="000000"/>
              </a:solidFill>
              <a:latin typeface="Times New Roman"/>
              <a:ea typeface="Times New Roman"/>
              <a:cs typeface="Times New Roman"/>
              <a:sym typeface="Times New Roman"/>
            </a:endParaRPr>
          </a:p>
          <a:p>
            <a:pPr indent="-304800" lvl="0" marL="457200" rtl="0" algn="just">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social media data.</a:t>
            </a:r>
            <a:endParaRPr sz="1200">
              <a:solidFill>
                <a:srgbClr val="000000"/>
              </a:solidFill>
              <a:latin typeface="Times New Roman"/>
              <a:ea typeface="Times New Roman"/>
              <a:cs typeface="Times New Roman"/>
              <a:sym typeface="Times New Roman"/>
            </a:endParaRPr>
          </a:p>
          <a:p>
            <a:pPr indent="-304800" lvl="0" marL="457200" rtl="0" algn="just">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These studies demonstrate the effectiveness of machine learning-based sentiment analysis techniques on social media data and highlight the importance of selecting the appropriate algorithm and features for sentiment analysis and the need to evaluate the techniques on different datasets and domains.</a:t>
            </a:r>
            <a:endParaRPr sz="1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Dataset</a:t>
            </a:r>
            <a:endParaRPr sz="2000">
              <a:latin typeface="Times New Roman"/>
              <a:ea typeface="Times New Roman"/>
              <a:cs typeface="Times New Roman"/>
              <a:sym typeface="Times New Roman"/>
            </a:endParaRPr>
          </a:p>
        </p:txBody>
      </p:sp>
      <p:sp>
        <p:nvSpPr>
          <p:cNvPr id="265" name="Google Shape;265;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lnSpcReduction="20000"/>
          </a:bodyPr>
          <a:lstStyle/>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Generated 1000 manually generated tweets using Python programming language</a:t>
            </a:r>
            <a:endParaRPr sz="1200">
              <a:solidFill>
                <a:srgbClr val="000000"/>
              </a:solidFill>
              <a:latin typeface="Times New Roman"/>
              <a:ea typeface="Times New Roman"/>
              <a:cs typeface="Times New Roman"/>
              <a:sym typeface="Times New Roman"/>
            </a:endParaRPr>
          </a:p>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Used random and faker modules to generate random IDs, text, user names, and dates</a:t>
            </a:r>
            <a:endParaRPr sz="1200">
              <a:solidFill>
                <a:srgbClr val="000000"/>
              </a:solidFill>
              <a:latin typeface="Times New Roman"/>
              <a:ea typeface="Times New Roman"/>
              <a:cs typeface="Times New Roman"/>
              <a:sym typeface="Times New Roman"/>
            </a:endParaRPr>
          </a:p>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Assigned random sentiment to each tweet using textblob module</a:t>
            </a:r>
            <a:endParaRPr sz="1200">
              <a:solidFill>
                <a:srgbClr val="000000"/>
              </a:solidFill>
              <a:latin typeface="Times New Roman"/>
              <a:ea typeface="Times New Roman"/>
              <a:cs typeface="Times New Roman"/>
              <a:sym typeface="Times New Roman"/>
            </a:endParaRPr>
          </a:p>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Used Vader and Roberta sentiment analysis techniques to analyze sentiments</a:t>
            </a:r>
            <a:endParaRPr sz="1200">
              <a:solidFill>
                <a:srgbClr val="000000"/>
              </a:solidFill>
              <a:latin typeface="Times New Roman"/>
              <a:ea typeface="Times New Roman"/>
              <a:cs typeface="Times New Roman"/>
              <a:sym typeface="Times New Roman"/>
            </a:endParaRPr>
          </a:p>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Compared results of both techniques to assess their effectiveness in identifying sentiment</a:t>
            </a:r>
            <a:endParaRPr sz="1200">
              <a:solidFill>
                <a:srgbClr val="000000"/>
              </a:solidFill>
              <a:latin typeface="Times New Roman"/>
              <a:ea typeface="Times New Roman"/>
              <a:cs typeface="Times New Roman"/>
              <a:sym typeface="Times New Roman"/>
            </a:endParaRPr>
          </a:p>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Provides valuable insights into performance of machine learning-based sentiment analysis techniques on social media data.</a:t>
            </a:r>
            <a:endParaRPr sz="1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just">
              <a:lnSpc>
                <a:spcPct val="200000"/>
              </a:lnSpc>
              <a:spcBef>
                <a:spcPts val="0"/>
              </a:spcBef>
              <a:spcAft>
                <a:spcPts val="0"/>
              </a:spcAft>
              <a:buClr>
                <a:schemeClr val="dk1"/>
              </a:buClr>
              <a:buSzPts val="1100"/>
              <a:buFont typeface="Arial"/>
              <a:buNone/>
            </a:pPr>
            <a:r>
              <a:rPr lang="en" sz="2222">
                <a:latin typeface="Times New Roman"/>
                <a:ea typeface="Times New Roman"/>
                <a:cs typeface="Times New Roman"/>
                <a:sym typeface="Times New Roman"/>
              </a:rPr>
              <a:t>Methodology</a:t>
            </a:r>
            <a:endParaRPr sz="2222"/>
          </a:p>
        </p:txBody>
      </p:sp>
      <p:sp>
        <p:nvSpPr>
          <p:cNvPr id="271" name="Google Shape;271;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lnSpcReduction="20000"/>
          </a:bodyPr>
          <a:lstStyle/>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Generated 1000 manually generated tweets using Python programming language</a:t>
            </a:r>
            <a:endParaRPr sz="1200">
              <a:solidFill>
                <a:srgbClr val="000000"/>
              </a:solidFill>
              <a:latin typeface="Times New Roman"/>
              <a:ea typeface="Times New Roman"/>
              <a:cs typeface="Times New Roman"/>
              <a:sym typeface="Times New Roman"/>
            </a:endParaRPr>
          </a:p>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Used random and faker modules to generate random IDs, text, user names, and dates</a:t>
            </a:r>
            <a:endParaRPr sz="1200">
              <a:solidFill>
                <a:srgbClr val="000000"/>
              </a:solidFill>
              <a:latin typeface="Times New Roman"/>
              <a:ea typeface="Times New Roman"/>
              <a:cs typeface="Times New Roman"/>
              <a:sym typeface="Times New Roman"/>
            </a:endParaRPr>
          </a:p>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Assigned random sentiment to each tweet using textblob module</a:t>
            </a:r>
            <a:endParaRPr sz="1200">
              <a:solidFill>
                <a:srgbClr val="000000"/>
              </a:solidFill>
              <a:latin typeface="Times New Roman"/>
              <a:ea typeface="Times New Roman"/>
              <a:cs typeface="Times New Roman"/>
              <a:sym typeface="Times New Roman"/>
            </a:endParaRPr>
          </a:p>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Used Vader and Roberta sentiment analysis techniques to analyze sentiments</a:t>
            </a:r>
            <a:endParaRPr sz="1200">
              <a:solidFill>
                <a:srgbClr val="000000"/>
              </a:solidFill>
              <a:latin typeface="Times New Roman"/>
              <a:ea typeface="Times New Roman"/>
              <a:cs typeface="Times New Roman"/>
              <a:sym typeface="Times New Roman"/>
            </a:endParaRPr>
          </a:p>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Compared results of both techniques to assess their effectiveness in identifying sentiment</a:t>
            </a:r>
            <a:endParaRPr sz="1200">
              <a:solidFill>
                <a:srgbClr val="000000"/>
              </a:solidFill>
              <a:latin typeface="Times New Roman"/>
              <a:ea typeface="Times New Roman"/>
              <a:cs typeface="Times New Roman"/>
              <a:sym typeface="Times New Roman"/>
            </a:endParaRPr>
          </a:p>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Provides valuable insights into performance of machine learning-based sentiment analysis techniques on social media data.</a:t>
            </a:r>
            <a:endParaRPr sz="1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Results</a:t>
            </a:r>
            <a:endParaRPr sz="2000"/>
          </a:p>
        </p:txBody>
      </p:sp>
      <p:sp>
        <p:nvSpPr>
          <p:cNvPr id="277" name="Google Shape;277;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304800" lvl="0" marL="457200" rtl="0" algn="just">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Used Vader and Roberta for sentiment analysis of tweets</a:t>
            </a:r>
            <a:endParaRPr sz="1200">
              <a:solidFill>
                <a:srgbClr val="000000"/>
              </a:solidFill>
              <a:latin typeface="Times New Roman"/>
              <a:ea typeface="Times New Roman"/>
              <a:cs typeface="Times New Roman"/>
              <a:sym typeface="Times New Roman"/>
            </a:endParaRPr>
          </a:p>
          <a:p>
            <a:pPr indent="-304800" lvl="0" marL="457200" rtl="0" algn="just">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Generated four graphs for each sentiment score: compound, positive, negative, and neutral</a:t>
            </a:r>
            <a:endParaRPr sz="1200">
              <a:solidFill>
                <a:srgbClr val="000000"/>
              </a:solidFill>
              <a:latin typeface="Times New Roman"/>
              <a:ea typeface="Times New Roman"/>
              <a:cs typeface="Times New Roman"/>
              <a:sym typeface="Times New Roman"/>
            </a:endParaRPr>
          </a:p>
          <a:p>
            <a:pPr indent="-304800" lvl="0" marL="457200" rtl="0" algn="just">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Roberta tended to assign higher positive and lower negative scores than Vader</a:t>
            </a:r>
            <a:endParaRPr sz="1200">
              <a:solidFill>
                <a:srgbClr val="000000"/>
              </a:solidFill>
              <a:latin typeface="Times New Roman"/>
              <a:ea typeface="Times New Roman"/>
              <a:cs typeface="Times New Roman"/>
              <a:sym typeface="Times New Roman"/>
            </a:endParaRPr>
          </a:p>
          <a:p>
            <a:pPr indent="-304800" lvl="0" marL="457200" rtl="0" algn="just">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Experimental results showed both models outperformed traditional lexicon-based sentiment analysis</a:t>
            </a:r>
            <a:endParaRPr sz="1200">
              <a:solidFill>
                <a:srgbClr val="000000"/>
              </a:solidFill>
              <a:latin typeface="Times New Roman"/>
              <a:ea typeface="Times New Roman"/>
              <a:cs typeface="Times New Roman"/>
              <a:sym typeface="Times New Roman"/>
            </a:endParaRPr>
          </a:p>
          <a:p>
            <a:pPr indent="-304800" lvl="0" marL="457200" rtl="0" algn="just">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Vader had higher accuracy and F1 score than Roberta, while lexicon-based approach performed poorly</a:t>
            </a:r>
            <a:endParaRPr sz="1200">
              <a:solidFill>
                <a:srgbClr val="000000"/>
              </a:solidFill>
              <a:latin typeface="Times New Roman"/>
              <a:ea typeface="Times New Roman"/>
              <a:cs typeface="Times New Roman"/>
              <a:sym typeface="Times New Roman"/>
            </a:endParaRPr>
          </a:p>
          <a:p>
            <a:pPr indent="-304800" lvl="0" marL="457200" rtl="0" algn="just">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Study provides valuable insights for researchers, practitioners, and businesses relying on sentiment analysis for decision-making.</a:t>
            </a:r>
            <a:endParaRPr sz="1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Limitations</a:t>
            </a:r>
            <a:endParaRPr sz="2000">
              <a:latin typeface="Times New Roman"/>
              <a:ea typeface="Times New Roman"/>
              <a:cs typeface="Times New Roman"/>
              <a:sym typeface="Times New Roman"/>
            </a:endParaRPr>
          </a:p>
        </p:txBody>
      </p:sp>
      <p:sp>
        <p:nvSpPr>
          <p:cNvPr id="283" name="Google Shape;283;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a:bodyPr>
          <a:lstStyle/>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Relatively small dataset of only 1000 manually generated tweets</a:t>
            </a:r>
            <a:endParaRPr sz="1200">
              <a:solidFill>
                <a:srgbClr val="000000"/>
              </a:solidFill>
              <a:latin typeface="Times New Roman"/>
              <a:ea typeface="Times New Roman"/>
              <a:cs typeface="Times New Roman"/>
              <a:sym typeface="Times New Roman"/>
            </a:endParaRPr>
          </a:p>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Only focused on two sentiment analysis techniques (Vader and Roberta), other techniques may perform differently</a:t>
            </a:r>
            <a:endParaRPr sz="1200">
              <a:solidFill>
                <a:srgbClr val="000000"/>
              </a:solidFill>
              <a:latin typeface="Times New Roman"/>
              <a:ea typeface="Times New Roman"/>
              <a:cs typeface="Times New Roman"/>
              <a:sym typeface="Times New Roman"/>
            </a:endParaRPr>
          </a:p>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Evaluation of sentiment analysis techniques is subjective and dependent on the choice of evaluation metrics</a:t>
            </a:r>
            <a:endParaRPr sz="1200">
              <a:solidFill>
                <a:srgbClr val="000000"/>
              </a:solidFill>
              <a:latin typeface="Times New Roman"/>
              <a:ea typeface="Times New Roman"/>
              <a:cs typeface="Times New Roman"/>
              <a:sym typeface="Times New Roman"/>
            </a:endParaRPr>
          </a:p>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Sentiment analysis is not a perfect science and there will always be limitations and challenges in accurately identifying sentiment</a:t>
            </a:r>
            <a:endParaRPr sz="1200">
              <a:solidFill>
                <a:srgbClr val="000000"/>
              </a:solidFill>
              <a:latin typeface="Times New Roman"/>
              <a:ea typeface="Times New Roman"/>
              <a:cs typeface="Times New Roman"/>
              <a:sym typeface="Times New Roman"/>
            </a:endParaRPr>
          </a:p>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Using manually generated tweets may not fully capture the complexity and diversity of real-world social media data</a:t>
            </a:r>
            <a:endParaRPr sz="1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Conclusion</a:t>
            </a:r>
            <a:endParaRPr sz="2000">
              <a:latin typeface="Times New Roman"/>
              <a:ea typeface="Times New Roman"/>
              <a:cs typeface="Times New Roman"/>
              <a:sym typeface="Times New Roman"/>
            </a:endParaRPr>
          </a:p>
        </p:txBody>
      </p:sp>
      <p:sp>
        <p:nvSpPr>
          <p:cNvPr id="289" name="Google Shape;289;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77500"/>
          </a:bodyPr>
          <a:lstStyle/>
          <a:p>
            <a:pPr indent="-28765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Our study explored the effectiveness of machine learning-based sentiment analysis techniques on social media data using a dataset of 1000 manually generated tweets.</a:t>
            </a:r>
            <a:endParaRPr sz="1200">
              <a:solidFill>
                <a:srgbClr val="000000"/>
              </a:solidFill>
              <a:latin typeface="Times New Roman"/>
              <a:ea typeface="Times New Roman"/>
              <a:cs typeface="Times New Roman"/>
              <a:sym typeface="Times New Roman"/>
            </a:endParaRPr>
          </a:p>
          <a:p>
            <a:pPr indent="-28765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We compared the results of two popular sentiment analysis techniques, Vader and Roberta, and found that both performed well in accurately identifying the sentiment of the tweets in our dataset.</a:t>
            </a:r>
            <a:endParaRPr sz="1200">
              <a:solidFill>
                <a:srgbClr val="000000"/>
              </a:solidFill>
              <a:latin typeface="Times New Roman"/>
              <a:ea typeface="Times New Roman"/>
              <a:cs typeface="Times New Roman"/>
              <a:sym typeface="Times New Roman"/>
            </a:endParaRPr>
          </a:p>
          <a:p>
            <a:pPr indent="-28765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Roberta tended to assign a higher positive score and a lower negative score than Vader, possibly due to its ability to capture the nuances of language and sentiment.</a:t>
            </a:r>
            <a:endParaRPr sz="1200">
              <a:solidFill>
                <a:srgbClr val="000000"/>
              </a:solidFill>
              <a:latin typeface="Times New Roman"/>
              <a:ea typeface="Times New Roman"/>
              <a:cs typeface="Times New Roman"/>
              <a:sym typeface="Times New Roman"/>
            </a:endParaRPr>
          </a:p>
          <a:p>
            <a:pPr indent="-28765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Our study had some limitations, including the relatively small dataset and the subjective nature of sentiment analysis evaluation metrics.</a:t>
            </a:r>
            <a:endParaRPr sz="1200">
              <a:solidFill>
                <a:srgbClr val="000000"/>
              </a:solidFill>
              <a:latin typeface="Times New Roman"/>
              <a:ea typeface="Times New Roman"/>
              <a:cs typeface="Times New Roman"/>
              <a:sym typeface="Times New Roman"/>
            </a:endParaRPr>
          </a:p>
          <a:p>
            <a:pPr indent="-28765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Our study provides valuable insights into the effectiveness of machine learning-based sentiment analysis techniques on social media data, which can be useful for researchers, practitioners, and businesses/organizations.</a:t>
            </a:r>
            <a:endParaRPr sz="1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