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drawings/drawing1.xml" ContentType="application/vnd.openxmlformats-officedocument.drawingml.chartshap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7" r:id="rId3"/>
    <p:sldId id="308" r:id="rId4"/>
    <p:sldId id="309" r:id="rId5"/>
    <p:sldId id="310" r:id="rId6"/>
    <p:sldId id="311" r:id="rId7"/>
    <p:sldId id="271" r:id="rId8"/>
    <p:sldId id="275" r:id="rId9"/>
    <p:sldId id="269" r:id="rId10"/>
    <p:sldId id="312" r:id="rId11"/>
    <p:sldId id="313" r:id="rId12"/>
    <p:sldId id="314" r:id="rId13"/>
    <p:sldId id="267" r:id="rId14"/>
    <p:sldId id="268" r:id="rId15"/>
    <p:sldId id="315" r:id="rId16"/>
    <p:sldId id="318" r:id="rId17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D0B20"/>
    <a:srgbClr val="212121"/>
    <a:srgbClr val="480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horzBarState="maximized">
    <p:restoredLeft sz="14995"/>
    <p:restoredTop sz="94660"/>
  </p:normalViewPr>
  <p:slideViewPr>
    <p:cSldViewPr snapToGrid="0">
      <p:cViewPr>
        <p:scale>
          <a:sx n="66" d="100"/>
          <a:sy n="66" d="100"/>
        </p:scale>
        <p:origin x="2310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amir\Downloads\KPMG%20Task%202%20solution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Users\Samir\Downloads\KPMG%20Task%202%20solution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Samir\Downloads\KPMG%20Task%202%20solution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Samir\Downloads\KPMG%20Task%202%20solution.xlsx" TargetMode="External"/></Relationships>
</file>

<file path=ppt/charts/_rels/chart4.xml.rels><?xml version="1.0" encoding="UTF-8" standalone="yes"?>
<Relationships xmlns="http://schemas.openxmlformats.org/package/2006/relationships"><Relationship Id="rId4" Type="http://schemas.microsoft.com/office/2011/relationships/chartColorStyle" Target="colors4.xml"/><Relationship Id="rId3" Type="http://schemas.microsoft.com/office/2011/relationships/chartStyle" Target="style4.xml"/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Samir\Downloads\KPMG%20Task%202%20solution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Samir\Downloads\KPMG%20Task%202%20solution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Samir\Downloads\KPMG%20Task%202%20solution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Samir\Downloads\KPMG%20Task%202%20solution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Samir\Downloads\KPMG%20Task%202%20solution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Samir\Downloads\KPMG%20Task%202%20solu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Task 2 solution.xlsx]Old!PivotTable13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'[KPMG Task 2 solution.xlsx]Old'!$B$3:$B$4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'[KPMG Task 2 solution.xlsx]Old'!$A$5:$A$13</c:f>
              <c:strCache>
                <c:ptCount val="8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70-79</c:v>
                </c:pt>
                <c:pt idx="6">
                  <c:v>80-89</c:v>
                </c:pt>
                <c:pt idx="7">
                  <c:v>90-91</c:v>
                </c:pt>
              </c:strCache>
            </c:strRef>
          </c:cat>
          <c:val>
            <c:numRef>
              <c:f>'[KPMG Task 2 solution.xlsx]Old'!$B$5:$B$13</c:f>
              <c:numCache>
                <c:formatCode>General</c:formatCode>
                <c:ptCount val="8"/>
                <c:pt idx="0">
                  <c:v>579</c:v>
                </c:pt>
                <c:pt idx="1">
                  <c:v>569</c:v>
                </c:pt>
                <c:pt idx="2">
                  <c:v>1137</c:v>
                </c:pt>
                <c:pt idx="3">
                  <c:v>605</c:v>
                </c:pt>
                <c:pt idx="4">
                  <c:v>472</c:v>
                </c:pt>
                <c:pt idx="5">
                  <c:v>5</c:v>
                </c:pt>
                <c:pt idx="7">
                  <c:v>10</c:v>
                </c:pt>
              </c:numCache>
            </c:numRef>
          </c:val>
        </c:ser>
        <c:ser>
          <c:idx val="1"/>
          <c:order val="1"/>
          <c:tx>
            <c:strRef>
              <c:f>'[KPMG Task 2 solution.xlsx]Old'!$C$3:$C$4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'[KPMG Task 2 solution.xlsx]Old'!$A$5:$A$13</c:f>
              <c:strCache>
                <c:ptCount val="8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70-79</c:v>
                </c:pt>
                <c:pt idx="6">
                  <c:v>80-89</c:v>
                </c:pt>
                <c:pt idx="7">
                  <c:v>90-91</c:v>
                </c:pt>
              </c:strCache>
            </c:strRef>
          </c:cat>
          <c:val>
            <c:numRef>
              <c:f>'[KPMG Task 2 solution.xlsx]Old'!$C$5:$C$13</c:f>
              <c:numCache>
                <c:formatCode>General</c:formatCode>
                <c:ptCount val="8"/>
                <c:pt idx="0">
                  <c:v>478</c:v>
                </c:pt>
                <c:pt idx="1">
                  <c:v>700</c:v>
                </c:pt>
                <c:pt idx="2">
                  <c:v>1208</c:v>
                </c:pt>
                <c:pt idx="3">
                  <c:v>601</c:v>
                </c:pt>
                <c:pt idx="4">
                  <c:v>474</c:v>
                </c:pt>
                <c:pt idx="5">
                  <c:v>7</c:v>
                </c:pt>
              </c:numCache>
            </c:numRef>
          </c:val>
        </c:ser>
        <c:ser>
          <c:idx val="2"/>
          <c:order val="2"/>
          <c:tx>
            <c:strRef>
              <c:f>'[KPMG Task 2 solution.xlsx]Old'!$D$3:$D$4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'[KPMG Task 2 solution.xlsx]Old'!$A$5:$A$13</c:f>
              <c:strCache>
                <c:ptCount val="8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70-79</c:v>
                </c:pt>
                <c:pt idx="6">
                  <c:v>80-89</c:v>
                </c:pt>
                <c:pt idx="7">
                  <c:v>90-91</c:v>
                </c:pt>
              </c:strCache>
            </c:strRef>
          </c:cat>
          <c:val>
            <c:numRef>
              <c:f>'[KPMG Task 2 solution.xlsx]Old'!$D$5:$D$13</c:f>
              <c:numCache>
                <c:formatCode>General</c:formatCode>
                <c:ptCount val="8"/>
                <c:pt idx="0">
                  <c:v>973</c:v>
                </c:pt>
                <c:pt idx="1">
                  <c:v>1117</c:v>
                </c:pt>
                <c:pt idx="2">
                  <c:v>2426</c:v>
                </c:pt>
                <c:pt idx="3">
                  <c:v>1200</c:v>
                </c:pt>
                <c:pt idx="4">
                  <c:v>1066</c:v>
                </c:pt>
                <c:pt idx="6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0"/>
        <c:axId val="78649377"/>
        <c:axId val="878972352"/>
      </c:barChart>
      <c:catAx>
        <c:axId val="7864937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78972352"/>
        <c:crosses val="autoZero"/>
        <c:auto val="1"/>
        <c:lblAlgn val="ctr"/>
        <c:lblOffset val="100"/>
        <c:noMultiLvlLbl val="0"/>
      </c:catAx>
      <c:valAx>
        <c:axId val="878972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altLang="en-US" sz="800" b="0">
                    <a:latin typeface="Franklin Gothic Medium" panose="020B0603020102020204" charset="0"/>
                    <a:cs typeface="Franklin Gothic Medium" panose="020B0603020102020204" charset="0"/>
                  </a:rPr>
                  <a:t>No. of People in each category</a:t>
                </a:r>
                <a:endParaRPr lang="en-IN" altLang="en-US" sz="800" b="0">
                  <a:latin typeface="Franklin Gothic Medium" panose="020B0603020102020204" charset="0"/>
                  <a:cs typeface="Franklin Gothic Medium" panose="020B0603020102020204" charset="0"/>
                </a:endParaRPr>
              </a:p>
            </c:rich>
          </c:tx>
          <c:layout>
            <c:manualLayout>
              <c:xMode val="edge"/>
              <c:yMode val="edge"/>
              <c:x val="0.104738131826515"/>
              <c:y val="0.0088547815820543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864937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b="0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Task 2 solution.xlsx]Sheet28!PivotTable20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 b="1"/>
              <a:t>Profit by Product Line</a:t>
            </a:r>
            <a:endParaRPr lang="en-IN" altLang="en-US" b="1"/>
          </a:p>
        </c:rich>
      </c:tx>
      <c:layout>
        <c:manualLayout>
          <c:xMode val="edge"/>
          <c:yMode val="edge"/>
          <c:x val="0.29953098351336"/>
          <c:y val="0.028776531497086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319210679048172"/>
          <c:y val="0.361374407582938"/>
          <c:w val="0.718659315147998"/>
          <c:h val="0.4953791469194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'[KPMG Task 2 solution.xlsx]Sheet28'!$B$3:$B$4</c:f>
              <c:strCache>
                <c:ptCount val="1"/>
                <c:pt idx="0">
                  <c:v>Mountain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 Task 2 solution.xlsx]Sheet28'!$B$5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'[KPMG Task 2 solution.xlsx]Sheet28'!$B$5</c:f>
              <c:numCache>
                <c:formatCode>0.00%</c:formatCode>
                <c:ptCount val="1"/>
                <c:pt idx="0">
                  <c:v>0.00366506279400288</c:v>
                </c:pt>
              </c:numCache>
            </c:numRef>
          </c:val>
        </c:ser>
        <c:ser>
          <c:idx val="1"/>
          <c:order val="1"/>
          <c:tx>
            <c:strRef>
              <c:f>'[KPMG Task 2 solution.xlsx]Sheet28'!$C$3:$C$4</c:f>
              <c:strCache>
                <c:ptCount val="1"/>
                <c:pt idx="0">
                  <c:v>Road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 Task 2 solution.xlsx]Sheet28'!$B$5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'[KPMG Task 2 solution.xlsx]Sheet28'!$C$5</c:f>
              <c:numCache>
                <c:formatCode>0.00%</c:formatCode>
                <c:ptCount val="1"/>
                <c:pt idx="0">
                  <c:v>0.131217682246595</c:v>
                </c:pt>
              </c:numCache>
            </c:numRef>
          </c:val>
        </c:ser>
        <c:ser>
          <c:idx val="2"/>
          <c:order val="2"/>
          <c:tx>
            <c:strRef>
              <c:f>'[KPMG Task 2 solution.xlsx]Sheet28'!$D$3:$D$4</c:f>
              <c:strCache>
                <c:ptCount val="1"/>
                <c:pt idx="0">
                  <c:v>Standard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 Task 2 solution.xlsx]Sheet28'!$B$5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'[KPMG Task 2 solution.xlsx]Sheet28'!$D$5</c:f>
              <c:numCache>
                <c:formatCode>0.00%</c:formatCode>
                <c:ptCount val="1"/>
                <c:pt idx="0">
                  <c:v>0.747471532383419</c:v>
                </c:pt>
              </c:numCache>
            </c:numRef>
          </c:val>
        </c:ser>
        <c:ser>
          <c:idx val="3"/>
          <c:order val="3"/>
          <c:tx>
            <c:strRef>
              <c:f>'[KPMG Task 2 solution.xlsx]Sheet28'!$E$3:$E$4</c:f>
              <c:strCache>
                <c:ptCount val="1"/>
                <c:pt idx="0">
                  <c:v>Touring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 Task 2 solution.xlsx]Sheet28'!$B$5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'[KPMG Task 2 solution.xlsx]Sheet28'!$E$5</c:f>
              <c:numCache>
                <c:formatCode>0.00%</c:formatCode>
                <c:ptCount val="1"/>
                <c:pt idx="0">
                  <c:v>0.117645722575983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883814589"/>
        <c:axId val="400052559"/>
      </c:barChart>
      <c:catAx>
        <c:axId val="88381458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0052559"/>
        <c:crosses val="autoZero"/>
        <c:auto val="1"/>
        <c:lblAlgn val="ctr"/>
        <c:lblOffset val="100"/>
        <c:noMultiLvlLbl val="0"/>
      </c:catAx>
      <c:valAx>
        <c:axId val="400052559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8381458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827067038972921"/>
          <c:y val="0.194649244046036"/>
          <c:w val="0.168891468369124"/>
          <c:h val="0.59004739336492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b="1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Task 2 solution.xlsx]Sheet18!PivotTable12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'[KPMG Task 2 solution.xlsx]Sheet18'!$B$3:$B$4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'[KPMG Task 2 solution.xlsx]Sheet18'!$A$5:$A$12</c:f>
              <c:strCache>
                <c:ptCount val="7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81-84</c:v>
                </c:pt>
              </c:strCache>
            </c:strRef>
          </c:cat>
          <c:val>
            <c:numRef>
              <c:f>'[KPMG Task 2 solution.xlsx]Sheet18'!$B$5:$B$12</c:f>
              <c:numCache>
                <c:formatCode>General</c:formatCode>
                <c:ptCount val="7"/>
                <c:pt idx="0">
                  <c:v>37</c:v>
                </c:pt>
                <c:pt idx="1">
                  <c:v>10</c:v>
                </c:pt>
                <c:pt idx="2">
                  <c:v>44</c:v>
                </c:pt>
                <c:pt idx="3">
                  <c:v>31</c:v>
                </c:pt>
                <c:pt idx="4">
                  <c:v>27</c:v>
                </c:pt>
                <c:pt idx="5">
                  <c:v>17</c:v>
                </c:pt>
                <c:pt idx="6">
                  <c:v>7</c:v>
                </c:pt>
              </c:numCache>
            </c:numRef>
          </c:val>
        </c:ser>
        <c:ser>
          <c:idx val="1"/>
          <c:order val="1"/>
          <c:tx>
            <c:strRef>
              <c:f>'[KPMG Task 2 solution.xlsx]Sheet18'!$C$3:$C$4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'[KPMG Task 2 solution.xlsx]Sheet18'!$A$5:$A$12</c:f>
              <c:strCache>
                <c:ptCount val="7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81-84</c:v>
                </c:pt>
              </c:strCache>
            </c:strRef>
          </c:cat>
          <c:val>
            <c:numRef>
              <c:f>'[KPMG Task 2 solution.xlsx]Sheet18'!$C$5:$C$12</c:f>
              <c:numCache>
                <c:formatCode>General</c:formatCode>
                <c:ptCount val="7"/>
                <c:pt idx="0">
                  <c:v>30</c:v>
                </c:pt>
                <c:pt idx="1">
                  <c:v>24</c:v>
                </c:pt>
                <c:pt idx="2">
                  <c:v>42</c:v>
                </c:pt>
                <c:pt idx="3">
                  <c:v>23</c:v>
                </c:pt>
                <c:pt idx="4">
                  <c:v>35</c:v>
                </c:pt>
                <c:pt idx="5">
                  <c:v>18</c:v>
                </c:pt>
                <c:pt idx="6">
                  <c:v>8</c:v>
                </c:pt>
              </c:numCache>
            </c:numRef>
          </c:val>
        </c:ser>
        <c:ser>
          <c:idx val="2"/>
          <c:order val="2"/>
          <c:tx>
            <c:strRef>
              <c:f>'[KPMG Task 2 solution.xlsx]Sheet18'!$D$3:$D$4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'[KPMG Task 2 solution.xlsx]Sheet18'!$A$5:$A$12</c:f>
              <c:strCache>
                <c:ptCount val="7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81-84</c:v>
                </c:pt>
              </c:strCache>
            </c:strRef>
          </c:cat>
          <c:val>
            <c:numRef>
              <c:f>'[KPMG Task 2 solution.xlsx]Sheet18'!$D$5:$D$12</c:f>
              <c:numCache>
                <c:formatCode>General</c:formatCode>
                <c:ptCount val="7"/>
                <c:pt idx="0">
                  <c:v>55</c:v>
                </c:pt>
                <c:pt idx="1">
                  <c:v>39</c:v>
                </c:pt>
                <c:pt idx="2">
                  <c:v>90</c:v>
                </c:pt>
                <c:pt idx="3">
                  <c:v>67</c:v>
                </c:pt>
                <c:pt idx="4">
                  <c:v>55</c:v>
                </c:pt>
                <c:pt idx="5">
                  <c:v>40</c:v>
                </c:pt>
                <c:pt idx="6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0"/>
        <c:axId val="342728771"/>
        <c:axId val="143228350"/>
      </c:barChart>
      <c:catAx>
        <c:axId val="34272877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3228350"/>
        <c:crosses val="autoZero"/>
        <c:auto val="1"/>
        <c:lblAlgn val="ctr"/>
        <c:lblOffset val="100"/>
        <c:noMultiLvlLbl val="0"/>
      </c:catAx>
      <c:valAx>
        <c:axId val="14322835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altLang="en-US" sz="900">
                    <a:latin typeface="Franklin Gothic Medium" panose="020B0603020102020204" charset="0"/>
                    <a:cs typeface="Franklin Gothic Medium" panose="020B0603020102020204" charset="0"/>
                  </a:rPr>
                  <a:t>No. of people in each category</a:t>
                </a:r>
                <a:endParaRPr lang="en-IN" altLang="en-US" sz="900">
                  <a:latin typeface="Franklin Gothic Medium" panose="020B0603020102020204" charset="0"/>
                  <a:cs typeface="Franklin Gothic Medium" panose="020B0603020102020204" charset="0"/>
                </a:endParaRPr>
              </a:p>
            </c:rich>
          </c:tx>
          <c:layout>
            <c:manualLayout>
              <c:xMode val="edge"/>
              <c:yMode val="edge"/>
              <c:x val="0.159003909700947"/>
              <c:y val="0.0087108013937282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4272877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Task 2 solution.xlsx]Sheet23!PivotTable15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'[KPMG Task 2 solution.xlsx]Sheet23'!$B$3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 Task 2 solution.xlsx]Sheet23'!$A$4:$A$13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'[KPMG Task 2 solution.xlsx]Sheet23'!$B$4:$B$13</c:f>
              <c:numCache>
                <c:formatCode>0.00%</c:formatCode>
                <c:ptCount val="9"/>
                <c:pt idx="0">
                  <c:v>0.0321678321678322</c:v>
                </c:pt>
                <c:pt idx="1">
                  <c:v>0.0447552447552448</c:v>
                </c:pt>
                <c:pt idx="2">
                  <c:v>0.254545454545455</c:v>
                </c:pt>
                <c:pt idx="3">
                  <c:v>0.188811188811189</c:v>
                </c:pt>
                <c:pt idx="4">
                  <c:v>0.0405594405594406</c:v>
                </c:pt>
                <c:pt idx="5">
                  <c:v>0.239160839160839</c:v>
                </c:pt>
                <c:pt idx="6">
                  <c:v>0.0685314685314685</c:v>
                </c:pt>
                <c:pt idx="7">
                  <c:v>0.102097902097902</c:v>
                </c:pt>
                <c:pt idx="8">
                  <c:v>0.0293706293706294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566495588"/>
        <c:axId val="283084483"/>
      </c:barChart>
      <c:catAx>
        <c:axId val="5664955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83084483"/>
        <c:crosses val="autoZero"/>
        <c:auto val="1"/>
        <c:lblAlgn val="ctr"/>
        <c:lblOffset val="100"/>
        <c:noMultiLvlLbl val="0"/>
      </c:catAx>
      <c:valAx>
        <c:axId val="283084483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664955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1200" b="0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Task 2 solution.xlsx]Sheet12!PivotTable8</c:name>
    <c:fmtId val="-1"/>
  </c:pivotSource>
  <c:chart>
    <c:autoTitleDeleted val="1"/>
    <c:plotArea>
      <c:layout>
        <c:manualLayout>
          <c:layoutTarget val="inner"/>
          <c:xMode val="edge"/>
          <c:yMode val="edge"/>
          <c:x val="0.0644333378360124"/>
          <c:y val="0.0734387563655856"/>
          <c:w val="0.903687694178036"/>
          <c:h val="0.5324041811846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'[KPMG Task 2 solution.xlsx]Sheet12'!$B$3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 Task 2 solution.xlsx]Sheet12'!$A$4:$A$13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'[KPMG Task 2 solution.xlsx]Sheet12'!$B$4:$B$13</c:f>
              <c:numCache>
                <c:formatCode>0.00%</c:formatCode>
                <c:ptCount val="9"/>
                <c:pt idx="0">
                  <c:v>0.0353579812206573</c:v>
                </c:pt>
                <c:pt idx="1">
                  <c:v>0.0429870892018779</c:v>
                </c:pt>
                <c:pt idx="2">
                  <c:v>0.237162558685446</c:v>
                </c:pt>
                <c:pt idx="3">
                  <c:v>0.194028755868545</c:v>
                </c:pt>
                <c:pt idx="4">
                  <c:v>0.0421068075117371</c:v>
                </c:pt>
                <c:pt idx="5">
                  <c:v>0.243691314553991</c:v>
                </c:pt>
                <c:pt idx="6">
                  <c:v>0.0802523474178404</c:v>
                </c:pt>
                <c:pt idx="7">
                  <c:v>0.103506455399061</c:v>
                </c:pt>
                <c:pt idx="8">
                  <c:v>0.0209066901408451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5"/>
        <c:axId val="859802134"/>
        <c:axId val="314844398"/>
      </c:barChart>
      <c:catAx>
        <c:axId val="85980213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4844398"/>
        <c:crosses val="autoZero"/>
        <c:auto val="1"/>
        <c:lblAlgn val="ctr"/>
        <c:lblOffset val="100"/>
        <c:noMultiLvlLbl val="0"/>
      </c:catAx>
      <c:valAx>
        <c:axId val="314844398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5980213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1200" b="0"/>
      </a:pPr>
    </a:p>
  </c:txPr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Task 2 solution.xlsx]Sheet10!PivotTable7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altLang="en-US" sz="1600" b="1">
                <a:solidFill>
                  <a:schemeClr val="tx1"/>
                </a:solidFill>
                <a:latin typeface="Segoe UI Semibold" panose="020B0702040204020203" charset="0"/>
                <a:cs typeface="Segoe UI Semibold" panose="020B0702040204020203" charset="0"/>
              </a:rPr>
              <a:t>Number Of Cars Owned In Each States</a:t>
            </a:r>
            <a:endParaRPr lang="en-IN" altLang="en-US" sz="1600" b="1">
              <a:solidFill>
                <a:schemeClr val="tx1"/>
              </a:solidFill>
              <a:latin typeface="Segoe UI Semibold" panose="020B0702040204020203" charset="0"/>
              <a:cs typeface="Segoe UI Semibold" panose="020B0702040204020203" charset="0"/>
            </a:endParaRPr>
          </a:p>
        </c:rich>
      </c:tx>
      <c:layout>
        <c:manualLayout>
          <c:xMode val="edge"/>
          <c:yMode val="edge"/>
          <c:x val="0.175515463917526"/>
          <c:y val="0.053237410071942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360124406613194"/>
          <c:y val="0.266894781864842"/>
          <c:w val="0.832214765100671"/>
          <c:h val="0.5952095808383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'[KPMG Task 2 solution.xlsx]Sheet10'!$B$3:$B$4</c:f>
              <c:strCache>
                <c:ptCount val="1"/>
                <c:pt idx="0">
                  <c:v>NSW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 Task 2 solution.xlsx]Sheet10'!$A$5:$A$7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'[KPMG Task 2 solution.xlsx]Sheet10'!$B$5:$B$7</c:f>
              <c:numCache>
                <c:formatCode>0.00%</c:formatCode>
                <c:ptCount val="2"/>
                <c:pt idx="0">
                  <c:v>0.259251101321586</c:v>
                </c:pt>
                <c:pt idx="1">
                  <c:v>0.269603524229075</c:v>
                </c:pt>
              </c:numCache>
            </c:numRef>
          </c:val>
        </c:ser>
        <c:ser>
          <c:idx val="1"/>
          <c:order val="1"/>
          <c:tx>
            <c:strRef>
              <c:f>'[KPMG Task 2 solution.xlsx]Sheet10'!$C$3:$C$4</c:f>
              <c:strCache>
                <c:ptCount val="1"/>
                <c:pt idx="0">
                  <c:v>QLD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 Task 2 solution.xlsx]Sheet10'!$A$5:$A$7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'[KPMG Task 2 solution.xlsx]Sheet10'!$C$5:$C$7</c:f>
              <c:numCache>
                <c:formatCode>0.00%</c:formatCode>
                <c:ptCount val="2"/>
                <c:pt idx="0">
                  <c:v>0.108883994126285</c:v>
                </c:pt>
                <c:pt idx="1">
                  <c:v>0.111747430249633</c:v>
                </c:pt>
              </c:numCache>
            </c:numRef>
          </c:val>
        </c:ser>
        <c:ser>
          <c:idx val="2"/>
          <c:order val="2"/>
          <c:tx>
            <c:strRef>
              <c:f>'[KPMG Task 2 solution.xlsx]Sheet10'!$D$3:$D$4</c:f>
              <c:strCache>
                <c:ptCount val="1"/>
                <c:pt idx="0">
                  <c:v>VIC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 Task 2 solution.xlsx]Sheet10'!$A$5:$A$7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'[KPMG Task 2 solution.xlsx]Sheet10'!$D$5:$D$7</c:f>
              <c:numCache>
                <c:formatCode>0.00%</c:formatCode>
                <c:ptCount val="2"/>
                <c:pt idx="0">
                  <c:v>0.125770925110132</c:v>
                </c:pt>
                <c:pt idx="1">
                  <c:v>0.124743024963289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-25"/>
        <c:axId val="519019147"/>
        <c:axId val="526547327"/>
      </c:barChart>
      <c:catAx>
        <c:axId val="51901914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26547327"/>
        <c:crosses val="autoZero"/>
        <c:auto val="1"/>
        <c:lblAlgn val="ctr"/>
        <c:lblOffset val="100"/>
        <c:noMultiLvlLbl val="0"/>
      </c:catAx>
      <c:valAx>
        <c:axId val="526547327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90191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86340206185567"/>
          <c:y val="0.491906474820144"/>
          <c:w val="0.132731958762887"/>
          <c:h val="0.25287769784172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lang="en-US" b="1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Task 2 solution.xlsx]Sheet13!PivotTable9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charset="0"/>
                <a:ea typeface="Segoe UI Semibold" panose="020B0702040204020203" charset="0"/>
                <a:cs typeface="Segoe UI Semibold" panose="020B0702040204020203" charset="0"/>
                <a:sym typeface="Segoe UI Semibold" panose="020B0702040204020203" charset="0"/>
              </a:defRPr>
            </a:pPr>
            <a:r>
              <a:rPr lang="en-IN" altLang="en-US" b="0">
                <a:latin typeface="Segoe UI Semibold" panose="020B0702040204020203" charset="0"/>
                <a:ea typeface="Segoe UI Semibold" panose="020B0702040204020203" charset="0"/>
                <a:cs typeface="Segoe UI Semibold" panose="020B0702040204020203" charset="0"/>
                <a:sym typeface="Segoe UI Semibold" panose="020B0702040204020203" charset="0"/>
              </a:rPr>
              <a:t>Profit Based on Industry Sector</a:t>
            </a:r>
            <a:endParaRPr lang="en-IN" altLang="en-US" b="0">
              <a:latin typeface="Segoe UI Semibold" panose="020B0702040204020203" charset="0"/>
              <a:ea typeface="Segoe UI Semibold" panose="020B0702040204020203" charset="0"/>
              <a:cs typeface="Segoe UI Semibold" panose="020B0702040204020203" charset="0"/>
              <a:sym typeface="Segoe UI Semibold" panose="020B0702040204020203" charset="0"/>
            </a:endParaRPr>
          </a:p>
        </c:rich>
      </c:tx>
      <c:layout>
        <c:manualLayout>
          <c:xMode val="edge"/>
          <c:yMode val="edge"/>
          <c:x val="0.256743960454631"/>
          <c:y val="0.0457245951829229"/>
        </c:manualLayout>
      </c:layout>
      <c:overlay val="1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231508771929825"/>
          <c:y val="0.216725559481743"/>
          <c:w val="0.625333333333333"/>
          <c:h val="0.314899882214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'[KPMG Task 2 solution.xlsx]Sheet13'!$B$3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'[KPMG Task 2 solution.xlsx]Sheet13'!$A$4:$A$13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'[KPMG Task 2 solution.xlsx]Sheet13'!$B$4:$B$13</c:f>
              <c:numCache>
                <c:formatCode>_-[$$-409]* #,##0.00_ ;_-[$$-409]* \-#,##0.00\ ;_-[$$-409]* "-"??_ ;_-@_ </c:formatCode>
                <c:ptCount val="9"/>
                <c:pt idx="0">
                  <c:v>255212.87</c:v>
                </c:pt>
                <c:pt idx="1">
                  <c:v>326459.13</c:v>
                </c:pt>
                <c:pt idx="2">
                  <c:v>1843732.29</c:v>
                </c:pt>
                <c:pt idx="3">
                  <c:v>1421488.08000001</c:v>
                </c:pt>
                <c:pt idx="4">
                  <c:v>313201.159999999</c:v>
                </c:pt>
                <c:pt idx="5">
                  <c:v>1810040.41</c:v>
                </c:pt>
                <c:pt idx="6">
                  <c:v>599553.52</c:v>
                </c:pt>
                <c:pt idx="7">
                  <c:v>798644.560000001</c:v>
                </c:pt>
                <c:pt idx="8">
                  <c:v>156251.2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289281680"/>
        <c:axId val="792799989"/>
      </c:barChart>
      <c:catAx>
        <c:axId val="2892816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charset="0"/>
                <a:ea typeface="Segoe UI Semibold" panose="020B0702040204020203" charset="0"/>
                <a:cs typeface="Segoe UI Semibold" panose="020B0702040204020203" charset="0"/>
                <a:sym typeface="Segoe UI Semibold" panose="020B0702040204020203" charset="0"/>
              </a:defRPr>
            </a:pPr>
          </a:p>
        </c:txPr>
        <c:crossAx val="792799989"/>
        <c:crosses val="autoZero"/>
        <c:auto val="1"/>
        <c:lblAlgn val="ctr"/>
        <c:lblOffset val="100"/>
        <c:noMultiLvlLbl val="0"/>
      </c:catAx>
      <c:valAx>
        <c:axId val="79279998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charset="0"/>
                <a:ea typeface="Segoe UI Semibold" panose="020B0702040204020203" charset="0"/>
                <a:cs typeface="Segoe UI Semibold" panose="020B0702040204020203" charset="0"/>
                <a:sym typeface="Segoe UI Semibold" panose="020B0702040204020203" charset="0"/>
              </a:defRPr>
            </a:pPr>
          </a:p>
        </c:txPr>
        <c:crossAx val="289281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charset="0"/>
                <a:ea typeface="Segoe UI Semibold" panose="020B0702040204020203" charset="0"/>
                <a:cs typeface="Segoe UI Semibold" panose="020B0702040204020203" charset="0"/>
                <a:sym typeface="Segoe UI Semibold" panose="020B0702040204020203" charset="0"/>
              </a:defRPr>
            </a:pPr>
          </a:p>
        </c:txPr>
      </c:legendEntry>
      <c:layout>
        <c:manualLayout>
          <c:xMode val="edge"/>
          <c:yMode val="edge"/>
          <c:x val="0.874385964912281"/>
          <c:y val="0.2888692579505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charset="0"/>
              <a:ea typeface="Segoe UI Semibold" panose="020B0702040204020203" charset="0"/>
              <a:cs typeface="Segoe UI Semibold" panose="020B0702040204020203" charset="0"/>
              <a:sym typeface="Segoe UI Semibold" panose="020B0702040204020203" charset="0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b="0">
          <a:latin typeface="Segoe UI Semibold" panose="020B0702040204020203" charset="0"/>
          <a:ea typeface="Segoe UI Semibold" panose="020B0702040204020203" charset="0"/>
          <a:cs typeface="Segoe UI Semibold" panose="020B0702040204020203" charset="0"/>
          <a:sym typeface="Segoe UI Semibold" panose="020B0702040204020203" charset="0"/>
        </a:defRPr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Task 2 solution.xlsx]brand01!PivotTable18</c:name>
    <c:fmtId val="-1"/>
  </c:pivotSource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'[KPMG Task 2 solution.xlsx]brand01'!$B$3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'[KPMG Task 2 solution.xlsx]brand01'!$A$4:$A$10</c:f>
              <c:strCache>
                <c:ptCount val="6"/>
                <c:pt idx="0">
                  <c:v>Norco Bicycles</c:v>
                </c:pt>
                <c:pt idx="1">
                  <c:v>OHM Cycles</c:v>
                </c:pt>
                <c:pt idx="2">
                  <c:v>Giant Bicycles</c:v>
                </c:pt>
                <c:pt idx="3">
                  <c:v>Trek Bicycles</c:v>
                </c:pt>
                <c:pt idx="4">
                  <c:v>Solex</c:v>
                </c:pt>
                <c:pt idx="5">
                  <c:v>WeareA2B</c:v>
                </c:pt>
              </c:strCache>
            </c:strRef>
          </c:cat>
          <c:val>
            <c:numRef>
              <c:f>'[KPMG Task 2 solution.xlsx]brand01'!$B$4:$B$10</c:f>
              <c:numCache>
                <c:formatCode>_-[$$-409]* #,##0.00_ ;_-[$$-409]* \-#,##0.00\ ;_-[$$-409]* "-"??_ ;_-@_ </c:formatCode>
                <c:ptCount val="6"/>
                <c:pt idx="0">
                  <c:v>598254.94</c:v>
                </c:pt>
                <c:pt idx="1">
                  <c:v>1014195.42</c:v>
                </c:pt>
                <c:pt idx="2">
                  <c:v>1072762.61</c:v>
                </c:pt>
                <c:pt idx="3">
                  <c:v>1310299.30000002</c:v>
                </c:pt>
                <c:pt idx="4">
                  <c:v>1671749.94000001</c:v>
                </c:pt>
                <c:pt idx="5">
                  <c:v>1857321.00999998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0"/>
        <c:axId val="802659084"/>
        <c:axId val="905569300"/>
      </c:barChart>
      <c:catAx>
        <c:axId val="802659084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altLang="en-US" sz="1200"/>
                  <a:t>Brands</a:t>
                </a:r>
                <a:endParaRPr lang="en-IN" altLang="en-US" sz="12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05569300"/>
        <c:crosses val="autoZero"/>
        <c:auto val="1"/>
        <c:lblAlgn val="ctr"/>
        <c:lblOffset val="100"/>
        <c:noMultiLvlLbl val="0"/>
      </c:catAx>
      <c:valAx>
        <c:axId val="9055693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altLang="en-US" sz="1200"/>
                  <a:t>Profit</a:t>
                </a:r>
                <a:endParaRPr lang="en-IN" altLang="en-US" sz="120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_-[$$-409]* #,##0.00_ ;_-[$$-409]* \-#,##0.00\ ;_-[$$-409]* &quot;-&quot;??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026590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Task 2 solution.xlsx]Sheet27!PivotTable19</c:name>
    <c:fmtId val="-1"/>
  </c:pivotSource>
  <c:chart>
    <c:autoTitleDeleted val="1"/>
    <c:plotArea>
      <c:layout>
        <c:manualLayout>
          <c:layoutTarget val="inner"/>
          <c:xMode val="edge"/>
          <c:yMode val="edge"/>
          <c:x val="0.029042904290429"/>
          <c:y val="0.20519877675841"/>
          <c:w val="0.786930693069307"/>
          <c:h val="0.646911314984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'[KPMG Task 2 solution.xlsx]Sheet27'!$B$3:$B$4</c:f>
              <c:strCache>
                <c:ptCount val="1"/>
                <c:pt idx="0">
                  <c:v>Solex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'[KPMG Task 2 solution.xlsx]Sheet27'!$A$5:$A$8</c:f>
              <c:strCache>
                <c:ptCount val="3"/>
                <c:pt idx="0">
                  <c:v>Financial Services</c:v>
                </c:pt>
                <c:pt idx="1">
                  <c:v>Health</c:v>
                </c:pt>
                <c:pt idx="2">
                  <c:v>Manufacturing</c:v>
                </c:pt>
              </c:strCache>
            </c:strRef>
          </c:cat>
          <c:val>
            <c:numRef>
              <c:f>'[KPMG Task 2 solution.xlsx]Sheet27'!$B$5:$B$8</c:f>
              <c:numCache>
                <c:formatCode>0.00%</c:formatCode>
                <c:ptCount val="3"/>
                <c:pt idx="0">
                  <c:v>0.136112814224402</c:v>
                </c:pt>
                <c:pt idx="1">
                  <c:v>0.117310443490701</c:v>
                </c:pt>
                <c:pt idx="2">
                  <c:v>0.152462701818925</c:v>
                </c:pt>
              </c:numCache>
            </c:numRef>
          </c:val>
        </c:ser>
        <c:ser>
          <c:idx val="1"/>
          <c:order val="1"/>
          <c:tx>
            <c:strRef>
              <c:f>'[KPMG Task 2 solution.xlsx]Sheet27'!$C$3:$C$4</c:f>
              <c:strCache>
                <c:ptCount val="1"/>
                <c:pt idx="0">
                  <c:v>Trek Bicycles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'[KPMG Task 2 solution.xlsx]Sheet27'!$A$5:$A$8</c:f>
              <c:strCache>
                <c:ptCount val="3"/>
                <c:pt idx="0">
                  <c:v>Financial Services</c:v>
                </c:pt>
                <c:pt idx="1">
                  <c:v>Health</c:v>
                </c:pt>
                <c:pt idx="2">
                  <c:v>Manufacturing</c:v>
                </c:pt>
              </c:strCache>
            </c:strRef>
          </c:cat>
          <c:val>
            <c:numRef>
              <c:f>'[KPMG Task 2 solution.xlsx]Sheet27'!$C$5:$C$8</c:f>
              <c:numCache>
                <c:formatCode>0.00%</c:formatCode>
                <c:ptCount val="3"/>
                <c:pt idx="0">
                  <c:v>0.102799918250562</c:v>
                </c:pt>
                <c:pt idx="1">
                  <c:v>0.0823625587574085</c:v>
                </c:pt>
                <c:pt idx="2">
                  <c:v>0.100960555896178</c:v>
                </c:pt>
              </c:numCache>
            </c:numRef>
          </c:val>
        </c:ser>
        <c:ser>
          <c:idx val="2"/>
          <c:order val="2"/>
          <c:tx>
            <c:strRef>
              <c:f>'[KPMG Task 2 solution.xlsx]Sheet27'!$D$3:$D$4</c:f>
              <c:strCache>
                <c:ptCount val="1"/>
                <c:pt idx="0">
                  <c:v>WeareA2B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'[KPMG Task 2 solution.xlsx]Sheet27'!$A$5:$A$8</c:f>
              <c:strCache>
                <c:ptCount val="3"/>
                <c:pt idx="0">
                  <c:v>Financial Services</c:v>
                </c:pt>
                <c:pt idx="1">
                  <c:v>Health</c:v>
                </c:pt>
                <c:pt idx="2">
                  <c:v>Manufacturing</c:v>
                </c:pt>
              </c:strCache>
            </c:strRef>
          </c:cat>
          <c:val>
            <c:numRef>
              <c:f>'[KPMG Task 2 solution.xlsx]Sheet27'!$D$5:$D$8</c:f>
              <c:numCache>
                <c:formatCode>0.00%</c:formatCode>
                <c:ptCount val="3"/>
                <c:pt idx="0">
                  <c:v>0.113836092376865</c:v>
                </c:pt>
                <c:pt idx="1">
                  <c:v>0.0874718986306969</c:v>
                </c:pt>
                <c:pt idx="2">
                  <c:v>0.106683016554261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0"/>
        <c:axId val="946887192"/>
        <c:axId val="870868473"/>
      </c:barChart>
      <c:catAx>
        <c:axId val="9468871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70868473"/>
        <c:crosses val="autoZero"/>
        <c:auto val="1"/>
        <c:lblAlgn val="ctr"/>
        <c:lblOffset val="100"/>
        <c:noMultiLvlLbl val="0"/>
      </c:catAx>
      <c:valAx>
        <c:axId val="870868473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6887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+mj-ea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+mj-ea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  <a:sym typeface="+mj-ea"/>
              </a:defRPr>
            </a:pPr>
          </a:p>
        </c:txPr>
      </c:legendEntry>
      <c:layout>
        <c:manualLayout>
          <c:xMode val="edge"/>
          <c:yMode val="edge"/>
          <c:x val="0.83213644524237"/>
          <c:y val="0.120733427362482"/>
          <c:w val="0.164160682226212"/>
          <c:h val="0.72947813822284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  <a:sym typeface="+mj-ea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 Task 2 solution.xlsx]Sheet28!PivotTable20</c:name>
    <c:fmtId val="-1"/>
  </c:pivotSource>
  <c:chart>
    <c:autoTitleDeleted val="1"/>
    <c:plotArea>
      <c:layout>
        <c:manualLayout>
          <c:layoutTarget val="inner"/>
          <c:xMode val="edge"/>
          <c:yMode val="edge"/>
          <c:x val="0.080564353584797"/>
          <c:y val="0.160046728971963"/>
          <c:w val="0.797063057875036"/>
          <c:h val="0.3581775700934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'[KPMG Task 2 solution.xlsx]Sheet28'!$B$3:$B$4</c:f>
              <c:strCache>
                <c:ptCount val="1"/>
                <c:pt idx="0">
                  <c:v>Mountain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'[KPMG Task 2 solution.xlsx]Sheet28'!$A$5:$A$14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'[KPMG Task 2 solution.xlsx]Sheet28'!$B$5:$B$14</c:f>
              <c:numCache>
                <c:formatCode>General</c:formatCode>
                <c:ptCount val="9"/>
                <c:pt idx="0">
                  <c:v>8</c:v>
                </c:pt>
                <c:pt idx="1">
                  <c:v>16</c:v>
                </c:pt>
                <c:pt idx="2">
                  <c:v>66</c:v>
                </c:pt>
                <c:pt idx="3">
                  <c:v>58</c:v>
                </c:pt>
                <c:pt idx="4">
                  <c:v>16</c:v>
                </c:pt>
                <c:pt idx="5">
                  <c:v>68</c:v>
                </c:pt>
                <c:pt idx="6">
                  <c:v>21</c:v>
                </c:pt>
                <c:pt idx="7">
                  <c:v>33</c:v>
                </c:pt>
                <c:pt idx="8">
                  <c:v>1</c:v>
                </c:pt>
              </c:numCache>
            </c:numRef>
          </c:val>
        </c:ser>
        <c:ser>
          <c:idx val="1"/>
          <c:order val="1"/>
          <c:tx>
            <c:strRef>
              <c:f>'[KPMG Task 2 solution.xlsx]Sheet28'!$C$3:$C$4</c:f>
              <c:strCache>
                <c:ptCount val="1"/>
                <c:pt idx="0">
                  <c:v>Road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'[KPMG Task 2 solution.xlsx]Sheet28'!$A$5:$A$14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'[KPMG Task 2 solution.xlsx]Sheet28'!$C$5:$C$14</c:f>
              <c:numCache>
                <c:formatCode>General</c:formatCode>
                <c:ptCount val="9"/>
                <c:pt idx="0">
                  <c:v>82</c:v>
                </c:pt>
                <c:pt idx="1">
                  <c:v>110</c:v>
                </c:pt>
                <c:pt idx="2">
                  <c:v>616</c:v>
                </c:pt>
                <c:pt idx="3">
                  <c:v>556</c:v>
                </c:pt>
                <c:pt idx="4">
                  <c:v>110</c:v>
                </c:pt>
                <c:pt idx="5">
                  <c:v>721</c:v>
                </c:pt>
                <c:pt idx="6">
                  <c:v>211</c:v>
                </c:pt>
                <c:pt idx="7">
                  <c:v>283</c:v>
                </c:pt>
                <c:pt idx="8">
                  <c:v>65</c:v>
                </c:pt>
              </c:numCache>
            </c:numRef>
          </c:val>
        </c:ser>
        <c:ser>
          <c:idx val="2"/>
          <c:order val="2"/>
          <c:tx>
            <c:strRef>
              <c:f>'[KPMG Task 2 solution.xlsx]Sheet28'!$D$3:$D$4</c:f>
              <c:strCache>
                <c:ptCount val="1"/>
                <c:pt idx="0">
                  <c:v>Standard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'[KPMG Task 2 solution.xlsx]Sheet28'!$A$5:$A$14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'[KPMG Task 2 solution.xlsx]Sheet28'!$D$5:$D$14</c:f>
              <c:numCache>
                <c:formatCode>General</c:formatCode>
                <c:ptCount val="9"/>
                <c:pt idx="0">
                  <c:v>366</c:v>
                </c:pt>
                <c:pt idx="1">
                  <c:v>426</c:v>
                </c:pt>
                <c:pt idx="2">
                  <c:v>2347</c:v>
                </c:pt>
                <c:pt idx="3">
                  <c:v>1872</c:v>
                </c:pt>
                <c:pt idx="4">
                  <c:v>417</c:v>
                </c:pt>
                <c:pt idx="5">
                  <c:v>2346</c:v>
                </c:pt>
                <c:pt idx="6">
                  <c:v>791</c:v>
                </c:pt>
                <c:pt idx="7">
                  <c:v>1014</c:v>
                </c:pt>
                <c:pt idx="8">
                  <c:v>203</c:v>
                </c:pt>
              </c:numCache>
            </c:numRef>
          </c:val>
        </c:ser>
        <c:ser>
          <c:idx val="3"/>
          <c:order val="3"/>
          <c:tx>
            <c:strRef>
              <c:f>'[KPMG Task 2 solution.xlsx]Sheet28'!$E$3:$E$4</c:f>
              <c:strCache>
                <c:ptCount val="1"/>
                <c:pt idx="0">
                  <c:v>Touring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'[KPMG Task 2 solution.xlsx]Sheet28'!$A$5:$A$14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'[KPMG Task 2 solution.xlsx]Sheet28'!$E$5:$E$14</c:f>
              <c:numCache>
                <c:formatCode>General</c:formatCode>
                <c:ptCount val="9"/>
                <c:pt idx="0">
                  <c:v>26</c:v>
                </c:pt>
                <c:pt idx="1">
                  <c:v>34</c:v>
                </c:pt>
                <c:pt idx="2">
                  <c:v>204</c:v>
                </c:pt>
                <c:pt idx="3">
                  <c:v>159</c:v>
                </c:pt>
                <c:pt idx="4">
                  <c:v>31</c:v>
                </c:pt>
                <c:pt idx="5">
                  <c:v>187</c:v>
                </c:pt>
                <c:pt idx="6">
                  <c:v>71</c:v>
                </c:pt>
                <c:pt idx="7">
                  <c:v>81</c:v>
                </c:pt>
                <c:pt idx="8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3814589"/>
        <c:axId val="400052559"/>
      </c:barChart>
      <c:catAx>
        <c:axId val="88381458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0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00052559"/>
        <c:crosses val="autoZero"/>
        <c:auto val="1"/>
        <c:lblAlgn val="ctr"/>
        <c:lblOffset val="100"/>
        <c:noMultiLvlLbl val="0"/>
      </c:catAx>
      <c:valAx>
        <c:axId val="400052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8381458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880922174003449"/>
          <c:y val="0.334564044305595"/>
          <c:w val="0.105207226354942"/>
          <c:h val="0.33115592161317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900" b="1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0.865183596890914</cdr:y>
    </cdr:from>
    <cdr:to>
      <cdr:x>0.668782925840875</cdr:x>
      <cdr:y>1</cdr:y>
    </cdr:to>
    <cdr:sp>
      <cdr:nvSpPr>
        <cdr:cNvPr id="2" name="Rectangles 1"/>
        <cdr:cNvSpPr/>
      </cdr:nvSpPr>
      <cdr:spPr xmlns:a="http://schemas.openxmlformats.org/drawingml/2006/main">
        <a:xfrm xmlns:a="http://schemas.openxmlformats.org/drawingml/2006/main">
          <a:off x="0" y="2049780"/>
          <a:ext cx="3143885" cy="319405"/>
        </a:xfrm>
        <a:prstGeom xmlns:a="http://schemas.openxmlformats.org/drawingml/2006/main" prst="rect">
          <a:avLst/>
        </a:prstGeom>
      </cdr:spPr>
      <cdr:txBody xmlns:a="http://schemas.openxmlformats.org/drawingml/2006/main">
        <a:bodyPr vertOverflow="clip" horzOverflow="clip" vert="horz" wrap="square" lIns="45720" tIns="45720" rIns="45720" bIns="45720" rtlCol="0" anchor="t" anchorCtr="0">
          <a:normAutofit/>
        </a:bodyPr>
        <a:lstStyle>
          <a:defPPr>
            <a:defRPr lang="en-US"/>
          </a:defPPr>
          <a:lvl1pPr marL="0" algn="l" defTabSz="914400" rtl="0" eaLnBrk="1" latinLnBrk="0" hangingPunct="1">
            <a:defRPr sz="1100"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100"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100"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100"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100"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100"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100"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100"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100">
              <a:latin typeface="+mn-lt"/>
              <a:ea typeface="+mn-ea"/>
              <a:cs typeface="+mn-cs"/>
            </a:defRPr>
          </a:lvl9pPr>
        </a:lstStyle>
        <a:p>
          <a:endParaRPr lang="en-IN" altLang="en-US" sz="120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>
                <a:sym typeface="+mn-ea"/>
              </a:rPr>
              <a:t>Click here to edit the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2997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>
                <a:sym typeface="+mn-ea"/>
              </a:rPr>
              <a:t>Click here to edit the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30A198-E83A-46EC-9A17-5978008876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smtClean="0">
                <a:sym typeface="+mn-ea"/>
              </a:rPr>
              <a:t>Click here to edit the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/>
            <a:r>
              <a:rPr lang="zh-CN" altLang="en-US" sz="2800" dirty="0">
                <a:sym typeface="+mn-ea"/>
              </a:rPr>
              <a:t>Click here to edit the master text style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The second level</a:t>
            </a:r>
            <a:endParaRPr lang="zh-CN" altLang="en-US" sz="2800" dirty="0"/>
          </a:p>
          <a:p>
            <a:pPr lvl="2"/>
            <a:r>
              <a:rPr lang="zh-CN" altLang="en-US" sz="2800" dirty="0">
                <a:sym typeface="+mn-ea"/>
              </a:rPr>
              <a:t>The third level</a:t>
            </a:r>
            <a:endParaRPr lang="zh-CN" altLang="en-US" sz="2800" dirty="0"/>
          </a:p>
          <a:p>
            <a:pPr lvl="3"/>
            <a:r>
              <a:rPr lang="zh-CN" altLang="en-US" sz="2800" dirty="0">
                <a:sym typeface="+mn-ea"/>
              </a:rPr>
              <a:t>The fourth level</a:t>
            </a:r>
            <a:endParaRPr lang="zh-CN" altLang="en-US" sz="2800" dirty="0"/>
          </a:p>
          <a:p>
            <a:pPr lvl="4"/>
            <a:r>
              <a:rPr lang="zh-CN" altLang="en-US" sz="2800" dirty="0">
                <a:sym typeface="+mn-ea"/>
              </a:rPr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30A198-E83A-46EC-9A17-5978008876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smtClean="0">
                <a:sym typeface="+mn-ea"/>
              </a:rPr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1"/>
            <a:r>
              <a:rPr lang="zh-CN" altLang="en-US" sz="2800" dirty="0">
                <a:sym typeface="+mn-ea"/>
              </a:rPr>
              <a:t>Click here to edit the master text style</a:t>
            </a:r>
            <a:endParaRPr lang="zh-CN" altLang="en-US" sz="2800" dirty="0"/>
          </a:p>
          <a:p>
            <a:pPr lvl="1"/>
            <a:r>
              <a:rPr lang="zh-CN" altLang="en-US" sz="2800" dirty="0">
                <a:sym typeface="+mn-ea"/>
              </a:rPr>
              <a:t>The second level</a:t>
            </a:r>
            <a:endParaRPr lang="zh-CN" altLang="en-US" sz="2800" dirty="0"/>
          </a:p>
          <a:p>
            <a:pPr lvl="2"/>
            <a:r>
              <a:rPr lang="zh-CN" altLang="en-US" sz="2800" dirty="0">
                <a:sym typeface="+mn-ea"/>
              </a:rPr>
              <a:t>The third level</a:t>
            </a:r>
            <a:endParaRPr lang="zh-CN" altLang="en-US" sz="2800" dirty="0"/>
          </a:p>
          <a:p>
            <a:pPr lvl="3"/>
            <a:r>
              <a:rPr lang="zh-CN" altLang="en-US" sz="2800" dirty="0">
                <a:sym typeface="+mn-ea"/>
              </a:rPr>
              <a:t>The fourth level</a:t>
            </a:r>
            <a:endParaRPr lang="zh-CN" altLang="en-US" sz="2800" dirty="0"/>
          </a:p>
          <a:p>
            <a:pPr lvl="4"/>
            <a:r>
              <a:rPr lang="zh-CN" altLang="en-US" sz="2800" dirty="0">
                <a:sym typeface="+mn-ea"/>
              </a:rPr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230A198-E83A-46EC-9A17-5978008876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  <a:sym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  <a:sym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  <a:sym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  <a:sym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8.xml"/><Relationship Id="rId1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10.xml"/><Relationship Id="rId1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9" name="Shape 54"/>
          <p:cNvSpPr/>
          <p:nvPr/>
        </p:nvSpPr>
        <p:spPr>
          <a:xfrm rot="10800000" flipH="1">
            <a:off x="0" y="0"/>
            <a:ext cx="12192000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4" name="Text Box 3"/>
          <p:cNvSpPr txBox="1"/>
          <p:nvPr/>
        </p:nvSpPr>
        <p:spPr>
          <a:xfrm>
            <a:off x="712470" y="736600"/>
            <a:ext cx="43922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The Analystics Team</a:t>
            </a:r>
            <a:endParaRPr lang="en-IN" altLang="en-US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3"/>
          <p:cNvSpPr txBox="1"/>
          <p:nvPr/>
        </p:nvSpPr>
        <p:spPr>
          <a:xfrm>
            <a:off x="434975" y="2667635"/>
            <a:ext cx="996886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4800" kern="1200" cap="none" spc="30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rPr>
              <a:t>Sproket Central Pty Ltd</a:t>
            </a:r>
            <a:r>
              <a:rPr kumimoji="0" lang="en-IN" altLang="zh-CN" sz="6600" kern="1200" cap="none" spc="300" normalizeH="0" baseline="0" noProof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endParaRPr kumimoji="0" lang="en-IN" altLang="zh-CN" sz="6600" kern="1200" cap="none" spc="300" normalizeH="0" baseline="0" noProof="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52" name="文本框 4"/>
          <p:cNvSpPr txBox="1"/>
          <p:nvPr/>
        </p:nvSpPr>
        <p:spPr>
          <a:xfrm>
            <a:off x="838359" y="4150360"/>
            <a:ext cx="6502400" cy="2298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dist" eaLnBrk="1" hangingPunct="1">
              <a:lnSpc>
                <a:spcPct val="50000"/>
              </a:lnSpc>
            </a:pPr>
            <a:r>
              <a:rPr lang="en-I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Data</a:t>
            </a:r>
            <a:r>
              <a:rPr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Analytic</a:t>
            </a:r>
            <a:r>
              <a:rPr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Approach</a:t>
            </a:r>
            <a:endParaRPr lang="en-IN" altLang="en-US" sz="18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53" name="文本框 5"/>
          <p:cNvSpPr txBox="1"/>
          <p:nvPr/>
        </p:nvSpPr>
        <p:spPr>
          <a:xfrm>
            <a:off x="712311" y="5473065"/>
            <a:ext cx="224726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IN" altLang="en-US" sz="1800" dirty="0">
                <a:solidFill>
                  <a:schemeClr val="bg1"/>
                </a:solidFill>
                <a:latin typeface="Bahnschrift SemiBold" panose="020B0502040204020203" charset="0"/>
                <a:ea typeface="Arial" panose="020B0604020202020204" pitchFamily="34" charset="0"/>
                <a:cs typeface="Bahnschrift SemiBold" panose="020B0502040204020203" charset="0"/>
              </a:rPr>
              <a:t>Samir Mendhe</a:t>
            </a:r>
            <a:endParaRPr lang="en-IN" altLang="en-US" sz="1800" dirty="0">
              <a:solidFill>
                <a:schemeClr val="bg1"/>
              </a:solidFill>
              <a:latin typeface="Bahnschrift SemiBold" panose="020B0502040204020203" charset="0"/>
              <a:ea typeface="Arial" panose="020B0604020202020204" pitchFamily="34" charset="0"/>
              <a:cs typeface="Bahnschrift SemiBold" panose="020B0502040204020203" charset="0"/>
            </a:endParaRPr>
          </a:p>
        </p:txBody>
      </p:sp>
      <p:pic>
        <p:nvPicPr>
          <p:cNvPr id="7" name="Content Placeholder 6" descr="kpmg log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58780" y="138430"/>
            <a:ext cx="1250315" cy="5130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83590" y="1432560"/>
            <a:ext cx="5457190" cy="574040"/>
          </a:xfrm>
        </p:spPr>
        <p:txBody>
          <a:bodyPr/>
          <a:p>
            <a:r>
              <a:rPr lang="en-IN" altLang="en-US" sz="2800" b="1">
                <a:latin typeface="Bahnschrift SemiBold" panose="020B0502040204020203" charset="0"/>
                <a:cs typeface="Bahnschrift SemiBold" panose="020B0502040204020203" charset="0"/>
              </a:rPr>
              <a:t>Profit Based on Brands</a:t>
            </a:r>
            <a:endParaRPr lang="en-IN" altLang="en-US" sz="2800" b="1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6039485" y="1490345"/>
          <a:ext cx="5320030" cy="2490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1" name="Title 1"/>
          <p:cNvSpPr>
            <a:spLocks noGrp="1"/>
          </p:cNvSpPr>
          <p:nvPr/>
        </p:nvSpPr>
        <p:spPr>
          <a:xfrm>
            <a:off x="-14605" y="0"/>
            <a:ext cx="12191365" cy="85979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en-IN" altLang="en-US"/>
              <a:t>   </a:t>
            </a:r>
            <a:r>
              <a:rPr lang="en-IN" altLang="en-US" sz="36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Data Exploration</a:t>
            </a:r>
            <a:endParaRPr lang="en-IN" altLang="en-US" sz="36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927735" y="2211705"/>
            <a:ext cx="4022725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Solex, </a:t>
            </a:r>
            <a:r>
              <a:rPr lang="en-IN" altLang="en-US" sz="2000">
                <a:latin typeface="Bahnschrift SemiBold" panose="020B0502040204020203" charset="0"/>
                <a:cs typeface="Bahnschrift SemiBold" panose="020B0502040204020203" charset="0"/>
              </a:rPr>
              <a:t>WeareA2B and Trek Bicycles</a:t>
            </a:r>
            <a:r>
              <a:rPr lang="en-IN" altLang="en-US" sz="1600"/>
              <a:t> </a:t>
            </a:r>
            <a:r>
              <a:rPr lang="en-IN" altLang="en-US" sz="1800"/>
              <a:t>are the top 3 brands returning highest profit</a:t>
            </a:r>
            <a:endParaRPr lang="en-IN" altLang="en-US" sz="1800"/>
          </a:p>
          <a:p>
            <a:endParaRPr lang="en-IN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800"/>
              <a:t>OHM Cycles and Narco Bicycles are look like underperforming brands</a:t>
            </a:r>
            <a:endParaRPr lang="en-IN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800"/>
              <a:t>For all top 3 potential industries Solex is mostly prefere</a:t>
            </a:r>
            <a:endParaRPr lang="en-IN" altLang="en-US" sz="1800"/>
          </a:p>
        </p:txBody>
      </p:sp>
      <p:sp>
        <p:nvSpPr>
          <p:cNvPr id="24" name="Text Box 23"/>
          <p:cNvSpPr txBox="1"/>
          <p:nvPr/>
        </p:nvSpPr>
        <p:spPr>
          <a:xfrm>
            <a:off x="7535545" y="1153160"/>
            <a:ext cx="2441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>
                <a:latin typeface="Segoe UI Semibold" panose="020B0702040204020203" charset="0"/>
                <a:cs typeface="Segoe UI Semibold" panose="020B0702040204020203" charset="0"/>
              </a:rPr>
              <a:t>Profit by Brands</a:t>
            </a:r>
            <a:endParaRPr lang="en-IN" altLang="en-US" sz="1600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graphicFrame>
        <p:nvGraphicFramePr>
          <p:cNvPr id="27" name="Content Placeholder 26"/>
          <p:cNvGraphicFramePr/>
          <p:nvPr>
            <p:ph idx="1"/>
          </p:nvPr>
        </p:nvGraphicFramePr>
        <p:xfrm>
          <a:off x="6039485" y="4464685"/>
          <a:ext cx="5610225" cy="2252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Text Box 27"/>
          <p:cNvSpPr txBox="1"/>
          <p:nvPr/>
        </p:nvSpPr>
        <p:spPr>
          <a:xfrm>
            <a:off x="5889625" y="4097020"/>
            <a:ext cx="5760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>
                <a:latin typeface="Segoe UI Semibold" panose="020B0702040204020203" charset="0"/>
                <a:cs typeface="Segoe UI Semibold" panose="020B0702040204020203" charset="0"/>
              </a:rPr>
              <a:t>Brands preference by Top 3 Potential Industry Sectors</a:t>
            </a:r>
            <a:r>
              <a:rPr lang="en-IN" altLang="en-US"/>
              <a:t> </a:t>
            </a:r>
            <a:endParaRPr lang="en-I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/>
          <p:nvPr>
            <p:ph idx="1"/>
          </p:nvPr>
        </p:nvGraphicFramePr>
        <p:xfrm>
          <a:off x="6840855" y="4382135"/>
          <a:ext cx="5225415" cy="2070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825500" y="4382135"/>
          <a:ext cx="4832985" cy="2070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itle 1"/>
          <p:cNvSpPr>
            <a:spLocks noGrp="1"/>
          </p:cNvSpPr>
          <p:nvPr/>
        </p:nvSpPr>
        <p:spPr>
          <a:xfrm>
            <a:off x="-14605" y="0"/>
            <a:ext cx="12191365" cy="85979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en-IN" altLang="en-US"/>
              <a:t>   </a:t>
            </a:r>
            <a:r>
              <a:rPr lang="en-IN" altLang="en-US" sz="36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Data Exploration</a:t>
            </a:r>
            <a:endParaRPr lang="en-IN" altLang="en-US" sz="36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583305" y="1560195"/>
            <a:ext cx="5236210" cy="2653030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noFill/>
            <a:prstDash val="solid"/>
          </a:ln>
          <a:effectLst/>
        </p:spPr>
        <p:txBody>
          <a:bodyPr lIns="180000" tIns="180000" rIns="180000" anchor="t"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en-IN" altLang="zh-CN" sz="3600" b="1" kern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zh-CN" sz="3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74%</a:t>
            </a:r>
            <a:r>
              <a:rPr lang="en-IN" altLang="zh-CN" sz="3600" b="1" kern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zh-CN" sz="1400" kern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of profit return by only </a:t>
            </a:r>
            <a:r>
              <a:rPr lang="en-IN" altLang="zh-CN" sz="1400" b="1" kern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Standard product line.</a:t>
            </a:r>
            <a:endParaRPr lang="en-IN" altLang="zh-CN" sz="1400" b="1" kern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endParaRPr lang="en-IN" altLang="zh-CN" sz="1400" kern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IN" altLang="zh-CN" sz="1400" kern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Almost all sector prefere standard product line </a:t>
            </a:r>
            <a:endParaRPr lang="en-IN" altLang="zh-CN" sz="1400" kern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R="0" lvl="0" algn="l" defTabSz="914400" rtl="0" eaLnBrk="1" fontAlgn="auto" latinLnBrk="0" hangingPunct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IN" altLang="zh-CN" sz="140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zh-CN" sz="140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Second preference is given to Road Product Line</a:t>
            </a:r>
            <a:endParaRPr kumimoji="0" lang="en-IN" altLang="zh-CN" sz="140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zh-CN" sz="140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 terms of profit Road type and Touring type vehical are returning nearly same</a:t>
            </a:r>
            <a:endParaRPr kumimoji="0" lang="en-IN" altLang="zh-CN" sz="140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en-IN" altLang="zh-CN" sz="140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altLang="zh-CN" sz="140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Mountain has very less choice for customers across all</a:t>
            </a:r>
            <a:endParaRPr kumimoji="0" lang="en-IN" altLang="zh-CN" sz="140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en-IN" altLang="zh-CN" sz="140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    industry sector</a:t>
            </a:r>
            <a:endParaRPr kumimoji="0" lang="en-IN" altLang="zh-CN" sz="140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583940" y="1125220"/>
            <a:ext cx="5235575" cy="471805"/>
          </a:xfrm>
          <a:prstGeom prst="rect">
            <a:avLst/>
          </a:prstGeom>
          <a:solidFill>
            <a:srgbClr val="9D0B20"/>
          </a:solidFill>
          <a:ln w="3175" cap="flat" cmpd="sng" algn="ctr">
            <a:noFill/>
            <a:prstDash val="solid"/>
          </a:ln>
          <a:effectLst/>
        </p:spPr>
        <p:txBody>
          <a:bodyPr lIns="180000" tIns="180000" rIns="180000" anchor="t"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altLang="zh-CN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hnschrift" panose="020B0502040204020203" charset="0"/>
              <a:ea typeface="Arial" panose="020B0604020202020204" pitchFamily="34" charset="0"/>
              <a:cs typeface="Bahnschrift" panose="020B0502040204020203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10800000" flipV="1">
            <a:off x="2781300" y="2778125"/>
            <a:ext cx="802005" cy="15875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8818880" y="2722245"/>
            <a:ext cx="810260" cy="1577975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4529455" y="1162050"/>
            <a:ext cx="3766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000" b="1">
                <a:solidFill>
                  <a:schemeClr val="bg1"/>
                </a:solidFill>
              </a:rPr>
              <a:t>Most Prefferered Product Line</a:t>
            </a:r>
            <a:endParaRPr lang="en-IN" altLang="en-US" sz="2000" b="1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7623175" y="4365625"/>
            <a:ext cx="39643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400" b="1"/>
              <a:t>Product Lune prefere by Industry Sector</a:t>
            </a:r>
            <a:endParaRPr lang="en-IN" altLang="en-US" sz="14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94005" y="1161415"/>
            <a:ext cx="20694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2400" b="1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charset="0"/>
                <a:ea typeface="Arial" panose="020B0604020202020204" pitchFamily="34" charset="0"/>
                <a:cs typeface="Bahnschrift SemiBold" panose="020B0502040204020203" charset="0"/>
              </a:rPr>
              <a:t>Customer </a:t>
            </a:r>
            <a:endParaRPr kumimoji="0" lang="en-IN" altLang="zh-CN" sz="2400" b="1" kern="1200" cap="none" spc="0" normalizeH="0" baseline="0" noProof="0" dirty="0" smtClean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charset="0"/>
              <a:ea typeface="Arial" panose="020B0604020202020204" pitchFamily="34" charset="0"/>
              <a:cs typeface="Bahnschrift SemiBold" panose="020B0502040204020203" charset="0"/>
            </a:endParaRPr>
          </a:p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2400" b="1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charset="0"/>
                <a:ea typeface="Arial" panose="020B0604020202020204" pitchFamily="34" charset="0"/>
                <a:cs typeface="Bahnschrift SemiBold" panose="020B0502040204020203" charset="0"/>
              </a:rPr>
              <a:t>title Defination</a:t>
            </a:r>
            <a:endParaRPr kumimoji="0" lang="en-IN" altLang="zh-CN" sz="2400" b="1" kern="1200" cap="none" spc="0" normalizeH="0" baseline="0" noProof="0" dirty="0" smtClean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charset="0"/>
              <a:ea typeface="Arial" panose="020B0604020202020204" pitchFamily="34" charset="0"/>
              <a:cs typeface="Bahnschrift SemiBold" panose="020B0502040204020203" charset="0"/>
            </a:endParaRPr>
          </a:p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2400" b="1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charset="0"/>
                <a:ea typeface="Arial" panose="020B0604020202020204" pitchFamily="34" charset="0"/>
                <a:cs typeface="Bahnschrift SemiBold" panose="020B0502040204020203" charset="0"/>
              </a:rPr>
              <a:t>List with RFM Values assigned</a:t>
            </a:r>
            <a:endParaRPr kumimoji="0" lang="en-IN" altLang="zh-CN" sz="2400" b="1" kern="1200" cap="none" spc="0" normalizeH="0" baseline="0" noProof="0" dirty="0" smtClean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charset="0"/>
              <a:ea typeface="Arial" panose="020B0604020202020204" pitchFamily="34" charset="0"/>
              <a:cs typeface="Bahnschrift SemiBold" panose="020B0502040204020203" charset="0"/>
            </a:endParaRPr>
          </a:p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altLang="zh-CN" sz="2400" b="1" kern="1200" cap="none" spc="0" normalizeH="0" baseline="0" noProof="0" dirty="0" smtClean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charset="0"/>
              <a:ea typeface="Arial" panose="020B0604020202020204" pitchFamily="34" charset="0"/>
              <a:cs typeface="Bahnschrift SemiBold" panose="020B0502040204020203" charset="0"/>
            </a:endParaRPr>
          </a:p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altLang="zh-CN" sz="2400" b="1" kern="1200" cap="none" spc="0" normalizeH="0" baseline="0" noProof="0" dirty="0" smtClean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charset="0"/>
              <a:ea typeface="Arial" panose="020B0604020202020204" pitchFamily="34" charset="0"/>
              <a:cs typeface="Bahnschrift SemiBold" panose="020B0502040204020203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59785" y="1685290"/>
            <a:ext cx="8257540" cy="1034415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1075" y="1741805"/>
            <a:ext cx="7892415" cy="89852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6" name="矩形 6"/>
          <p:cNvSpPr/>
          <p:nvPr/>
        </p:nvSpPr>
        <p:spPr>
          <a:xfrm>
            <a:off x="3813175" y="1743075"/>
            <a:ext cx="2608263" cy="898525"/>
          </a:xfrm>
          <a:custGeom>
            <a:avLst/>
            <a:gdLst>
              <a:gd name="connsiteX0" fmla="*/ 0 w 5765856"/>
              <a:gd name="connsiteY0" fmla="*/ 0 h 1565728"/>
              <a:gd name="connsiteX1" fmla="*/ 5765856 w 5765856"/>
              <a:gd name="connsiteY1" fmla="*/ 0 h 1565728"/>
              <a:gd name="connsiteX2" fmla="*/ 5765856 w 5765856"/>
              <a:gd name="connsiteY2" fmla="*/ 1565728 h 1565728"/>
              <a:gd name="connsiteX3" fmla="*/ 0 w 5765856"/>
              <a:gd name="connsiteY3" fmla="*/ 1565728 h 1565728"/>
              <a:gd name="connsiteX4" fmla="*/ 0 w 5765856"/>
              <a:gd name="connsiteY4" fmla="*/ 0 h 1565728"/>
              <a:gd name="connsiteX0-1" fmla="*/ 0 w 5765856"/>
              <a:gd name="connsiteY0-2" fmla="*/ 0 h 1565728"/>
              <a:gd name="connsiteX1-3" fmla="*/ 2449900 w 5765856"/>
              <a:gd name="connsiteY1-4" fmla="*/ 0 h 1565728"/>
              <a:gd name="connsiteX2-5" fmla="*/ 5765856 w 5765856"/>
              <a:gd name="connsiteY2-6" fmla="*/ 1565728 h 1565728"/>
              <a:gd name="connsiteX3-7" fmla="*/ 0 w 5765856"/>
              <a:gd name="connsiteY3-8" fmla="*/ 1565728 h 1565728"/>
              <a:gd name="connsiteX4-9" fmla="*/ 0 w 5765856"/>
              <a:gd name="connsiteY4-10" fmla="*/ 0 h 1565728"/>
              <a:gd name="connsiteX0-11" fmla="*/ 0 w 2449900"/>
              <a:gd name="connsiteY0-12" fmla="*/ 0 h 1565728"/>
              <a:gd name="connsiteX1-13" fmla="*/ 2449900 w 2449900"/>
              <a:gd name="connsiteY1-14" fmla="*/ 0 h 1565728"/>
              <a:gd name="connsiteX2-15" fmla="*/ 1475210 w 2449900"/>
              <a:gd name="connsiteY2-16" fmla="*/ 1565728 h 1565728"/>
              <a:gd name="connsiteX3-17" fmla="*/ 0 w 2449900"/>
              <a:gd name="connsiteY3-18" fmla="*/ 1565728 h 1565728"/>
              <a:gd name="connsiteX4-19" fmla="*/ 0 w 2449900"/>
              <a:gd name="connsiteY4-20" fmla="*/ 0 h 1565728"/>
              <a:gd name="connsiteX0-21" fmla="*/ 0 w 2449900"/>
              <a:gd name="connsiteY0-22" fmla="*/ 0 h 1565728"/>
              <a:gd name="connsiteX1-23" fmla="*/ 2449900 w 2449900"/>
              <a:gd name="connsiteY1-24" fmla="*/ 0 h 1565728"/>
              <a:gd name="connsiteX2-25" fmla="*/ 1475210 w 2449900"/>
              <a:gd name="connsiteY2-26" fmla="*/ 1565728 h 1565728"/>
              <a:gd name="connsiteX3-27" fmla="*/ 0 w 2449900"/>
              <a:gd name="connsiteY3-28" fmla="*/ 1565728 h 1565728"/>
              <a:gd name="connsiteX4-29" fmla="*/ 0 w 2449900"/>
              <a:gd name="connsiteY4-30" fmla="*/ 0 h 1565728"/>
              <a:gd name="connsiteX0-31" fmla="*/ 0 w 2449900"/>
              <a:gd name="connsiteY0-32" fmla="*/ 0 h 1565728"/>
              <a:gd name="connsiteX1-33" fmla="*/ 2449900 w 2449900"/>
              <a:gd name="connsiteY1-34" fmla="*/ 0 h 1565728"/>
              <a:gd name="connsiteX2-35" fmla="*/ 962744 w 2449900"/>
              <a:gd name="connsiteY2-36" fmla="*/ 1565728 h 1565728"/>
              <a:gd name="connsiteX3-37" fmla="*/ 0 w 2449900"/>
              <a:gd name="connsiteY3-38" fmla="*/ 1565728 h 1565728"/>
              <a:gd name="connsiteX4-39" fmla="*/ 0 w 2449900"/>
              <a:gd name="connsiteY4-40" fmla="*/ 0 h 1565728"/>
              <a:gd name="connsiteX0-41" fmla="*/ 0 w 2449900"/>
              <a:gd name="connsiteY0-42" fmla="*/ 0 h 1565728"/>
              <a:gd name="connsiteX1-43" fmla="*/ 2449900 w 2449900"/>
              <a:gd name="connsiteY1-44" fmla="*/ 0 h 1565728"/>
              <a:gd name="connsiteX2-45" fmla="*/ 962744 w 2449900"/>
              <a:gd name="connsiteY2-46" fmla="*/ 1565728 h 1565728"/>
              <a:gd name="connsiteX3-47" fmla="*/ 0 w 2449900"/>
              <a:gd name="connsiteY3-48" fmla="*/ 1565728 h 1565728"/>
              <a:gd name="connsiteX4-49" fmla="*/ 0 w 2449900"/>
              <a:gd name="connsiteY4-50" fmla="*/ 0 h 1565728"/>
              <a:gd name="connsiteX0-51" fmla="*/ 0 w 2449900"/>
              <a:gd name="connsiteY0-52" fmla="*/ 0 h 1565728"/>
              <a:gd name="connsiteX1-53" fmla="*/ 2449900 w 2449900"/>
              <a:gd name="connsiteY1-54" fmla="*/ 0 h 1565728"/>
              <a:gd name="connsiteX2-55" fmla="*/ 962744 w 2449900"/>
              <a:gd name="connsiteY2-56" fmla="*/ 1565728 h 1565728"/>
              <a:gd name="connsiteX3-57" fmla="*/ 0 w 2449900"/>
              <a:gd name="connsiteY3-58" fmla="*/ 1565728 h 1565728"/>
              <a:gd name="connsiteX4-59" fmla="*/ 0 w 2449900"/>
              <a:gd name="connsiteY4-60" fmla="*/ 0 h 1565728"/>
              <a:gd name="connsiteX0-61" fmla="*/ 0 w 2510190"/>
              <a:gd name="connsiteY0-62" fmla="*/ 10049 h 1575777"/>
              <a:gd name="connsiteX1-63" fmla="*/ 2510190 w 2510190"/>
              <a:gd name="connsiteY1-64" fmla="*/ 0 h 1575777"/>
              <a:gd name="connsiteX2-65" fmla="*/ 962744 w 2510190"/>
              <a:gd name="connsiteY2-66" fmla="*/ 1575777 h 1575777"/>
              <a:gd name="connsiteX3-67" fmla="*/ 0 w 2510190"/>
              <a:gd name="connsiteY3-68" fmla="*/ 1575777 h 1575777"/>
              <a:gd name="connsiteX4-69" fmla="*/ 0 w 2510190"/>
              <a:gd name="connsiteY4-70" fmla="*/ 10049 h 1575777"/>
              <a:gd name="connsiteX0-71" fmla="*/ 0 w 2540335"/>
              <a:gd name="connsiteY0-72" fmla="*/ 0 h 1565728"/>
              <a:gd name="connsiteX1-73" fmla="*/ 2540335 w 2540335"/>
              <a:gd name="connsiteY1-74" fmla="*/ 10047 h 1565728"/>
              <a:gd name="connsiteX2-75" fmla="*/ 962744 w 2540335"/>
              <a:gd name="connsiteY2-76" fmla="*/ 1565728 h 1565728"/>
              <a:gd name="connsiteX3-77" fmla="*/ 0 w 2540335"/>
              <a:gd name="connsiteY3-78" fmla="*/ 1565728 h 1565728"/>
              <a:gd name="connsiteX4-79" fmla="*/ 0 w 2540335"/>
              <a:gd name="connsiteY4-80" fmla="*/ 0 h 1565728"/>
              <a:gd name="connsiteX0-81" fmla="*/ 0 w 2469996"/>
              <a:gd name="connsiteY0-82" fmla="*/ 1 h 1565729"/>
              <a:gd name="connsiteX1-83" fmla="*/ 2469996 w 2469996"/>
              <a:gd name="connsiteY1-84" fmla="*/ 0 h 1565729"/>
              <a:gd name="connsiteX2-85" fmla="*/ 962744 w 2469996"/>
              <a:gd name="connsiteY2-86" fmla="*/ 1565729 h 1565729"/>
              <a:gd name="connsiteX3-87" fmla="*/ 0 w 2469996"/>
              <a:gd name="connsiteY3-88" fmla="*/ 1565729 h 1565729"/>
              <a:gd name="connsiteX4-89" fmla="*/ 0 w 2469996"/>
              <a:gd name="connsiteY4-90" fmla="*/ 1 h 1565729"/>
              <a:gd name="connsiteX0-91" fmla="*/ 0 w 2469996"/>
              <a:gd name="connsiteY0-92" fmla="*/ 1 h 1565729"/>
              <a:gd name="connsiteX1-93" fmla="*/ 2469996 w 2469996"/>
              <a:gd name="connsiteY1-94" fmla="*/ 0 h 1565729"/>
              <a:gd name="connsiteX2-95" fmla="*/ 962744 w 2469996"/>
              <a:gd name="connsiteY2-96" fmla="*/ 1565729 h 1565729"/>
              <a:gd name="connsiteX3-97" fmla="*/ 0 w 2469996"/>
              <a:gd name="connsiteY3-98" fmla="*/ 1565729 h 1565729"/>
              <a:gd name="connsiteX4-99" fmla="*/ 0 w 2469996"/>
              <a:gd name="connsiteY4-100" fmla="*/ 1 h 1565729"/>
              <a:gd name="connsiteX0-101" fmla="*/ 0 w 2469996"/>
              <a:gd name="connsiteY0-102" fmla="*/ -1 h 1565727"/>
              <a:gd name="connsiteX1-103" fmla="*/ 2469996 w 2469996"/>
              <a:gd name="connsiteY1-104" fmla="*/ 105039 h 1565727"/>
              <a:gd name="connsiteX2-105" fmla="*/ 962744 w 2469996"/>
              <a:gd name="connsiteY2-106" fmla="*/ 1565727 h 1565727"/>
              <a:gd name="connsiteX3-107" fmla="*/ 0 w 2469996"/>
              <a:gd name="connsiteY3-108" fmla="*/ 1565727 h 1565727"/>
              <a:gd name="connsiteX4-109" fmla="*/ 0 w 2469996"/>
              <a:gd name="connsiteY4-110" fmla="*/ -1 h 15657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69996" h="1565727">
                <a:moveTo>
                  <a:pt x="0" y="-1"/>
                </a:moveTo>
                <a:lnTo>
                  <a:pt x="2469996" y="105039"/>
                </a:lnTo>
                <a:cubicBezTo>
                  <a:pt x="1542197" y="345595"/>
                  <a:pt x="1780010" y="1566333"/>
                  <a:pt x="962744" y="1565727"/>
                </a:cubicBezTo>
                <a:lnTo>
                  <a:pt x="0" y="1565727"/>
                </a:lnTo>
                <a:lnTo>
                  <a:pt x="0" y="-1"/>
                </a:ln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71900" y="1743075"/>
            <a:ext cx="2578100" cy="898525"/>
          </a:xfrm>
          <a:custGeom>
            <a:avLst/>
            <a:gdLst>
              <a:gd name="connsiteX0" fmla="*/ 0 w 5765856"/>
              <a:gd name="connsiteY0" fmla="*/ 0 h 1565728"/>
              <a:gd name="connsiteX1" fmla="*/ 5765856 w 5765856"/>
              <a:gd name="connsiteY1" fmla="*/ 0 h 1565728"/>
              <a:gd name="connsiteX2" fmla="*/ 5765856 w 5765856"/>
              <a:gd name="connsiteY2" fmla="*/ 1565728 h 1565728"/>
              <a:gd name="connsiteX3" fmla="*/ 0 w 5765856"/>
              <a:gd name="connsiteY3" fmla="*/ 1565728 h 1565728"/>
              <a:gd name="connsiteX4" fmla="*/ 0 w 5765856"/>
              <a:gd name="connsiteY4" fmla="*/ 0 h 1565728"/>
              <a:gd name="connsiteX0-1" fmla="*/ 0 w 5765856"/>
              <a:gd name="connsiteY0-2" fmla="*/ 0 h 1565728"/>
              <a:gd name="connsiteX1-3" fmla="*/ 2449900 w 5765856"/>
              <a:gd name="connsiteY1-4" fmla="*/ 0 h 1565728"/>
              <a:gd name="connsiteX2-5" fmla="*/ 5765856 w 5765856"/>
              <a:gd name="connsiteY2-6" fmla="*/ 1565728 h 1565728"/>
              <a:gd name="connsiteX3-7" fmla="*/ 0 w 5765856"/>
              <a:gd name="connsiteY3-8" fmla="*/ 1565728 h 1565728"/>
              <a:gd name="connsiteX4-9" fmla="*/ 0 w 5765856"/>
              <a:gd name="connsiteY4-10" fmla="*/ 0 h 1565728"/>
              <a:gd name="connsiteX0-11" fmla="*/ 0 w 2449900"/>
              <a:gd name="connsiteY0-12" fmla="*/ 0 h 1565728"/>
              <a:gd name="connsiteX1-13" fmla="*/ 2449900 w 2449900"/>
              <a:gd name="connsiteY1-14" fmla="*/ 0 h 1565728"/>
              <a:gd name="connsiteX2-15" fmla="*/ 1475210 w 2449900"/>
              <a:gd name="connsiteY2-16" fmla="*/ 1565728 h 1565728"/>
              <a:gd name="connsiteX3-17" fmla="*/ 0 w 2449900"/>
              <a:gd name="connsiteY3-18" fmla="*/ 1565728 h 1565728"/>
              <a:gd name="connsiteX4-19" fmla="*/ 0 w 2449900"/>
              <a:gd name="connsiteY4-20" fmla="*/ 0 h 1565728"/>
              <a:gd name="connsiteX0-21" fmla="*/ 0 w 2449900"/>
              <a:gd name="connsiteY0-22" fmla="*/ 0 h 1565728"/>
              <a:gd name="connsiteX1-23" fmla="*/ 2449900 w 2449900"/>
              <a:gd name="connsiteY1-24" fmla="*/ 0 h 1565728"/>
              <a:gd name="connsiteX2-25" fmla="*/ 1475210 w 2449900"/>
              <a:gd name="connsiteY2-26" fmla="*/ 1565728 h 1565728"/>
              <a:gd name="connsiteX3-27" fmla="*/ 0 w 2449900"/>
              <a:gd name="connsiteY3-28" fmla="*/ 1565728 h 1565728"/>
              <a:gd name="connsiteX4-29" fmla="*/ 0 w 2449900"/>
              <a:gd name="connsiteY4-30" fmla="*/ 0 h 1565728"/>
              <a:gd name="connsiteX0-31" fmla="*/ 0 w 2449900"/>
              <a:gd name="connsiteY0-32" fmla="*/ 0 h 1565728"/>
              <a:gd name="connsiteX1-33" fmla="*/ 2449900 w 2449900"/>
              <a:gd name="connsiteY1-34" fmla="*/ 0 h 1565728"/>
              <a:gd name="connsiteX2-35" fmla="*/ 962744 w 2449900"/>
              <a:gd name="connsiteY2-36" fmla="*/ 1565728 h 1565728"/>
              <a:gd name="connsiteX3-37" fmla="*/ 0 w 2449900"/>
              <a:gd name="connsiteY3-38" fmla="*/ 1565728 h 1565728"/>
              <a:gd name="connsiteX4-39" fmla="*/ 0 w 2449900"/>
              <a:gd name="connsiteY4-40" fmla="*/ 0 h 1565728"/>
              <a:gd name="connsiteX0-41" fmla="*/ 0 w 2449900"/>
              <a:gd name="connsiteY0-42" fmla="*/ 0 h 1565728"/>
              <a:gd name="connsiteX1-43" fmla="*/ 2449900 w 2449900"/>
              <a:gd name="connsiteY1-44" fmla="*/ 0 h 1565728"/>
              <a:gd name="connsiteX2-45" fmla="*/ 962744 w 2449900"/>
              <a:gd name="connsiteY2-46" fmla="*/ 1565728 h 1565728"/>
              <a:gd name="connsiteX3-47" fmla="*/ 0 w 2449900"/>
              <a:gd name="connsiteY3-48" fmla="*/ 1565728 h 1565728"/>
              <a:gd name="connsiteX4-49" fmla="*/ 0 w 2449900"/>
              <a:gd name="connsiteY4-50" fmla="*/ 0 h 1565728"/>
              <a:gd name="connsiteX0-51" fmla="*/ 0 w 2449900"/>
              <a:gd name="connsiteY0-52" fmla="*/ 0 h 1565728"/>
              <a:gd name="connsiteX1-53" fmla="*/ 2449900 w 2449900"/>
              <a:gd name="connsiteY1-54" fmla="*/ 0 h 1565728"/>
              <a:gd name="connsiteX2-55" fmla="*/ 962744 w 2449900"/>
              <a:gd name="connsiteY2-56" fmla="*/ 1565728 h 1565728"/>
              <a:gd name="connsiteX3-57" fmla="*/ 0 w 2449900"/>
              <a:gd name="connsiteY3-58" fmla="*/ 1565728 h 1565728"/>
              <a:gd name="connsiteX4-59" fmla="*/ 0 w 2449900"/>
              <a:gd name="connsiteY4-60" fmla="*/ 0 h 1565728"/>
              <a:gd name="connsiteX0-61" fmla="*/ 0 w 2510190"/>
              <a:gd name="connsiteY0-62" fmla="*/ 10049 h 1575777"/>
              <a:gd name="connsiteX1-63" fmla="*/ 2510190 w 2510190"/>
              <a:gd name="connsiteY1-64" fmla="*/ 0 h 1575777"/>
              <a:gd name="connsiteX2-65" fmla="*/ 962744 w 2510190"/>
              <a:gd name="connsiteY2-66" fmla="*/ 1575777 h 1575777"/>
              <a:gd name="connsiteX3-67" fmla="*/ 0 w 2510190"/>
              <a:gd name="connsiteY3-68" fmla="*/ 1575777 h 1575777"/>
              <a:gd name="connsiteX4-69" fmla="*/ 0 w 2510190"/>
              <a:gd name="connsiteY4-70" fmla="*/ 10049 h 1575777"/>
              <a:gd name="connsiteX0-71" fmla="*/ 0 w 2540335"/>
              <a:gd name="connsiteY0-72" fmla="*/ 0 h 1565728"/>
              <a:gd name="connsiteX1-73" fmla="*/ 2540335 w 2540335"/>
              <a:gd name="connsiteY1-74" fmla="*/ 10047 h 1565728"/>
              <a:gd name="connsiteX2-75" fmla="*/ 962744 w 2540335"/>
              <a:gd name="connsiteY2-76" fmla="*/ 1565728 h 1565728"/>
              <a:gd name="connsiteX3-77" fmla="*/ 0 w 2540335"/>
              <a:gd name="connsiteY3-78" fmla="*/ 1565728 h 1565728"/>
              <a:gd name="connsiteX4-79" fmla="*/ 0 w 2540335"/>
              <a:gd name="connsiteY4-80" fmla="*/ 0 h 1565728"/>
              <a:gd name="connsiteX0-81" fmla="*/ 0 w 2469996"/>
              <a:gd name="connsiteY0-82" fmla="*/ 1 h 1565729"/>
              <a:gd name="connsiteX1-83" fmla="*/ 2469996 w 2469996"/>
              <a:gd name="connsiteY1-84" fmla="*/ 0 h 1565729"/>
              <a:gd name="connsiteX2-85" fmla="*/ 962744 w 2469996"/>
              <a:gd name="connsiteY2-86" fmla="*/ 1565729 h 1565729"/>
              <a:gd name="connsiteX3-87" fmla="*/ 0 w 2469996"/>
              <a:gd name="connsiteY3-88" fmla="*/ 1565729 h 1565729"/>
              <a:gd name="connsiteX4-89" fmla="*/ 0 w 2469996"/>
              <a:gd name="connsiteY4-90" fmla="*/ 1 h 1565729"/>
              <a:gd name="connsiteX0-91" fmla="*/ 0 w 2469996"/>
              <a:gd name="connsiteY0-92" fmla="*/ 1 h 1565729"/>
              <a:gd name="connsiteX1-93" fmla="*/ 2469996 w 2469996"/>
              <a:gd name="connsiteY1-94" fmla="*/ 0 h 1565729"/>
              <a:gd name="connsiteX2-95" fmla="*/ 962744 w 2469996"/>
              <a:gd name="connsiteY2-96" fmla="*/ 1565729 h 1565729"/>
              <a:gd name="connsiteX3-97" fmla="*/ 0 w 2469996"/>
              <a:gd name="connsiteY3-98" fmla="*/ 1565729 h 1565729"/>
              <a:gd name="connsiteX4-99" fmla="*/ 0 w 2469996"/>
              <a:gd name="connsiteY4-100" fmla="*/ 1 h 15657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69996" h="1565729">
                <a:moveTo>
                  <a:pt x="0" y="1"/>
                </a:moveTo>
                <a:lnTo>
                  <a:pt x="2469996" y="0"/>
                </a:lnTo>
                <a:cubicBezTo>
                  <a:pt x="1542197" y="240556"/>
                  <a:pt x="1780010" y="1566335"/>
                  <a:pt x="962744" y="1565729"/>
                </a:cubicBezTo>
                <a:lnTo>
                  <a:pt x="0" y="1565729"/>
                </a:lnTo>
                <a:lnTo>
                  <a:pt x="0" y="1"/>
                </a:lnTo>
                <a:close/>
              </a:path>
            </a:pathLst>
          </a:custGeom>
          <a:solidFill>
            <a:srgbClr val="9D0B20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820988" y="1516063"/>
            <a:ext cx="1239838" cy="1239838"/>
          </a:xfrm>
          <a:prstGeom prst="ellipse">
            <a:avLst/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900363" y="1595438"/>
            <a:ext cx="1081088" cy="1081088"/>
          </a:xfrm>
          <a:prstGeom prst="ellipse">
            <a:avLst/>
          </a:prstGeom>
          <a:solidFill>
            <a:srgbClr val="9D0B20"/>
          </a:solidFill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4168775" y="1968500"/>
            <a:ext cx="1185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b="1" kern="0" cap="none" spc="0" normalizeH="0" baseline="0" noProof="0" dirty="0" smtClean="0">
                <a:solidFill>
                  <a:prstClr val="white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Platinum</a:t>
            </a:r>
            <a:endParaRPr kumimoji="0" lang="en-IN" altLang="zh-CN" b="1" kern="0" cap="none" spc="0" normalizeH="0" baseline="0" noProof="0" dirty="0" smtClean="0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83915" y="3081655"/>
            <a:ext cx="8232775" cy="102870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21075" y="3119755"/>
            <a:ext cx="7891780" cy="89852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13" name="矩形 6"/>
          <p:cNvSpPr/>
          <p:nvPr/>
        </p:nvSpPr>
        <p:spPr>
          <a:xfrm>
            <a:off x="3813175" y="3113088"/>
            <a:ext cx="2608263" cy="898525"/>
          </a:xfrm>
          <a:custGeom>
            <a:avLst/>
            <a:gdLst>
              <a:gd name="connsiteX0" fmla="*/ 0 w 5765856"/>
              <a:gd name="connsiteY0" fmla="*/ 0 h 1565728"/>
              <a:gd name="connsiteX1" fmla="*/ 5765856 w 5765856"/>
              <a:gd name="connsiteY1" fmla="*/ 0 h 1565728"/>
              <a:gd name="connsiteX2" fmla="*/ 5765856 w 5765856"/>
              <a:gd name="connsiteY2" fmla="*/ 1565728 h 1565728"/>
              <a:gd name="connsiteX3" fmla="*/ 0 w 5765856"/>
              <a:gd name="connsiteY3" fmla="*/ 1565728 h 1565728"/>
              <a:gd name="connsiteX4" fmla="*/ 0 w 5765856"/>
              <a:gd name="connsiteY4" fmla="*/ 0 h 1565728"/>
              <a:gd name="connsiteX0-1" fmla="*/ 0 w 5765856"/>
              <a:gd name="connsiteY0-2" fmla="*/ 0 h 1565728"/>
              <a:gd name="connsiteX1-3" fmla="*/ 2449900 w 5765856"/>
              <a:gd name="connsiteY1-4" fmla="*/ 0 h 1565728"/>
              <a:gd name="connsiteX2-5" fmla="*/ 5765856 w 5765856"/>
              <a:gd name="connsiteY2-6" fmla="*/ 1565728 h 1565728"/>
              <a:gd name="connsiteX3-7" fmla="*/ 0 w 5765856"/>
              <a:gd name="connsiteY3-8" fmla="*/ 1565728 h 1565728"/>
              <a:gd name="connsiteX4-9" fmla="*/ 0 w 5765856"/>
              <a:gd name="connsiteY4-10" fmla="*/ 0 h 1565728"/>
              <a:gd name="connsiteX0-11" fmla="*/ 0 w 2449900"/>
              <a:gd name="connsiteY0-12" fmla="*/ 0 h 1565728"/>
              <a:gd name="connsiteX1-13" fmla="*/ 2449900 w 2449900"/>
              <a:gd name="connsiteY1-14" fmla="*/ 0 h 1565728"/>
              <a:gd name="connsiteX2-15" fmla="*/ 1475210 w 2449900"/>
              <a:gd name="connsiteY2-16" fmla="*/ 1565728 h 1565728"/>
              <a:gd name="connsiteX3-17" fmla="*/ 0 w 2449900"/>
              <a:gd name="connsiteY3-18" fmla="*/ 1565728 h 1565728"/>
              <a:gd name="connsiteX4-19" fmla="*/ 0 w 2449900"/>
              <a:gd name="connsiteY4-20" fmla="*/ 0 h 1565728"/>
              <a:gd name="connsiteX0-21" fmla="*/ 0 w 2449900"/>
              <a:gd name="connsiteY0-22" fmla="*/ 0 h 1565728"/>
              <a:gd name="connsiteX1-23" fmla="*/ 2449900 w 2449900"/>
              <a:gd name="connsiteY1-24" fmla="*/ 0 h 1565728"/>
              <a:gd name="connsiteX2-25" fmla="*/ 1475210 w 2449900"/>
              <a:gd name="connsiteY2-26" fmla="*/ 1565728 h 1565728"/>
              <a:gd name="connsiteX3-27" fmla="*/ 0 w 2449900"/>
              <a:gd name="connsiteY3-28" fmla="*/ 1565728 h 1565728"/>
              <a:gd name="connsiteX4-29" fmla="*/ 0 w 2449900"/>
              <a:gd name="connsiteY4-30" fmla="*/ 0 h 1565728"/>
              <a:gd name="connsiteX0-31" fmla="*/ 0 w 2449900"/>
              <a:gd name="connsiteY0-32" fmla="*/ 0 h 1565728"/>
              <a:gd name="connsiteX1-33" fmla="*/ 2449900 w 2449900"/>
              <a:gd name="connsiteY1-34" fmla="*/ 0 h 1565728"/>
              <a:gd name="connsiteX2-35" fmla="*/ 962744 w 2449900"/>
              <a:gd name="connsiteY2-36" fmla="*/ 1565728 h 1565728"/>
              <a:gd name="connsiteX3-37" fmla="*/ 0 w 2449900"/>
              <a:gd name="connsiteY3-38" fmla="*/ 1565728 h 1565728"/>
              <a:gd name="connsiteX4-39" fmla="*/ 0 w 2449900"/>
              <a:gd name="connsiteY4-40" fmla="*/ 0 h 1565728"/>
              <a:gd name="connsiteX0-41" fmla="*/ 0 w 2449900"/>
              <a:gd name="connsiteY0-42" fmla="*/ 0 h 1565728"/>
              <a:gd name="connsiteX1-43" fmla="*/ 2449900 w 2449900"/>
              <a:gd name="connsiteY1-44" fmla="*/ 0 h 1565728"/>
              <a:gd name="connsiteX2-45" fmla="*/ 962744 w 2449900"/>
              <a:gd name="connsiteY2-46" fmla="*/ 1565728 h 1565728"/>
              <a:gd name="connsiteX3-47" fmla="*/ 0 w 2449900"/>
              <a:gd name="connsiteY3-48" fmla="*/ 1565728 h 1565728"/>
              <a:gd name="connsiteX4-49" fmla="*/ 0 w 2449900"/>
              <a:gd name="connsiteY4-50" fmla="*/ 0 h 1565728"/>
              <a:gd name="connsiteX0-51" fmla="*/ 0 w 2449900"/>
              <a:gd name="connsiteY0-52" fmla="*/ 0 h 1565728"/>
              <a:gd name="connsiteX1-53" fmla="*/ 2449900 w 2449900"/>
              <a:gd name="connsiteY1-54" fmla="*/ 0 h 1565728"/>
              <a:gd name="connsiteX2-55" fmla="*/ 962744 w 2449900"/>
              <a:gd name="connsiteY2-56" fmla="*/ 1565728 h 1565728"/>
              <a:gd name="connsiteX3-57" fmla="*/ 0 w 2449900"/>
              <a:gd name="connsiteY3-58" fmla="*/ 1565728 h 1565728"/>
              <a:gd name="connsiteX4-59" fmla="*/ 0 w 2449900"/>
              <a:gd name="connsiteY4-60" fmla="*/ 0 h 1565728"/>
              <a:gd name="connsiteX0-61" fmla="*/ 0 w 2510190"/>
              <a:gd name="connsiteY0-62" fmla="*/ 10049 h 1575777"/>
              <a:gd name="connsiteX1-63" fmla="*/ 2510190 w 2510190"/>
              <a:gd name="connsiteY1-64" fmla="*/ 0 h 1575777"/>
              <a:gd name="connsiteX2-65" fmla="*/ 962744 w 2510190"/>
              <a:gd name="connsiteY2-66" fmla="*/ 1575777 h 1575777"/>
              <a:gd name="connsiteX3-67" fmla="*/ 0 w 2510190"/>
              <a:gd name="connsiteY3-68" fmla="*/ 1575777 h 1575777"/>
              <a:gd name="connsiteX4-69" fmla="*/ 0 w 2510190"/>
              <a:gd name="connsiteY4-70" fmla="*/ 10049 h 1575777"/>
              <a:gd name="connsiteX0-71" fmla="*/ 0 w 2540335"/>
              <a:gd name="connsiteY0-72" fmla="*/ 0 h 1565728"/>
              <a:gd name="connsiteX1-73" fmla="*/ 2540335 w 2540335"/>
              <a:gd name="connsiteY1-74" fmla="*/ 10047 h 1565728"/>
              <a:gd name="connsiteX2-75" fmla="*/ 962744 w 2540335"/>
              <a:gd name="connsiteY2-76" fmla="*/ 1565728 h 1565728"/>
              <a:gd name="connsiteX3-77" fmla="*/ 0 w 2540335"/>
              <a:gd name="connsiteY3-78" fmla="*/ 1565728 h 1565728"/>
              <a:gd name="connsiteX4-79" fmla="*/ 0 w 2540335"/>
              <a:gd name="connsiteY4-80" fmla="*/ 0 h 1565728"/>
              <a:gd name="connsiteX0-81" fmla="*/ 0 w 2469996"/>
              <a:gd name="connsiteY0-82" fmla="*/ 1 h 1565729"/>
              <a:gd name="connsiteX1-83" fmla="*/ 2469996 w 2469996"/>
              <a:gd name="connsiteY1-84" fmla="*/ 0 h 1565729"/>
              <a:gd name="connsiteX2-85" fmla="*/ 962744 w 2469996"/>
              <a:gd name="connsiteY2-86" fmla="*/ 1565729 h 1565729"/>
              <a:gd name="connsiteX3-87" fmla="*/ 0 w 2469996"/>
              <a:gd name="connsiteY3-88" fmla="*/ 1565729 h 1565729"/>
              <a:gd name="connsiteX4-89" fmla="*/ 0 w 2469996"/>
              <a:gd name="connsiteY4-90" fmla="*/ 1 h 1565729"/>
              <a:gd name="connsiteX0-91" fmla="*/ 0 w 2469996"/>
              <a:gd name="connsiteY0-92" fmla="*/ 1 h 1565729"/>
              <a:gd name="connsiteX1-93" fmla="*/ 2469996 w 2469996"/>
              <a:gd name="connsiteY1-94" fmla="*/ 0 h 1565729"/>
              <a:gd name="connsiteX2-95" fmla="*/ 962744 w 2469996"/>
              <a:gd name="connsiteY2-96" fmla="*/ 1565729 h 1565729"/>
              <a:gd name="connsiteX3-97" fmla="*/ 0 w 2469996"/>
              <a:gd name="connsiteY3-98" fmla="*/ 1565729 h 1565729"/>
              <a:gd name="connsiteX4-99" fmla="*/ 0 w 2469996"/>
              <a:gd name="connsiteY4-100" fmla="*/ 1 h 1565729"/>
              <a:gd name="connsiteX0-101" fmla="*/ 0 w 2469996"/>
              <a:gd name="connsiteY0-102" fmla="*/ -1 h 1565727"/>
              <a:gd name="connsiteX1-103" fmla="*/ 2469996 w 2469996"/>
              <a:gd name="connsiteY1-104" fmla="*/ 105039 h 1565727"/>
              <a:gd name="connsiteX2-105" fmla="*/ 962744 w 2469996"/>
              <a:gd name="connsiteY2-106" fmla="*/ 1565727 h 1565727"/>
              <a:gd name="connsiteX3-107" fmla="*/ 0 w 2469996"/>
              <a:gd name="connsiteY3-108" fmla="*/ 1565727 h 1565727"/>
              <a:gd name="connsiteX4-109" fmla="*/ 0 w 2469996"/>
              <a:gd name="connsiteY4-110" fmla="*/ -1 h 15657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69996" h="1565727">
                <a:moveTo>
                  <a:pt x="0" y="-1"/>
                </a:moveTo>
                <a:lnTo>
                  <a:pt x="2469996" y="105039"/>
                </a:lnTo>
                <a:cubicBezTo>
                  <a:pt x="1542197" y="345595"/>
                  <a:pt x="1780010" y="1566333"/>
                  <a:pt x="962744" y="1565727"/>
                </a:cubicBezTo>
                <a:lnTo>
                  <a:pt x="0" y="1565727"/>
                </a:lnTo>
                <a:lnTo>
                  <a:pt x="0" y="-1"/>
                </a:ln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14" name="矩形 6"/>
          <p:cNvSpPr/>
          <p:nvPr/>
        </p:nvSpPr>
        <p:spPr>
          <a:xfrm>
            <a:off x="3771900" y="3113088"/>
            <a:ext cx="2578100" cy="898525"/>
          </a:xfrm>
          <a:custGeom>
            <a:avLst/>
            <a:gdLst>
              <a:gd name="connsiteX0" fmla="*/ 0 w 5765856"/>
              <a:gd name="connsiteY0" fmla="*/ 0 h 1565728"/>
              <a:gd name="connsiteX1" fmla="*/ 5765856 w 5765856"/>
              <a:gd name="connsiteY1" fmla="*/ 0 h 1565728"/>
              <a:gd name="connsiteX2" fmla="*/ 5765856 w 5765856"/>
              <a:gd name="connsiteY2" fmla="*/ 1565728 h 1565728"/>
              <a:gd name="connsiteX3" fmla="*/ 0 w 5765856"/>
              <a:gd name="connsiteY3" fmla="*/ 1565728 h 1565728"/>
              <a:gd name="connsiteX4" fmla="*/ 0 w 5765856"/>
              <a:gd name="connsiteY4" fmla="*/ 0 h 1565728"/>
              <a:gd name="connsiteX0-1" fmla="*/ 0 w 5765856"/>
              <a:gd name="connsiteY0-2" fmla="*/ 0 h 1565728"/>
              <a:gd name="connsiteX1-3" fmla="*/ 2449900 w 5765856"/>
              <a:gd name="connsiteY1-4" fmla="*/ 0 h 1565728"/>
              <a:gd name="connsiteX2-5" fmla="*/ 5765856 w 5765856"/>
              <a:gd name="connsiteY2-6" fmla="*/ 1565728 h 1565728"/>
              <a:gd name="connsiteX3-7" fmla="*/ 0 w 5765856"/>
              <a:gd name="connsiteY3-8" fmla="*/ 1565728 h 1565728"/>
              <a:gd name="connsiteX4-9" fmla="*/ 0 w 5765856"/>
              <a:gd name="connsiteY4-10" fmla="*/ 0 h 1565728"/>
              <a:gd name="connsiteX0-11" fmla="*/ 0 w 2449900"/>
              <a:gd name="connsiteY0-12" fmla="*/ 0 h 1565728"/>
              <a:gd name="connsiteX1-13" fmla="*/ 2449900 w 2449900"/>
              <a:gd name="connsiteY1-14" fmla="*/ 0 h 1565728"/>
              <a:gd name="connsiteX2-15" fmla="*/ 1475210 w 2449900"/>
              <a:gd name="connsiteY2-16" fmla="*/ 1565728 h 1565728"/>
              <a:gd name="connsiteX3-17" fmla="*/ 0 w 2449900"/>
              <a:gd name="connsiteY3-18" fmla="*/ 1565728 h 1565728"/>
              <a:gd name="connsiteX4-19" fmla="*/ 0 w 2449900"/>
              <a:gd name="connsiteY4-20" fmla="*/ 0 h 1565728"/>
              <a:gd name="connsiteX0-21" fmla="*/ 0 w 2449900"/>
              <a:gd name="connsiteY0-22" fmla="*/ 0 h 1565728"/>
              <a:gd name="connsiteX1-23" fmla="*/ 2449900 w 2449900"/>
              <a:gd name="connsiteY1-24" fmla="*/ 0 h 1565728"/>
              <a:gd name="connsiteX2-25" fmla="*/ 1475210 w 2449900"/>
              <a:gd name="connsiteY2-26" fmla="*/ 1565728 h 1565728"/>
              <a:gd name="connsiteX3-27" fmla="*/ 0 w 2449900"/>
              <a:gd name="connsiteY3-28" fmla="*/ 1565728 h 1565728"/>
              <a:gd name="connsiteX4-29" fmla="*/ 0 w 2449900"/>
              <a:gd name="connsiteY4-30" fmla="*/ 0 h 1565728"/>
              <a:gd name="connsiteX0-31" fmla="*/ 0 w 2449900"/>
              <a:gd name="connsiteY0-32" fmla="*/ 0 h 1565728"/>
              <a:gd name="connsiteX1-33" fmla="*/ 2449900 w 2449900"/>
              <a:gd name="connsiteY1-34" fmla="*/ 0 h 1565728"/>
              <a:gd name="connsiteX2-35" fmla="*/ 962744 w 2449900"/>
              <a:gd name="connsiteY2-36" fmla="*/ 1565728 h 1565728"/>
              <a:gd name="connsiteX3-37" fmla="*/ 0 w 2449900"/>
              <a:gd name="connsiteY3-38" fmla="*/ 1565728 h 1565728"/>
              <a:gd name="connsiteX4-39" fmla="*/ 0 w 2449900"/>
              <a:gd name="connsiteY4-40" fmla="*/ 0 h 1565728"/>
              <a:gd name="connsiteX0-41" fmla="*/ 0 w 2449900"/>
              <a:gd name="connsiteY0-42" fmla="*/ 0 h 1565728"/>
              <a:gd name="connsiteX1-43" fmla="*/ 2449900 w 2449900"/>
              <a:gd name="connsiteY1-44" fmla="*/ 0 h 1565728"/>
              <a:gd name="connsiteX2-45" fmla="*/ 962744 w 2449900"/>
              <a:gd name="connsiteY2-46" fmla="*/ 1565728 h 1565728"/>
              <a:gd name="connsiteX3-47" fmla="*/ 0 w 2449900"/>
              <a:gd name="connsiteY3-48" fmla="*/ 1565728 h 1565728"/>
              <a:gd name="connsiteX4-49" fmla="*/ 0 w 2449900"/>
              <a:gd name="connsiteY4-50" fmla="*/ 0 h 1565728"/>
              <a:gd name="connsiteX0-51" fmla="*/ 0 w 2449900"/>
              <a:gd name="connsiteY0-52" fmla="*/ 0 h 1565728"/>
              <a:gd name="connsiteX1-53" fmla="*/ 2449900 w 2449900"/>
              <a:gd name="connsiteY1-54" fmla="*/ 0 h 1565728"/>
              <a:gd name="connsiteX2-55" fmla="*/ 962744 w 2449900"/>
              <a:gd name="connsiteY2-56" fmla="*/ 1565728 h 1565728"/>
              <a:gd name="connsiteX3-57" fmla="*/ 0 w 2449900"/>
              <a:gd name="connsiteY3-58" fmla="*/ 1565728 h 1565728"/>
              <a:gd name="connsiteX4-59" fmla="*/ 0 w 2449900"/>
              <a:gd name="connsiteY4-60" fmla="*/ 0 h 1565728"/>
              <a:gd name="connsiteX0-61" fmla="*/ 0 w 2510190"/>
              <a:gd name="connsiteY0-62" fmla="*/ 10049 h 1575777"/>
              <a:gd name="connsiteX1-63" fmla="*/ 2510190 w 2510190"/>
              <a:gd name="connsiteY1-64" fmla="*/ 0 h 1575777"/>
              <a:gd name="connsiteX2-65" fmla="*/ 962744 w 2510190"/>
              <a:gd name="connsiteY2-66" fmla="*/ 1575777 h 1575777"/>
              <a:gd name="connsiteX3-67" fmla="*/ 0 w 2510190"/>
              <a:gd name="connsiteY3-68" fmla="*/ 1575777 h 1575777"/>
              <a:gd name="connsiteX4-69" fmla="*/ 0 w 2510190"/>
              <a:gd name="connsiteY4-70" fmla="*/ 10049 h 1575777"/>
              <a:gd name="connsiteX0-71" fmla="*/ 0 w 2540335"/>
              <a:gd name="connsiteY0-72" fmla="*/ 0 h 1565728"/>
              <a:gd name="connsiteX1-73" fmla="*/ 2540335 w 2540335"/>
              <a:gd name="connsiteY1-74" fmla="*/ 10047 h 1565728"/>
              <a:gd name="connsiteX2-75" fmla="*/ 962744 w 2540335"/>
              <a:gd name="connsiteY2-76" fmla="*/ 1565728 h 1565728"/>
              <a:gd name="connsiteX3-77" fmla="*/ 0 w 2540335"/>
              <a:gd name="connsiteY3-78" fmla="*/ 1565728 h 1565728"/>
              <a:gd name="connsiteX4-79" fmla="*/ 0 w 2540335"/>
              <a:gd name="connsiteY4-80" fmla="*/ 0 h 1565728"/>
              <a:gd name="connsiteX0-81" fmla="*/ 0 w 2469996"/>
              <a:gd name="connsiteY0-82" fmla="*/ 1 h 1565729"/>
              <a:gd name="connsiteX1-83" fmla="*/ 2469996 w 2469996"/>
              <a:gd name="connsiteY1-84" fmla="*/ 0 h 1565729"/>
              <a:gd name="connsiteX2-85" fmla="*/ 962744 w 2469996"/>
              <a:gd name="connsiteY2-86" fmla="*/ 1565729 h 1565729"/>
              <a:gd name="connsiteX3-87" fmla="*/ 0 w 2469996"/>
              <a:gd name="connsiteY3-88" fmla="*/ 1565729 h 1565729"/>
              <a:gd name="connsiteX4-89" fmla="*/ 0 w 2469996"/>
              <a:gd name="connsiteY4-90" fmla="*/ 1 h 1565729"/>
              <a:gd name="connsiteX0-91" fmla="*/ 0 w 2469996"/>
              <a:gd name="connsiteY0-92" fmla="*/ 1 h 1565729"/>
              <a:gd name="connsiteX1-93" fmla="*/ 2469996 w 2469996"/>
              <a:gd name="connsiteY1-94" fmla="*/ 0 h 1565729"/>
              <a:gd name="connsiteX2-95" fmla="*/ 962744 w 2469996"/>
              <a:gd name="connsiteY2-96" fmla="*/ 1565729 h 1565729"/>
              <a:gd name="connsiteX3-97" fmla="*/ 0 w 2469996"/>
              <a:gd name="connsiteY3-98" fmla="*/ 1565729 h 1565729"/>
              <a:gd name="connsiteX4-99" fmla="*/ 0 w 2469996"/>
              <a:gd name="connsiteY4-100" fmla="*/ 1 h 15657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69996" h="1565729">
                <a:moveTo>
                  <a:pt x="0" y="1"/>
                </a:moveTo>
                <a:lnTo>
                  <a:pt x="2469996" y="0"/>
                </a:lnTo>
                <a:cubicBezTo>
                  <a:pt x="1542197" y="240556"/>
                  <a:pt x="1780010" y="1566335"/>
                  <a:pt x="962744" y="1565729"/>
                </a:cubicBezTo>
                <a:lnTo>
                  <a:pt x="0" y="1565729"/>
                </a:lnTo>
                <a:lnTo>
                  <a:pt x="0" y="1"/>
                </a:lnTo>
                <a:close/>
              </a:path>
            </a:pathLst>
          </a:custGeom>
          <a:solidFill>
            <a:srgbClr val="212121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820988" y="2886075"/>
            <a:ext cx="1239838" cy="1239838"/>
          </a:xfrm>
          <a:prstGeom prst="ellipse">
            <a:avLst/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00363" y="2967038"/>
            <a:ext cx="1081088" cy="1079500"/>
          </a:xfrm>
          <a:prstGeom prst="ellipse">
            <a:avLst/>
          </a:prstGeom>
          <a:solidFill>
            <a:srgbClr val="212121"/>
          </a:solidFill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17" name="TextBox 25"/>
          <p:cNvSpPr txBox="1"/>
          <p:nvPr/>
        </p:nvSpPr>
        <p:spPr>
          <a:xfrm>
            <a:off x="4212590" y="33464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b="1" kern="0" cap="none" spc="0" normalizeH="0" baseline="0" noProof="0" dirty="0">
                <a:solidFill>
                  <a:prstClr val="white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Silver </a:t>
            </a:r>
            <a:endParaRPr kumimoji="0" lang="en-IN" altLang="zh-CN" b="1" kern="0" cap="none" spc="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71900" y="4461510"/>
            <a:ext cx="7845425" cy="102743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21075" y="4531995"/>
            <a:ext cx="7891780" cy="86169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20" name="矩形 6"/>
          <p:cNvSpPr/>
          <p:nvPr/>
        </p:nvSpPr>
        <p:spPr>
          <a:xfrm>
            <a:off x="3813175" y="4483100"/>
            <a:ext cx="2608263" cy="900113"/>
          </a:xfrm>
          <a:custGeom>
            <a:avLst/>
            <a:gdLst>
              <a:gd name="connsiteX0" fmla="*/ 0 w 5765856"/>
              <a:gd name="connsiteY0" fmla="*/ 0 h 1565728"/>
              <a:gd name="connsiteX1" fmla="*/ 5765856 w 5765856"/>
              <a:gd name="connsiteY1" fmla="*/ 0 h 1565728"/>
              <a:gd name="connsiteX2" fmla="*/ 5765856 w 5765856"/>
              <a:gd name="connsiteY2" fmla="*/ 1565728 h 1565728"/>
              <a:gd name="connsiteX3" fmla="*/ 0 w 5765856"/>
              <a:gd name="connsiteY3" fmla="*/ 1565728 h 1565728"/>
              <a:gd name="connsiteX4" fmla="*/ 0 w 5765856"/>
              <a:gd name="connsiteY4" fmla="*/ 0 h 1565728"/>
              <a:gd name="connsiteX0-1" fmla="*/ 0 w 5765856"/>
              <a:gd name="connsiteY0-2" fmla="*/ 0 h 1565728"/>
              <a:gd name="connsiteX1-3" fmla="*/ 2449900 w 5765856"/>
              <a:gd name="connsiteY1-4" fmla="*/ 0 h 1565728"/>
              <a:gd name="connsiteX2-5" fmla="*/ 5765856 w 5765856"/>
              <a:gd name="connsiteY2-6" fmla="*/ 1565728 h 1565728"/>
              <a:gd name="connsiteX3-7" fmla="*/ 0 w 5765856"/>
              <a:gd name="connsiteY3-8" fmla="*/ 1565728 h 1565728"/>
              <a:gd name="connsiteX4-9" fmla="*/ 0 w 5765856"/>
              <a:gd name="connsiteY4-10" fmla="*/ 0 h 1565728"/>
              <a:gd name="connsiteX0-11" fmla="*/ 0 w 2449900"/>
              <a:gd name="connsiteY0-12" fmla="*/ 0 h 1565728"/>
              <a:gd name="connsiteX1-13" fmla="*/ 2449900 w 2449900"/>
              <a:gd name="connsiteY1-14" fmla="*/ 0 h 1565728"/>
              <a:gd name="connsiteX2-15" fmla="*/ 1475210 w 2449900"/>
              <a:gd name="connsiteY2-16" fmla="*/ 1565728 h 1565728"/>
              <a:gd name="connsiteX3-17" fmla="*/ 0 w 2449900"/>
              <a:gd name="connsiteY3-18" fmla="*/ 1565728 h 1565728"/>
              <a:gd name="connsiteX4-19" fmla="*/ 0 w 2449900"/>
              <a:gd name="connsiteY4-20" fmla="*/ 0 h 1565728"/>
              <a:gd name="connsiteX0-21" fmla="*/ 0 w 2449900"/>
              <a:gd name="connsiteY0-22" fmla="*/ 0 h 1565728"/>
              <a:gd name="connsiteX1-23" fmla="*/ 2449900 w 2449900"/>
              <a:gd name="connsiteY1-24" fmla="*/ 0 h 1565728"/>
              <a:gd name="connsiteX2-25" fmla="*/ 1475210 w 2449900"/>
              <a:gd name="connsiteY2-26" fmla="*/ 1565728 h 1565728"/>
              <a:gd name="connsiteX3-27" fmla="*/ 0 w 2449900"/>
              <a:gd name="connsiteY3-28" fmla="*/ 1565728 h 1565728"/>
              <a:gd name="connsiteX4-29" fmla="*/ 0 w 2449900"/>
              <a:gd name="connsiteY4-30" fmla="*/ 0 h 1565728"/>
              <a:gd name="connsiteX0-31" fmla="*/ 0 w 2449900"/>
              <a:gd name="connsiteY0-32" fmla="*/ 0 h 1565728"/>
              <a:gd name="connsiteX1-33" fmla="*/ 2449900 w 2449900"/>
              <a:gd name="connsiteY1-34" fmla="*/ 0 h 1565728"/>
              <a:gd name="connsiteX2-35" fmla="*/ 962744 w 2449900"/>
              <a:gd name="connsiteY2-36" fmla="*/ 1565728 h 1565728"/>
              <a:gd name="connsiteX3-37" fmla="*/ 0 w 2449900"/>
              <a:gd name="connsiteY3-38" fmla="*/ 1565728 h 1565728"/>
              <a:gd name="connsiteX4-39" fmla="*/ 0 w 2449900"/>
              <a:gd name="connsiteY4-40" fmla="*/ 0 h 1565728"/>
              <a:gd name="connsiteX0-41" fmla="*/ 0 w 2449900"/>
              <a:gd name="connsiteY0-42" fmla="*/ 0 h 1565728"/>
              <a:gd name="connsiteX1-43" fmla="*/ 2449900 w 2449900"/>
              <a:gd name="connsiteY1-44" fmla="*/ 0 h 1565728"/>
              <a:gd name="connsiteX2-45" fmla="*/ 962744 w 2449900"/>
              <a:gd name="connsiteY2-46" fmla="*/ 1565728 h 1565728"/>
              <a:gd name="connsiteX3-47" fmla="*/ 0 w 2449900"/>
              <a:gd name="connsiteY3-48" fmla="*/ 1565728 h 1565728"/>
              <a:gd name="connsiteX4-49" fmla="*/ 0 w 2449900"/>
              <a:gd name="connsiteY4-50" fmla="*/ 0 h 1565728"/>
              <a:gd name="connsiteX0-51" fmla="*/ 0 w 2449900"/>
              <a:gd name="connsiteY0-52" fmla="*/ 0 h 1565728"/>
              <a:gd name="connsiteX1-53" fmla="*/ 2449900 w 2449900"/>
              <a:gd name="connsiteY1-54" fmla="*/ 0 h 1565728"/>
              <a:gd name="connsiteX2-55" fmla="*/ 962744 w 2449900"/>
              <a:gd name="connsiteY2-56" fmla="*/ 1565728 h 1565728"/>
              <a:gd name="connsiteX3-57" fmla="*/ 0 w 2449900"/>
              <a:gd name="connsiteY3-58" fmla="*/ 1565728 h 1565728"/>
              <a:gd name="connsiteX4-59" fmla="*/ 0 w 2449900"/>
              <a:gd name="connsiteY4-60" fmla="*/ 0 h 1565728"/>
              <a:gd name="connsiteX0-61" fmla="*/ 0 w 2510190"/>
              <a:gd name="connsiteY0-62" fmla="*/ 10049 h 1575777"/>
              <a:gd name="connsiteX1-63" fmla="*/ 2510190 w 2510190"/>
              <a:gd name="connsiteY1-64" fmla="*/ 0 h 1575777"/>
              <a:gd name="connsiteX2-65" fmla="*/ 962744 w 2510190"/>
              <a:gd name="connsiteY2-66" fmla="*/ 1575777 h 1575777"/>
              <a:gd name="connsiteX3-67" fmla="*/ 0 w 2510190"/>
              <a:gd name="connsiteY3-68" fmla="*/ 1575777 h 1575777"/>
              <a:gd name="connsiteX4-69" fmla="*/ 0 w 2510190"/>
              <a:gd name="connsiteY4-70" fmla="*/ 10049 h 1575777"/>
              <a:gd name="connsiteX0-71" fmla="*/ 0 w 2540335"/>
              <a:gd name="connsiteY0-72" fmla="*/ 0 h 1565728"/>
              <a:gd name="connsiteX1-73" fmla="*/ 2540335 w 2540335"/>
              <a:gd name="connsiteY1-74" fmla="*/ 10047 h 1565728"/>
              <a:gd name="connsiteX2-75" fmla="*/ 962744 w 2540335"/>
              <a:gd name="connsiteY2-76" fmla="*/ 1565728 h 1565728"/>
              <a:gd name="connsiteX3-77" fmla="*/ 0 w 2540335"/>
              <a:gd name="connsiteY3-78" fmla="*/ 1565728 h 1565728"/>
              <a:gd name="connsiteX4-79" fmla="*/ 0 w 2540335"/>
              <a:gd name="connsiteY4-80" fmla="*/ 0 h 1565728"/>
              <a:gd name="connsiteX0-81" fmla="*/ 0 w 2469996"/>
              <a:gd name="connsiteY0-82" fmla="*/ 1 h 1565729"/>
              <a:gd name="connsiteX1-83" fmla="*/ 2469996 w 2469996"/>
              <a:gd name="connsiteY1-84" fmla="*/ 0 h 1565729"/>
              <a:gd name="connsiteX2-85" fmla="*/ 962744 w 2469996"/>
              <a:gd name="connsiteY2-86" fmla="*/ 1565729 h 1565729"/>
              <a:gd name="connsiteX3-87" fmla="*/ 0 w 2469996"/>
              <a:gd name="connsiteY3-88" fmla="*/ 1565729 h 1565729"/>
              <a:gd name="connsiteX4-89" fmla="*/ 0 w 2469996"/>
              <a:gd name="connsiteY4-90" fmla="*/ 1 h 1565729"/>
              <a:gd name="connsiteX0-91" fmla="*/ 0 w 2469996"/>
              <a:gd name="connsiteY0-92" fmla="*/ 1 h 1565729"/>
              <a:gd name="connsiteX1-93" fmla="*/ 2469996 w 2469996"/>
              <a:gd name="connsiteY1-94" fmla="*/ 0 h 1565729"/>
              <a:gd name="connsiteX2-95" fmla="*/ 962744 w 2469996"/>
              <a:gd name="connsiteY2-96" fmla="*/ 1565729 h 1565729"/>
              <a:gd name="connsiteX3-97" fmla="*/ 0 w 2469996"/>
              <a:gd name="connsiteY3-98" fmla="*/ 1565729 h 1565729"/>
              <a:gd name="connsiteX4-99" fmla="*/ 0 w 2469996"/>
              <a:gd name="connsiteY4-100" fmla="*/ 1 h 1565729"/>
              <a:gd name="connsiteX0-101" fmla="*/ 0 w 2469996"/>
              <a:gd name="connsiteY0-102" fmla="*/ -1 h 1565727"/>
              <a:gd name="connsiteX1-103" fmla="*/ 2469996 w 2469996"/>
              <a:gd name="connsiteY1-104" fmla="*/ 105039 h 1565727"/>
              <a:gd name="connsiteX2-105" fmla="*/ 962744 w 2469996"/>
              <a:gd name="connsiteY2-106" fmla="*/ 1565727 h 1565727"/>
              <a:gd name="connsiteX3-107" fmla="*/ 0 w 2469996"/>
              <a:gd name="connsiteY3-108" fmla="*/ 1565727 h 1565727"/>
              <a:gd name="connsiteX4-109" fmla="*/ 0 w 2469996"/>
              <a:gd name="connsiteY4-110" fmla="*/ -1 h 156572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69996" h="1565727">
                <a:moveTo>
                  <a:pt x="0" y="-1"/>
                </a:moveTo>
                <a:lnTo>
                  <a:pt x="2469996" y="105039"/>
                </a:lnTo>
                <a:cubicBezTo>
                  <a:pt x="1542197" y="345595"/>
                  <a:pt x="1780010" y="1566333"/>
                  <a:pt x="962744" y="1565727"/>
                </a:cubicBezTo>
                <a:lnTo>
                  <a:pt x="0" y="1565727"/>
                </a:lnTo>
                <a:lnTo>
                  <a:pt x="0" y="-1"/>
                </a:lnTo>
                <a:close/>
              </a:path>
            </a:pathLst>
          </a:custGeom>
          <a:solidFill>
            <a:sysClr val="window" lastClr="FFFFFF">
              <a:lumMod val="7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21" name="矩形 6"/>
          <p:cNvSpPr/>
          <p:nvPr/>
        </p:nvSpPr>
        <p:spPr>
          <a:xfrm>
            <a:off x="3771900" y="4483100"/>
            <a:ext cx="2578100" cy="900113"/>
          </a:xfrm>
          <a:custGeom>
            <a:avLst/>
            <a:gdLst>
              <a:gd name="connsiteX0" fmla="*/ 0 w 5765856"/>
              <a:gd name="connsiteY0" fmla="*/ 0 h 1565728"/>
              <a:gd name="connsiteX1" fmla="*/ 5765856 w 5765856"/>
              <a:gd name="connsiteY1" fmla="*/ 0 h 1565728"/>
              <a:gd name="connsiteX2" fmla="*/ 5765856 w 5765856"/>
              <a:gd name="connsiteY2" fmla="*/ 1565728 h 1565728"/>
              <a:gd name="connsiteX3" fmla="*/ 0 w 5765856"/>
              <a:gd name="connsiteY3" fmla="*/ 1565728 h 1565728"/>
              <a:gd name="connsiteX4" fmla="*/ 0 w 5765856"/>
              <a:gd name="connsiteY4" fmla="*/ 0 h 1565728"/>
              <a:gd name="connsiteX0-1" fmla="*/ 0 w 5765856"/>
              <a:gd name="connsiteY0-2" fmla="*/ 0 h 1565728"/>
              <a:gd name="connsiteX1-3" fmla="*/ 2449900 w 5765856"/>
              <a:gd name="connsiteY1-4" fmla="*/ 0 h 1565728"/>
              <a:gd name="connsiteX2-5" fmla="*/ 5765856 w 5765856"/>
              <a:gd name="connsiteY2-6" fmla="*/ 1565728 h 1565728"/>
              <a:gd name="connsiteX3-7" fmla="*/ 0 w 5765856"/>
              <a:gd name="connsiteY3-8" fmla="*/ 1565728 h 1565728"/>
              <a:gd name="connsiteX4-9" fmla="*/ 0 w 5765856"/>
              <a:gd name="connsiteY4-10" fmla="*/ 0 h 1565728"/>
              <a:gd name="connsiteX0-11" fmla="*/ 0 w 2449900"/>
              <a:gd name="connsiteY0-12" fmla="*/ 0 h 1565728"/>
              <a:gd name="connsiteX1-13" fmla="*/ 2449900 w 2449900"/>
              <a:gd name="connsiteY1-14" fmla="*/ 0 h 1565728"/>
              <a:gd name="connsiteX2-15" fmla="*/ 1475210 w 2449900"/>
              <a:gd name="connsiteY2-16" fmla="*/ 1565728 h 1565728"/>
              <a:gd name="connsiteX3-17" fmla="*/ 0 w 2449900"/>
              <a:gd name="connsiteY3-18" fmla="*/ 1565728 h 1565728"/>
              <a:gd name="connsiteX4-19" fmla="*/ 0 w 2449900"/>
              <a:gd name="connsiteY4-20" fmla="*/ 0 h 1565728"/>
              <a:gd name="connsiteX0-21" fmla="*/ 0 w 2449900"/>
              <a:gd name="connsiteY0-22" fmla="*/ 0 h 1565728"/>
              <a:gd name="connsiteX1-23" fmla="*/ 2449900 w 2449900"/>
              <a:gd name="connsiteY1-24" fmla="*/ 0 h 1565728"/>
              <a:gd name="connsiteX2-25" fmla="*/ 1475210 w 2449900"/>
              <a:gd name="connsiteY2-26" fmla="*/ 1565728 h 1565728"/>
              <a:gd name="connsiteX3-27" fmla="*/ 0 w 2449900"/>
              <a:gd name="connsiteY3-28" fmla="*/ 1565728 h 1565728"/>
              <a:gd name="connsiteX4-29" fmla="*/ 0 w 2449900"/>
              <a:gd name="connsiteY4-30" fmla="*/ 0 h 1565728"/>
              <a:gd name="connsiteX0-31" fmla="*/ 0 w 2449900"/>
              <a:gd name="connsiteY0-32" fmla="*/ 0 h 1565728"/>
              <a:gd name="connsiteX1-33" fmla="*/ 2449900 w 2449900"/>
              <a:gd name="connsiteY1-34" fmla="*/ 0 h 1565728"/>
              <a:gd name="connsiteX2-35" fmla="*/ 962744 w 2449900"/>
              <a:gd name="connsiteY2-36" fmla="*/ 1565728 h 1565728"/>
              <a:gd name="connsiteX3-37" fmla="*/ 0 w 2449900"/>
              <a:gd name="connsiteY3-38" fmla="*/ 1565728 h 1565728"/>
              <a:gd name="connsiteX4-39" fmla="*/ 0 w 2449900"/>
              <a:gd name="connsiteY4-40" fmla="*/ 0 h 1565728"/>
              <a:gd name="connsiteX0-41" fmla="*/ 0 w 2449900"/>
              <a:gd name="connsiteY0-42" fmla="*/ 0 h 1565728"/>
              <a:gd name="connsiteX1-43" fmla="*/ 2449900 w 2449900"/>
              <a:gd name="connsiteY1-44" fmla="*/ 0 h 1565728"/>
              <a:gd name="connsiteX2-45" fmla="*/ 962744 w 2449900"/>
              <a:gd name="connsiteY2-46" fmla="*/ 1565728 h 1565728"/>
              <a:gd name="connsiteX3-47" fmla="*/ 0 w 2449900"/>
              <a:gd name="connsiteY3-48" fmla="*/ 1565728 h 1565728"/>
              <a:gd name="connsiteX4-49" fmla="*/ 0 w 2449900"/>
              <a:gd name="connsiteY4-50" fmla="*/ 0 h 1565728"/>
              <a:gd name="connsiteX0-51" fmla="*/ 0 w 2449900"/>
              <a:gd name="connsiteY0-52" fmla="*/ 0 h 1565728"/>
              <a:gd name="connsiteX1-53" fmla="*/ 2449900 w 2449900"/>
              <a:gd name="connsiteY1-54" fmla="*/ 0 h 1565728"/>
              <a:gd name="connsiteX2-55" fmla="*/ 962744 w 2449900"/>
              <a:gd name="connsiteY2-56" fmla="*/ 1565728 h 1565728"/>
              <a:gd name="connsiteX3-57" fmla="*/ 0 w 2449900"/>
              <a:gd name="connsiteY3-58" fmla="*/ 1565728 h 1565728"/>
              <a:gd name="connsiteX4-59" fmla="*/ 0 w 2449900"/>
              <a:gd name="connsiteY4-60" fmla="*/ 0 h 1565728"/>
              <a:gd name="connsiteX0-61" fmla="*/ 0 w 2510190"/>
              <a:gd name="connsiteY0-62" fmla="*/ 10049 h 1575777"/>
              <a:gd name="connsiteX1-63" fmla="*/ 2510190 w 2510190"/>
              <a:gd name="connsiteY1-64" fmla="*/ 0 h 1575777"/>
              <a:gd name="connsiteX2-65" fmla="*/ 962744 w 2510190"/>
              <a:gd name="connsiteY2-66" fmla="*/ 1575777 h 1575777"/>
              <a:gd name="connsiteX3-67" fmla="*/ 0 w 2510190"/>
              <a:gd name="connsiteY3-68" fmla="*/ 1575777 h 1575777"/>
              <a:gd name="connsiteX4-69" fmla="*/ 0 w 2510190"/>
              <a:gd name="connsiteY4-70" fmla="*/ 10049 h 1575777"/>
              <a:gd name="connsiteX0-71" fmla="*/ 0 w 2540335"/>
              <a:gd name="connsiteY0-72" fmla="*/ 0 h 1565728"/>
              <a:gd name="connsiteX1-73" fmla="*/ 2540335 w 2540335"/>
              <a:gd name="connsiteY1-74" fmla="*/ 10047 h 1565728"/>
              <a:gd name="connsiteX2-75" fmla="*/ 962744 w 2540335"/>
              <a:gd name="connsiteY2-76" fmla="*/ 1565728 h 1565728"/>
              <a:gd name="connsiteX3-77" fmla="*/ 0 w 2540335"/>
              <a:gd name="connsiteY3-78" fmla="*/ 1565728 h 1565728"/>
              <a:gd name="connsiteX4-79" fmla="*/ 0 w 2540335"/>
              <a:gd name="connsiteY4-80" fmla="*/ 0 h 1565728"/>
              <a:gd name="connsiteX0-81" fmla="*/ 0 w 2469996"/>
              <a:gd name="connsiteY0-82" fmla="*/ 1 h 1565729"/>
              <a:gd name="connsiteX1-83" fmla="*/ 2469996 w 2469996"/>
              <a:gd name="connsiteY1-84" fmla="*/ 0 h 1565729"/>
              <a:gd name="connsiteX2-85" fmla="*/ 962744 w 2469996"/>
              <a:gd name="connsiteY2-86" fmla="*/ 1565729 h 1565729"/>
              <a:gd name="connsiteX3-87" fmla="*/ 0 w 2469996"/>
              <a:gd name="connsiteY3-88" fmla="*/ 1565729 h 1565729"/>
              <a:gd name="connsiteX4-89" fmla="*/ 0 w 2469996"/>
              <a:gd name="connsiteY4-90" fmla="*/ 1 h 1565729"/>
              <a:gd name="connsiteX0-91" fmla="*/ 0 w 2469996"/>
              <a:gd name="connsiteY0-92" fmla="*/ 1 h 1565729"/>
              <a:gd name="connsiteX1-93" fmla="*/ 2469996 w 2469996"/>
              <a:gd name="connsiteY1-94" fmla="*/ 0 h 1565729"/>
              <a:gd name="connsiteX2-95" fmla="*/ 962744 w 2469996"/>
              <a:gd name="connsiteY2-96" fmla="*/ 1565729 h 1565729"/>
              <a:gd name="connsiteX3-97" fmla="*/ 0 w 2469996"/>
              <a:gd name="connsiteY3-98" fmla="*/ 1565729 h 1565729"/>
              <a:gd name="connsiteX4-99" fmla="*/ 0 w 2469996"/>
              <a:gd name="connsiteY4-100" fmla="*/ 1 h 15657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69996" h="1565729">
                <a:moveTo>
                  <a:pt x="0" y="1"/>
                </a:moveTo>
                <a:lnTo>
                  <a:pt x="2469996" y="0"/>
                </a:lnTo>
                <a:cubicBezTo>
                  <a:pt x="1542197" y="240556"/>
                  <a:pt x="1780010" y="1566335"/>
                  <a:pt x="962744" y="1565729"/>
                </a:cubicBezTo>
                <a:lnTo>
                  <a:pt x="0" y="1565729"/>
                </a:lnTo>
                <a:lnTo>
                  <a:pt x="0" y="1"/>
                </a:lnTo>
                <a:close/>
              </a:path>
            </a:pathLst>
          </a:custGeom>
          <a:solidFill>
            <a:srgbClr val="9D0B20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820988" y="4257675"/>
            <a:ext cx="1239838" cy="1239838"/>
          </a:xfrm>
          <a:prstGeom prst="ellipse">
            <a:avLst/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900363" y="4337050"/>
            <a:ext cx="1081088" cy="1081088"/>
          </a:xfrm>
          <a:prstGeom prst="ellipse">
            <a:avLst/>
          </a:prstGeom>
          <a:solidFill>
            <a:srgbClr val="9D0B20"/>
          </a:solidFill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24" name="TextBox 40"/>
          <p:cNvSpPr txBox="1"/>
          <p:nvPr/>
        </p:nvSpPr>
        <p:spPr>
          <a:xfrm>
            <a:off x="4295140" y="4724083"/>
            <a:ext cx="70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b="1" kern="0" cap="none" spc="0" normalizeH="0" baseline="0" noProof="0" dirty="0">
                <a:solidFill>
                  <a:prstClr val="white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Gold</a:t>
            </a:r>
            <a:endParaRPr kumimoji="0" lang="en-IN" altLang="zh-CN" b="1" kern="0" cap="none" spc="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2887663" y="1660525"/>
            <a:ext cx="936625" cy="1095375"/>
          </a:xfrm>
          <a:custGeom>
            <a:avLst/>
            <a:gdLst>
              <a:gd name="connsiteX0" fmla="*/ 264047 w 935109"/>
              <a:gd name="connsiteY0" fmla="*/ 0 h 1002590"/>
              <a:gd name="connsiteX1" fmla="*/ 254852 w 935109"/>
              <a:gd name="connsiteY1" fmla="*/ 91208 h 1002590"/>
              <a:gd name="connsiteX2" fmla="*/ 920096 w 935109"/>
              <a:gd name="connsiteY2" fmla="*/ 828389 h 1002590"/>
              <a:gd name="connsiteX3" fmla="*/ 935109 w 935109"/>
              <a:gd name="connsiteY3" fmla="*/ 829147 h 1002590"/>
              <a:gd name="connsiteX4" fmla="*/ 922611 w 935109"/>
              <a:gd name="connsiteY4" fmla="*/ 844295 h 1002590"/>
              <a:gd name="connsiteX5" fmla="*/ 540453 w 935109"/>
              <a:gd name="connsiteY5" fmla="*/ 1002590 h 1002590"/>
              <a:gd name="connsiteX6" fmla="*/ 0 w 935109"/>
              <a:gd name="connsiteY6" fmla="*/ 462137 h 1002590"/>
              <a:gd name="connsiteX7" fmla="*/ 238281 w 935109"/>
              <a:gd name="connsiteY7" fmla="*/ 13985 h 100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109" h="1002590">
                <a:moveTo>
                  <a:pt x="264047" y="0"/>
                </a:moveTo>
                <a:lnTo>
                  <a:pt x="254852" y="91208"/>
                </a:lnTo>
                <a:cubicBezTo>
                  <a:pt x="254852" y="474877"/>
                  <a:pt x="546438" y="790442"/>
                  <a:pt x="920096" y="828389"/>
                </a:cubicBezTo>
                <a:lnTo>
                  <a:pt x="935109" y="829147"/>
                </a:lnTo>
                <a:lnTo>
                  <a:pt x="922611" y="844295"/>
                </a:lnTo>
                <a:cubicBezTo>
                  <a:pt x="824809" y="942098"/>
                  <a:pt x="689695" y="1002590"/>
                  <a:pt x="540453" y="1002590"/>
                </a:cubicBezTo>
                <a:cubicBezTo>
                  <a:pt x="241969" y="1002590"/>
                  <a:pt x="0" y="760621"/>
                  <a:pt x="0" y="462137"/>
                </a:cubicBezTo>
                <a:cubicBezTo>
                  <a:pt x="0" y="275585"/>
                  <a:pt x="94519" y="111108"/>
                  <a:pt x="238281" y="139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alpha val="5000"/>
                </a:schemeClr>
              </a:gs>
            </a:gsLst>
            <a:lin ang="5400000" scaled="1"/>
          </a:gradFill>
          <a:ln w="63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26" name="TextBox 11"/>
          <p:cNvSpPr txBox="1"/>
          <p:nvPr/>
        </p:nvSpPr>
        <p:spPr>
          <a:xfrm>
            <a:off x="3162300" y="1758950"/>
            <a:ext cx="563563" cy="831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kern="0" cap="none" spc="0" normalizeH="0" baseline="0" noProof="0" dirty="0" smtClean="0">
                <a:solidFill>
                  <a:prstClr val="white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1</a:t>
            </a:r>
            <a:endParaRPr kumimoji="0" lang="zh-CN" altLang="en-US" sz="4800" b="1" kern="0" cap="none" spc="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2887663" y="3021013"/>
            <a:ext cx="936625" cy="1095375"/>
          </a:xfrm>
          <a:custGeom>
            <a:avLst/>
            <a:gdLst>
              <a:gd name="connsiteX0" fmla="*/ 264047 w 935109"/>
              <a:gd name="connsiteY0" fmla="*/ 0 h 1002590"/>
              <a:gd name="connsiteX1" fmla="*/ 254852 w 935109"/>
              <a:gd name="connsiteY1" fmla="*/ 91208 h 1002590"/>
              <a:gd name="connsiteX2" fmla="*/ 920096 w 935109"/>
              <a:gd name="connsiteY2" fmla="*/ 828389 h 1002590"/>
              <a:gd name="connsiteX3" fmla="*/ 935109 w 935109"/>
              <a:gd name="connsiteY3" fmla="*/ 829147 h 1002590"/>
              <a:gd name="connsiteX4" fmla="*/ 922611 w 935109"/>
              <a:gd name="connsiteY4" fmla="*/ 844295 h 1002590"/>
              <a:gd name="connsiteX5" fmla="*/ 540453 w 935109"/>
              <a:gd name="connsiteY5" fmla="*/ 1002590 h 1002590"/>
              <a:gd name="connsiteX6" fmla="*/ 0 w 935109"/>
              <a:gd name="connsiteY6" fmla="*/ 462137 h 1002590"/>
              <a:gd name="connsiteX7" fmla="*/ 238281 w 935109"/>
              <a:gd name="connsiteY7" fmla="*/ 13985 h 100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109" h="1002590">
                <a:moveTo>
                  <a:pt x="264047" y="0"/>
                </a:moveTo>
                <a:lnTo>
                  <a:pt x="254852" y="91208"/>
                </a:lnTo>
                <a:cubicBezTo>
                  <a:pt x="254852" y="474877"/>
                  <a:pt x="546438" y="790442"/>
                  <a:pt x="920096" y="828389"/>
                </a:cubicBezTo>
                <a:lnTo>
                  <a:pt x="935109" y="829147"/>
                </a:lnTo>
                <a:lnTo>
                  <a:pt x="922611" y="844295"/>
                </a:lnTo>
                <a:cubicBezTo>
                  <a:pt x="824809" y="942098"/>
                  <a:pt x="689695" y="1002590"/>
                  <a:pt x="540453" y="1002590"/>
                </a:cubicBezTo>
                <a:cubicBezTo>
                  <a:pt x="241969" y="1002590"/>
                  <a:pt x="0" y="760621"/>
                  <a:pt x="0" y="462137"/>
                </a:cubicBezTo>
                <a:cubicBezTo>
                  <a:pt x="0" y="275585"/>
                  <a:pt x="94519" y="111108"/>
                  <a:pt x="238281" y="139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alpha val="5000"/>
                </a:schemeClr>
              </a:gs>
            </a:gsLst>
            <a:lin ang="5400000" scaled="1"/>
          </a:gradFill>
          <a:ln w="63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2887663" y="4368800"/>
            <a:ext cx="936625" cy="1095375"/>
          </a:xfrm>
          <a:custGeom>
            <a:avLst/>
            <a:gdLst>
              <a:gd name="connsiteX0" fmla="*/ 264047 w 935109"/>
              <a:gd name="connsiteY0" fmla="*/ 0 h 1002590"/>
              <a:gd name="connsiteX1" fmla="*/ 254852 w 935109"/>
              <a:gd name="connsiteY1" fmla="*/ 91208 h 1002590"/>
              <a:gd name="connsiteX2" fmla="*/ 920096 w 935109"/>
              <a:gd name="connsiteY2" fmla="*/ 828389 h 1002590"/>
              <a:gd name="connsiteX3" fmla="*/ 935109 w 935109"/>
              <a:gd name="connsiteY3" fmla="*/ 829147 h 1002590"/>
              <a:gd name="connsiteX4" fmla="*/ 922611 w 935109"/>
              <a:gd name="connsiteY4" fmla="*/ 844295 h 1002590"/>
              <a:gd name="connsiteX5" fmla="*/ 540453 w 935109"/>
              <a:gd name="connsiteY5" fmla="*/ 1002590 h 1002590"/>
              <a:gd name="connsiteX6" fmla="*/ 0 w 935109"/>
              <a:gd name="connsiteY6" fmla="*/ 462137 h 1002590"/>
              <a:gd name="connsiteX7" fmla="*/ 238281 w 935109"/>
              <a:gd name="connsiteY7" fmla="*/ 13985 h 100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109" h="1002590">
                <a:moveTo>
                  <a:pt x="264047" y="0"/>
                </a:moveTo>
                <a:lnTo>
                  <a:pt x="254852" y="91208"/>
                </a:lnTo>
                <a:cubicBezTo>
                  <a:pt x="254852" y="474877"/>
                  <a:pt x="546438" y="790442"/>
                  <a:pt x="920096" y="828389"/>
                </a:cubicBezTo>
                <a:lnTo>
                  <a:pt x="935109" y="829147"/>
                </a:lnTo>
                <a:lnTo>
                  <a:pt x="922611" y="844295"/>
                </a:lnTo>
                <a:cubicBezTo>
                  <a:pt x="824809" y="942098"/>
                  <a:pt x="689695" y="1002590"/>
                  <a:pt x="540453" y="1002590"/>
                </a:cubicBezTo>
                <a:cubicBezTo>
                  <a:pt x="241969" y="1002590"/>
                  <a:pt x="0" y="760621"/>
                  <a:pt x="0" y="462137"/>
                </a:cubicBezTo>
                <a:cubicBezTo>
                  <a:pt x="0" y="275585"/>
                  <a:pt x="94519" y="111108"/>
                  <a:pt x="238281" y="139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alpha val="5000"/>
                </a:schemeClr>
              </a:gs>
            </a:gsLst>
            <a:lin ang="5400000" scaled="1"/>
          </a:gradFill>
          <a:ln w="63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29" name="TextBox 11"/>
          <p:cNvSpPr txBox="1"/>
          <p:nvPr/>
        </p:nvSpPr>
        <p:spPr>
          <a:xfrm>
            <a:off x="3162300" y="3116263"/>
            <a:ext cx="563563" cy="8318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kern="0" cap="none" spc="0" normalizeH="0" baseline="0" noProof="0" dirty="0" smtClean="0">
                <a:solidFill>
                  <a:prstClr val="white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2</a:t>
            </a:r>
            <a:endParaRPr kumimoji="0" lang="zh-CN" altLang="en-US" sz="4800" b="1" kern="0" cap="none" spc="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3162300" y="4461510"/>
            <a:ext cx="5219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4800" b="1" kern="0" cap="none" spc="0" normalizeH="0" baseline="0" noProof="0" dirty="0">
                <a:solidFill>
                  <a:prstClr val="white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3</a:t>
            </a:r>
            <a:endParaRPr kumimoji="0" lang="en-IN" altLang="zh-CN" sz="4800" b="1" kern="0" cap="none" spc="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56630" y="1925955"/>
            <a:ext cx="4132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600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rial" panose="020B0604020202020204" pitchFamily="34" charset="0"/>
                <a:cs typeface="Calibri" panose="020F0502020204030204" pitchFamily="34" charset="0"/>
              </a:rPr>
              <a:t>Most recent buyer, Buy more often, </a:t>
            </a:r>
            <a:endParaRPr kumimoji="0" lang="en-IN" altLang="zh-CN" sz="1600" kern="1200" cap="none" spc="0" normalizeH="0" baseline="0" noProof="0" dirty="0" smtClean="0">
              <a:solidFill>
                <a:schemeClr val="tx1">
                  <a:lumMod val="85000"/>
                  <a:lumOff val="15000"/>
                </a:schemeClr>
              </a:solidFill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R="0" algn="just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600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ea typeface="Arial" panose="020B0604020202020204" pitchFamily="34" charset="0"/>
                <a:cs typeface="Calibri" panose="020F0502020204030204" pitchFamily="34" charset="0"/>
              </a:rPr>
              <a:t>Most amount spent, More profit generators</a:t>
            </a:r>
            <a:endParaRPr kumimoji="0" lang="en-IN" altLang="zh-CN" sz="1600" kern="1200" cap="none" spc="0" normalizeH="0" baseline="0" noProof="0" dirty="0" smtClean="0">
              <a:solidFill>
                <a:schemeClr val="tx1">
                  <a:lumMod val="85000"/>
                  <a:lumOff val="15000"/>
                </a:schemeClr>
              </a:solidFill>
              <a:ea typeface="Arial" panose="020B06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056313" y="3144838"/>
            <a:ext cx="334168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6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ea typeface="Arial" panose="020B0604020202020204" pitchFamily="34" charset="0"/>
                <a:cs typeface="Calibri" panose="020F0502020204030204" pitchFamily="34" charset="0"/>
              </a:rPr>
              <a:t>Relatively recent buyer, Brought more than once, spent good amount of money</a:t>
            </a:r>
            <a:endParaRPr kumimoji="0" lang="en-IN" altLang="zh-CN" sz="16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ea typeface="Arial" panose="020B06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2821305" y="1064895"/>
            <a:ext cx="8795385" cy="398780"/>
          </a:xfrm>
          <a:prstGeom prst="rect">
            <a:avLst/>
          </a:prstGeom>
          <a:solidFill>
            <a:srgbClr val="9D0B20"/>
          </a:solidFill>
        </p:spPr>
        <p:txBody>
          <a:bodyPr wrap="square" rtlCol="0">
            <a:spAutoFit/>
          </a:bodyPr>
          <a:p>
            <a:r>
              <a:rPr lang="en-IN" altLang="en-US" sz="2000">
                <a:solidFill>
                  <a:schemeClr val="bg1"/>
                </a:solidFill>
              </a:rPr>
              <a:t>     </a:t>
            </a:r>
            <a:r>
              <a:rPr lang="en-IN" altLang="en-US" sz="2000" b="1">
                <a:solidFill>
                  <a:schemeClr val="bg1"/>
                </a:solidFill>
              </a:rPr>
              <a:t>Rank        Customer Type                      Decription                                     RFM Value</a:t>
            </a:r>
            <a:endParaRPr lang="en-IN" altLang="en-US" sz="2000" b="1">
              <a:solidFill>
                <a:schemeClr val="bg1"/>
              </a:solidFill>
            </a:endParaRPr>
          </a:p>
        </p:txBody>
      </p:sp>
      <p:sp>
        <p:nvSpPr>
          <p:cNvPr id="36" name="矩形 17"/>
          <p:cNvSpPr/>
          <p:nvPr/>
        </p:nvSpPr>
        <p:spPr>
          <a:xfrm>
            <a:off x="3630930" y="5706745"/>
            <a:ext cx="7986395" cy="1007745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85000"/>
              </a:sysClr>
            </a:solidFill>
            <a:prstDash val="solid"/>
          </a:ln>
          <a:effectLst/>
        </p:spPr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39" name="矩形 18"/>
          <p:cNvSpPr/>
          <p:nvPr/>
        </p:nvSpPr>
        <p:spPr>
          <a:xfrm>
            <a:off x="3521075" y="5782310"/>
            <a:ext cx="7891145" cy="88963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40" name="矩形 6"/>
          <p:cNvSpPr/>
          <p:nvPr/>
        </p:nvSpPr>
        <p:spPr>
          <a:xfrm>
            <a:off x="3843655" y="5782945"/>
            <a:ext cx="2578100" cy="843280"/>
          </a:xfrm>
          <a:custGeom>
            <a:avLst/>
            <a:gdLst>
              <a:gd name="connsiteX0" fmla="*/ 0 w 5765856"/>
              <a:gd name="connsiteY0" fmla="*/ 0 h 1565728"/>
              <a:gd name="connsiteX1" fmla="*/ 5765856 w 5765856"/>
              <a:gd name="connsiteY1" fmla="*/ 0 h 1565728"/>
              <a:gd name="connsiteX2" fmla="*/ 5765856 w 5765856"/>
              <a:gd name="connsiteY2" fmla="*/ 1565728 h 1565728"/>
              <a:gd name="connsiteX3" fmla="*/ 0 w 5765856"/>
              <a:gd name="connsiteY3" fmla="*/ 1565728 h 1565728"/>
              <a:gd name="connsiteX4" fmla="*/ 0 w 5765856"/>
              <a:gd name="connsiteY4" fmla="*/ 0 h 1565728"/>
              <a:gd name="connsiteX0-1" fmla="*/ 0 w 5765856"/>
              <a:gd name="connsiteY0-2" fmla="*/ 0 h 1565728"/>
              <a:gd name="connsiteX1-3" fmla="*/ 2449900 w 5765856"/>
              <a:gd name="connsiteY1-4" fmla="*/ 0 h 1565728"/>
              <a:gd name="connsiteX2-5" fmla="*/ 5765856 w 5765856"/>
              <a:gd name="connsiteY2-6" fmla="*/ 1565728 h 1565728"/>
              <a:gd name="connsiteX3-7" fmla="*/ 0 w 5765856"/>
              <a:gd name="connsiteY3-8" fmla="*/ 1565728 h 1565728"/>
              <a:gd name="connsiteX4-9" fmla="*/ 0 w 5765856"/>
              <a:gd name="connsiteY4-10" fmla="*/ 0 h 1565728"/>
              <a:gd name="connsiteX0-11" fmla="*/ 0 w 2449900"/>
              <a:gd name="connsiteY0-12" fmla="*/ 0 h 1565728"/>
              <a:gd name="connsiteX1-13" fmla="*/ 2449900 w 2449900"/>
              <a:gd name="connsiteY1-14" fmla="*/ 0 h 1565728"/>
              <a:gd name="connsiteX2-15" fmla="*/ 1475210 w 2449900"/>
              <a:gd name="connsiteY2-16" fmla="*/ 1565728 h 1565728"/>
              <a:gd name="connsiteX3-17" fmla="*/ 0 w 2449900"/>
              <a:gd name="connsiteY3-18" fmla="*/ 1565728 h 1565728"/>
              <a:gd name="connsiteX4-19" fmla="*/ 0 w 2449900"/>
              <a:gd name="connsiteY4-20" fmla="*/ 0 h 1565728"/>
              <a:gd name="connsiteX0-21" fmla="*/ 0 w 2449900"/>
              <a:gd name="connsiteY0-22" fmla="*/ 0 h 1565728"/>
              <a:gd name="connsiteX1-23" fmla="*/ 2449900 w 2449900"/>
              <a:gd name="connsiteY1-24" fmla="*/ 0 h 1565728"/>
              <a:gd name="connsiteX2-25" fmla="*/ 1475210 w 2449900"/>
              <a:gd name="connsiteY2-26" fmla="*/ 1565728 h 1565728"/>
              <a:gd name="connsiteX3-27" fmla="*/ 0 w 2449900"/>
              <a:gd name="connsiteY3-28" fmla="*/ 1565728 h 1565728"/>
              <a:gd name="connsiteX4-29" fmla="*/ 0 w 2449900"/>
              <a:gd name="connsiteY4-30" fmla="*/ 0 h 1565728"/>
              <a:gd name="connsiteX0-31" fmla="*/ 0 w 2449900"/>
              <a:gd name="connsiteY0-32" fmla="*/ 0 h 1565728"/>
              <a:gd name="connsiteX1-33" fmla="*/ 2449900 w 2449900"/>
              <a:gd name="connsiteY1-34" fmla="*/ 0 h 1565728"/>
              <a:gd name="connsiteX2-35" fmla="*/ 962744 w 2449900"/>
              <a:gd name="connsiteY2-36" fmla="*/ 1565728 h 1565728"/>
              <a:gd name="connsiteX3-37" fmla="*/ 0 w 2449900"/>
              <a:gd name="connsiteY3-38" fmla="*/ 1565728 h 1565728"/>
              <a:gd name="connsiteX4-39" fmla="*/ 0 w 2449900"/>
              <a:gd name="connsiteY4-40" fmla="*/ 0 h 1565728"/>
              <a:gd name="connsiteX0-41" fmla="*/ 0 w 2449900"/>
              <a:gd name="connsiteY0-42" fmla="*/ 0 h 1565728"/>
              <a:gd name="connsiteX1-43" fmla="*/ 2449900 w 2449900"/>
              <a:gd name="connsiteY1-44" fmla="*/ 0 h 1565728"/>
              <a:gd name="connsiteX2-45" fmla="*/ 962744 w 2449900"/>
              <a:gd name="connsiteY2-46" fmla="*/ 1565728 h 1565728"/>
              <a:gd name="connsiteX3-47" fmla="*/ 0 w 2449900"/>
              <a:gd name="connsiteY3-48" fmla="*/ 1565728 h 1565728"/>
              <a:gd name="connsiteX4-49" fmla="*/ 0 w 2449900"/>
              <a:gd name="connsiteY4-50" fmla="*/ 0 h 1565728"/>
              <a:gd name="connsiteX0-51" fmla="*/ 0 w 2449900"/>
              <a:gd name="connsiteY0-52" fmla="*/ 0 h 1565728"/>
              <a:gd name="connsiteX1-53" fmla="*/ 2449900 w 2449900"/>
              <a:gd name="connsiteY1-54" fmla="*/ 0 h 1565728"/>
              <a:gd name="connsiteX2-55" fmla="*/ 962744 w 2449900"/>
              <a:gd name="connsiteY2-56" fmla="*/ 1565728 h 1565728"/>
              <a:gd name="connsiteX3-57" fmla="*/ 0 w 2449900"/>
              <a:gd name="connsiteY3-58" fmla="*/ 1565728 h 1565728"/>
              <a:gd name="connsiteX4-59" fmla="*/ 0 w 2449900"/>
              <a:gd name="connsiteY4-60" fmla="*/ 0 h 1565728"/>
              <a:gd name="connsiteX0-61" fmla="*/ 0 w 2510190"/>
              <a:gd name="connsiteY0-62" fmla="*/ 10049 h 1575777"/>
              <a:gd name="connsiteX1-63" fmla="*/ 2510190 w 2510190"/>
              <a:gd name="connsiteY1-64" fmla="*/ 0 h 1575777"/>
              <a:gd name="connsiteX2-65" fmla="*/ 962744 w 2510190"/>
              <a:gd name="connsiteY2-66" fmla="*/ 1575777 h 1575777"/>
              <a:gd name="connsiteX3-67" fmla="*/ 0 w 2510190"/>
              <a:gd name="connsiteY3-68" fmla="*/ 1575777 h 1575777"/>
              <a:gd name="connsiteX4-69" fmla="*/ 0 w 2510190"/>
              <a:gd name="connsiteY4-70" fmla="*/ 10049 h 1575777"/>
              <a:gd name="connsiteX0-71" fmla="*/ 0 w 2540335"/>
              <a:gd name="connsiteY0-72" fmla="*/ 0 h 1565728"/>
              <a:gd name="connsiteX1-73" fmla="*/ 2540335 w 2540335"/>
              <a:gd name="connsiteY1-74" fmla="*/ 10047 h 1565728"/>
              <a:gd name="connsiteX2-75" fmla="*/ 962744 w 2540335"/>
              <a:gd name="connsiteY2-76" fmla="*/ 1565728 h 1565728"/>
              <a:gd name="connsiteX3-77" fmla="*/ 0 w 2540335"/>
              <a:gd name="connsiteY3-78" fmla="*/ 1565728 h 1565728"/>
              <a:gd name="connsiteX4-79" fmla="*/ 0 w 2540335"/>
              <a:gd name="connsiteY4-80" fmla="*/ 0 h 1565728"/>
              <a:gd name="connsiteX0-81" fmla="*/ 0 w 2469996"/>
              <a:gd name="connsiteY0-82" fmla="*/ 1 h 1565729"/>
              <a:gd name="connsiteX1-83" fmla="*/ 2469996 w 2469996"/>
              <a:gd name="connsiteY1-84" fmla="*/ 0 h 1565729"/>
              <a:gd name="connsiteX2-85" fmla="*/ 962744 w 2469996"/>
              <a:gd name="connsiteY2-86" fmla="*/ 1565729 h 1565729"/>
              <a:gd name="connsiteX3-87" fmla="*/ 0 w 2469996"/>
              <a:gd name="connsiteY3-88" fmla="*/ 1565729 h 1565729"/>
              <a:gd name="connsiteX4-89" fmla="*/ 0 w 2469996"/>
              <a:gd name="connsiteY4-90" fmla="*/ 1 h 1565729"/>
              <a:gd name="connsiteX0-91" fmla="*/ 0 w 2469996"/>
              <a:gd name="connsiteY0-92" fmla="*/ 1 h 1565729"/>
              <a:gd name="connsiteX1-93" fmla="*/ 2469996 w 2469996"/>
              <a:gd name="connsiteY1-94" fmla="*/ 0 h 1565729"/>
              <a:gd name="connsiteX2-95" fmla="*/ 962744 w 2469996"/>
              <a:gd name="connsiteY2-96" fmla="*/ 1565729 h 1565729"/>
              <a:gd name="connsiteX3-97" fmla="*/ 0 w 2469996"/>
              <a:gd name="connsiteY3-98" fmla="*/ 1565729 h 1565729"/>
              <a:gd name="connsiteX4-99" fmla="*/ 0 w 2469996"/>
              <a:gd name="connsiteY4-100" fmla="*/ 1 h 156572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69996" h="1565729">
                <a:moveTo>
                  <a:pt x="0" y="1"/>
                </a:moveTo>
                <a:lnTo>
                  <a:pt x="2469996" y="0"/>
                </a:lnTo>
                <a:cubicBezTo>
                  <a:pt x="1542197" y="240556"/>
                  <a:pt x="1780010" y="1566335"/>
                  <a:pt x="962744" y="1565729"/>
                </a:cubicBezTo>
                <a:lnTo>
                  <a:pt x="0" y="1565729"/>
                </a:lnTo>
                <a:lnTo>
                  <a:pt x="0" y="1"/>
                </a:lnTo>
                <a:close/>
              </a:path>
            </a:pathLst>
          </a:custGeom>
          <a:solidFill>
            <a:srgbClr val="9D0B20"/>
          </a:solidFill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41" name="椭圆 21"/>
          <p:cNvSpPr/>
          <p:nvPr/>
        </p:nvSpPr>
        <p:spPr>
          <a:xfrm>
            <a:off x="2824163" y="5585460"/>
            <a:ext cx="1239838" cy="1239838"/>
          </a:xfrm>
          <a:prstGeom prst="ellipse">
            <a:avLst/>
          </a:prstGeom>
          <a:solidFill>
            <a:sysClr val="window" lastClr="FFFFFF"/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42" name="椭圆 22"/>
          <p:cNvSpPr/>
          <p:nvPr/>
        </p:nvSpPr>
        <p:spPr>
          <a:xfrm>
            <a:off x="2899728" y="5661660"/>
            <a:ext cx="1081088" cy="1081088"/>
          </a:xfrm>
          <a:prstGeom prst="ellipse">
            <a:avLst/>
          </a:prstGeom>
          <a:solidFill>
            <a:srgbClr val="9D0B20"/>
          </a:solidFill>
          <a:ln w="6350" cap="flat" cmpd="sng" algn="ctr">
            <a:noFill/>
            <a:prstDash val="solid"/>
          </a:ln>
          <a:effectLst/>
        </p:spPr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43" name="任意多边形 27"/>
          <p:cNvSpPr/>
          <p:nvPr/>
        </p:nvSpPr>
        <p:spPr>
          <a:xfrm>
            <a:off x="2900363" y="5716270"/>
            <a:ext cx="936625" cy="1095375"/>
          </a:xfrm>
          <a:custGeom>
            <a:avLst/>
            <a:gdLst>
              <a:gd name="connsiteX0" fmla="*/ 264047 w 935109"/>
              <a:gd name="connsiteY0" fmla="*/ 0 h 1002590"/>
              <a:gd name="connsiteX1" fmla="*/ 254852 w 935109"/>
              <a:gd name="connsiteY1" fmla="*/ 91208 h 1002590"/>
              <a:gd name="connsiteX2" fmla="*/ 920096 w 935109"/>
              <a:gd name="connsiteY2" fmla="*/ 828389 h 1002590"/>
              <a:gd name="connsiteX3" fmla="*/ 935109 w 935109"/>
              <a:gd name="connsiteY3" fmla="*/ 829147 h 1002590"/>
              <a:gd name="connsiteX4" fmla="*/ 922611 w 935109"/>
              <a:gd name="connsiteY4" fmla="*/ 844295 h 1002590"/>
              <a:gd name="connsiteX5" fmla="*/ 540453 w 935109"/>
              <a:gd name="connsiteY5" fmla="*/ 1002590 h 1002590"/>
              <a:gd name="connsiteX6" fmla="*/ 0 w 935109"/>
              <a:gd name="connsiteY6" fmla="*/ 462137 h 1002590"/>
              <a:gd name="connsiteX7" fmla="*/ 238281 w 935109"/>
              <a:gd name="connsiteY7" fmla="*/ 13985 h 1002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5109" h="1002590">
                <a:moveTo>
                  <a:pt x="264047" y="0"/>
                </a:moveTo>
                <a:lnTo>
                  <a:pt x="254852" y="91208"/>
                </a:lnTo>
                <a:cubicBezTo>
                  <a:pt x="254852" y="474877"/>
                  <a:pt x="546438" y="790442"/>
                  <a:pt x="920096" y="828389"/>
                </a:cubicBezTo>
                <a:lnTo>
                  <a:pt x="935109" y="829147"/>
                </a:lnTo>
                <a:lnTo>
                  <a:pt x="922611" y="844295"/>
                </a:lnTo>
                <a:cubicBezTo>
                  <a:pt x="824809" y="942098"/>
                  <a:pt x="689695" y="1002590"/>
                  <a:pt x="540453" y="1002590"/>
                </a:cubicBezTo>
                <a:cubicBezTo>
                  <a:pt x="241969" y="1002590"/>
                  <a:pt x="0" y="760621"/>
                  <a:pt x="0" y="462137"/>
                </a:cubicBezTo>
                <a:cubicBezTo>
                  <a:pt x="0" y="275585"/>
                  <a:pt x="94519" y="111108"/>
                  <a:pt x="238281" y="139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alpha val="5000"/>
                </a:schemeClr>
              </a:gs>
            </a:gsLst>
            <a:lin ang="5400000" scaled="1"/>
          </a:gradFill>
          <a:ln w="63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47" name="TextBox 11"/>
          <p:cNvSpPr txBox="1"/>
          <p:nvPr/>
        </p:nvSpPr>
        <p:spPr>
          <a:xfrm>
            <a:off x="3108325" y="5721985"/>
            <a:ext cx="52197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4800" b="1" kern="0" cap="none" spc="0" normalizeH="0" baseline="0" noProof="0" dirty="0">
                <a:solidFill>
                  <a:prstClr val="white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4</a:t>
            </a:r>
            <a:endParaRPr kumimoji="0" lang="en-IN" altLang="zh-CN" sz="4800" b="1" kern="0" cap="none" spc="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49" name="TextBox 40"/>
          <p:cNvSpPr txBox="1"/>
          <p:nvPr/>
        </p:nvSpPr>
        <p:spPr>
          <a:xfrm>
            <a:off x="4212590" y="5952173"/>
            <a:ext cx="95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b="1" kern="0" cap="none" spc="0" normalizeH="0" baseline="0" noProof="0" dirty="0">
                <a:solidFill>
                  <a:prstClr val="white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Bronze</a:t>
            </a:r>
            <a:endParaRPr kumimoji="0" lang="en-IN" altLang="zh-CN" b="1" kern="0" cap="none" spc="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50" name="文本框 32"/>
          <p:cNvSpPr txBox="1"/>
          <p:nvPr/>
        </p:nvSpPr>
        <p:spPr>
          <a:xfrm>
            <a:off x="6183630" y="4672330"/>
            <a:ext cx="44062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algn="just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6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ea typeface="Arial" panose="020B0604020202020204" pitchFamily="34" charset="0"/>
                <a:cs typeface="Calibri" panose="020F0502020204030204" pitchFamily="34" charset="0"/>
              </a:rPr>
              <a:t>No purchase recently, Average amount </a:t>
            </a:r>
            <a:endParaRPr kumimoji="0" lang="en-IN" altLang="zh-CN" sz="16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ea typeface="Arial" panose="020B0604020202020204" pitchFamily="34" charset="0"/>
              <a:cs typeface="Calibri" panose="020F0502020204030204" pitchFamily="34" charset="0"/>
            </a:endParaRPr>
          </a:p>
          <a:p>
            <a:pPr marR="0" algn="just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600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ea typeface="Arial" panose="020B0604020202020204" pitchFamily="34" charset="0"/>
                <a:cs typeface="Calibri" panose="020F0502020204030204" pitchFamily="34" charset="0"/>
              </a:rPr>
              <a:t>spent, Average frequency</a:t>
            </a:r>
            <a:endParaRPr kumimoji="0" lang="en-IN" altLang="zh-CN" sz="1600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ea typeface="Arial" panose="020B06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6056630" y="5888355"/>
            <a:ext cx="4133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>
                <a:cs typeface="Calibri" panose="020F0502020204030204" pitchFamily="34" charset="0"/>
              </a:rPr>
              <a:t>Purchase was made long  long time ago,</a:t>
            </a:r>
            <a:endParaRPr lang="en-IN" altLang="en-US" sz="1600">
              <a:cs typeface="Calibri" panose="020F0502020204030204" pitchFamily="34" charset="0"/>
            </a:endParaRPr>
          </a:p>
          <a:p>
            <a:r>
              <a:rPr lang="en-IN" altLang="en-US" sz="1600">
                <a:cs typeface="Calibri" panose="020F0502020204030204" pitchFamily="34" charset="0"/>
              </a:rPr>
              <a:t>Small amount spent, Very low frequency</a:t>
            </a:r>
            <a:endParaRPr lang="en-IN" altLang="en-US" sz="1600">
              <a:cs typeface="Calibri" panose="020F0502020204030204" pitchFamily="34" charset="0"/>
            </a:endParaRPr>
          </a:p>
        </p:txBody>
      </p:sp>
      <p:sp>
        <p:nvSpPr>
          <p:cNvPr id="52" name="Title 1"/>
          <p:cNvSpPr>
            <a:spLocks noGrp="1"/>
          </p:cNvSpPr>
          <p:nvPr/>
        </p:nvSpPr>
        <p:spPr>
          <a:xfrm>
            <a:off x="635" y="0"/>
            <a:ext cx="12191365" cy="85979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en-IN" altLang="en-US"/>
              <a:t>   </a:t>
            </a:r>
            <a:r>
              <a:rPr lang="en-IN" altLang="en-US" sz="36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Model Development</a:t>
            </a:r>
            <a:endParaRPr lang="en-IN" altLang="en-US" sz="36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10487025" y="1913890"/>
            <a:ext cx="7759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800">
                <a:latin typeface="Bahnschrift SemiBold" panose="020B0502040204020203" charset="0"/>
                <a:cs typeface="Bahnschrift SemiBold" panose="020B0502040204020203" charset="0"/>
              </a:rPr>
              <a:t>344</a:t>
            </a:r>
            <a:endParaRPr lang="en-IN" altLang="en-US" sz="28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10655935" y="3346450"/>
            <a:ext cx="607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800">
                <a:latin typeface="Bahnschrift SemiBold" panose="020B0502040204020203" charset="0"/>
                <a:cs typeface="Bahnschrift SemiBold" panose="020B0502040204020203" charset="0"/>
              </a:rPr>
              <a:t>311</a:t>
            </a:r>
            <a:endParaRPr lang="en-IN" altLang="en-US" sz="28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10660380" y="4672330"/>
            <a:ext cx="6026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800">
                <a:latin typeface="Bahnschrift SemiBold" panose="020B0502040204020203" charset="0"/>
                <a:cs typeface="Bahnschrift SemiBold" panose="020B0502040204020203" charset="0"/>
              </a:rPr>
              <a:t>211</a:t>
            </a:r>
            <a:endParaRPr lang="en-IN" altLang="en-US" sz="28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10725785" y="6002655"/>
            <a:ext cx="5372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800">
                <a:latin typeface="Bahnschrift SemiBold" panose="020B0502040204020203" charset="0"/>
                <a:cs typeface="Bahnschrift SemiBold" panose="020B0502040204020203" charset="0"/>
              </a:rPr>
              <a:t>111</a:t>
            </a:r>
            <a:endParaRPr lang="en-IN" altLang="en-US" sz="28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4620" y="1057910"/>
            <a:ext cx="54108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2800" b="1" kern="1200" cap="none" spc="0" normalizeH="0" baseline="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charset="0"/>
                <a:ea typeface="Arial" panose="020B0604020202020204" pitchFamily="34" charset="0"/>
                <a:cs typeface="Bahnschrift SemiBold" panose="020B0502040204020203" charset="0"/>
              </a:rPr>
              <a:t>Targeting High Value Customers</a:t>
            </a:r>
            <a:endParaRPr kumimoji="0" lang="en-IN" altLang="zh-CN" sz="2800" b="1" kern="1200" cap="none" spc="0" normalizeH="0" baseline="0" noProof="0" dirty="0" smtClean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charset="0"/>
              <a:ea typeface="Arial" panose="020B0604020202020204" pitchFamily="34" charset="0"/>
              <a:cs typeface="Bahnschrift SemiBold" panose="020B0502040204020203" charset="0"/>
            </a:endParaRPr>
          </a:p>
        </p:txBody>
      </p:sp>
      <p:sp>
        <p:nvSpPr>
          <p:cNvPr id="3" name="Ellipse 11"/>
          <p:cNvSpPr/>
          <p:nvPr/>
        </p:nvSpPr>
        <p:spPr>
          <a:xfrm>
            <a:off x="5195888" y="2698750"/>
            <a:ext cx="1970088" cy="1971675"/>
          </a:xfrm>
          <a:prstGeom prst="ellipse">
            <a:avLst/>
          </a:prstGeom>
          <a:solidFill>
            <a:srgbClr val="21212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2" name="Ellipse 1"/>
          <p:cNvSpPr/>
          <p:nvPr/>
        </p:nvSpPr>
        <p:spPr>
          <a:xfrm>
            <a:off x="5229225" y="1338263"/>
            <a:ext cx="1868488" cy="1533525"/>
          </a:xfrm>
          <a:custGeom>
            <a:avLst/>
            <a:gdLst/>
            <a:ahLst/>
            <a:cxnLst/>
            <a:pathLst>
              <a:path w="2709038" h="2225141">
                <a:moveTo>
                  <a:pt x="1354519" y="0"/>
                </a:moveTo>
                <a:cubicBezTo>
                  <a:pt x="2102599" y="0"/>
                  <a:pt x="2709038" y="606439"/>
                  <a:pt x="2709038" y="1354519"/>
                </a:cubicBezTo>
                <a:cubicBezTo>
                  <a:pt x="2709038" y="1686182"/>
                  <a:pt x="2589836" y="1990004"/>
                  <a:pt x="2391532" y="2225141"/>
                </a:cubicBezTo>
                <a:cubicBezTo>
                  <a:pt x="2118271" y="1987777"/>
                  <a:pt x="1761303" y="1844825"/>
                  <a:pt x="1370947" y="1844825"/>
                </a:cubicBezTo>
                <a:cubicBezTo>
                  <a:pt x="1080693" y="1844825"/>
                  <a:pt x="808899" y="1923861"/>
                  <a:pt x="576781" y="2063055"/>
                </a:cubicBezTo>
                <a:cubicBezTo>
                  <a:pt x="446805" y="1848102"/>
                  <a:pt x="254756" y="1670088"/>
                  <a:pt x="16605" y="1555988"/>
                </a:cubicBezTo>
                <a:cubicBezTo>
                  <a:pt x="5092" y="1490427"/>
                  <a:pt x="0" y="1423068"/>
                  <a:pt x="0" y="1354519"/>
                </a:cubicBezTo>
                <a:cubicBezTo>
                  <a:pt x="0" y="606439"/>
                  <a:pt x="606439" y="0"/>
                  <a:pt x="1354519" y="0"/>
                </a:cubicBezTo>
                <a:close/>
              </a:path>
            </a:pathLst>
          </a:custGeom>
          <a:solidFill>
            <a:srgbClr val="212121">
              <a:alpha val="100000"/>
            </a:srgbClr>
          </a:solidFill>
          <a:ln w="38100" cap="flat" cmpd="sng">
            <a:solidFill>
              <a:schemeClr val="bg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27653" name="Ellipse 2"/>
          <p:cNvSpPr/>
          <p:nvPr/>
        </p:nvSpPr>
        <p:spPr>
          <a:xfrm rot="1602816">
            <a:off x="6751638" y="2339975"/>
            <a:ext cx="1689100" cy="1863725"/>
          </a:xfrm>
          <a:custGeom>
            <a:avLst/>
            <a:gdLst/>
            <a:ahLst/>
            <a:cxnLst/>
            <a:pathLst>
              <a:path w="2449731" h="2702937">
                <a:moveTo>
                  <a:pt x="449568" y="163483"/>
                </a:moveTo>
                <a:cubicBezTo>
                  <a:pt x="641494" y="59222"/>
                  <a:pt x="861437" y="0"/>
                  <a:pt x="1095212" y="0"/>
                </a:cubicBezTo>
                <a:cubicBezTo>
                  <a:pt x="1843292" y="0"/>
                  <a:pt x="2449731" y="606439"/>
                  <a:pt x="2449731" y="1354519"/>
                </a:cubicBezTo>
                <a:cubicBezTo>
                  <a:pt x="2449731" y="2061857"/>
                  <a:pt x="1907549" y="2642562"/>
                  <a:pt x="1216034" y="2702937"/>
                </a:cubicBezTo>
                <a:cubicBezTo>
                  <a:pt x="1201866" y="2504104"/>
                  <a:pt x="1148670" y="2304837"/>
                  <a:pt x="1053489" y="2115701"/>
                </a:cubicBezTo>
                <a:cubicBezTo>
                  <a:pt x="840207" y="1691888"/>
                  <a:pt x="460456" y="1407066"/>
                  <a:pt x="33278" y="1301846"/>
                </a:cubicBezTo>
                <a:cubicBezTo>
                  <a:pt x="92387" y="1061969"/>
                  <a:pt x="83747" y="804960"/>
                  <a:pt x="0" y="559782"/>
                </a:cubicBezTo>
                <a:cubicBezTo>
                  <a:pt x="117373" y="395872"/>
                  <a:pt x="271398" y="260271"/>
                  <a:pt x="449568" y="163483"/>
                </a:cubicBezTo>
                <a:close/>
              </a:path>
            </a:pathLst>
          </a:custGeom>
          <a:solidFill>
            <a:srgbClr val="9D0B20">
              <a:alpha val="100000"/>
            </a:srgbClr>
          </a:solidFill>
          <a:ln w="38100" cap="flat" cmpd="sng">
            <a:solidFill>
              <a:schemeClr val="bg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27654" name="Ellipse 4"/>
          <p:cNvSpPr/>
          <p:nvPr/>
        </p:nvSpPr>
        <p:spPr>
          <a:xfrm rot="558114">
            <a:off x="6092825" y="4065588"/>
            <a:ext cx="1865313" cy="1727200"/>
          </a:xfrm>
          <a:custGeom>
            <a:avLst/>
            <a:gdLst/>
            <a:ahLst/>
            <a:cxnLst/>
            <a:pathLst>
              <a:path w="2704926" h="2504127">
                <a:moveTo>
                  <a:pt x="1367525" y="32468"/>
                </a:moveTo>
                <a:cubicBezTo>
                  <a:pt x="1605267" y="85012"/>
                  <a:pt x="1844683" y="70520"/>
                  <a:pt x="2064244" y="0"/>
                </a:cubicBezTo>
                <a:cubicBezTo>
                  <a:pt x="2449205" y="237779"/>
                  <a:pt x="2704927" y="663830"/>
                  <a:pt x="2704926" y="1149607"/>
                </a:cubicBezTo>
                <a:cubicBezTo>
                  <a:pt x="2704926" y="1897687"/>
                  <a:pt x="2098487" y="2504128"/>
                  <a:pt x="1350407" y="2504127"/>
                </a:cubicBezTo>
                <a:cubicBezTo>
                  <a:pt x="629702" y="2504126"/>
                  <a:pt x="40461" y="1941260"/>
                  <a:pt x="0" y="1231039"/>
                </a:cubicBezTo>
                <a:lnTo>
                  <a:pt x="97064" y="1220133"/>
                </a:lnTo>
                <a:cubicBezTo>
                  <a:pt x="740755" y="1114702"/>
                  <a:pt x="1227934" y="630455"/>
                  <a:pt x="1367525" y="32468"/>
                </a:cubicBezTo>
                <a:close/>
              </a:path>
            </a:pathLst>
          </a:custGeom>
          <a:solidFill>
            <a:srgbClr val="212121">
              <a:alpha val="100000"/>
            </a:srgbClr>
          </a:solidFill>
          <a:ln w="38100" cap="flat" cmpd="sng">
            <a:solidFill>
              <a:schemeClr val="bg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27655" name="Ellipse 3"/>
          <p:cNvSpPr/>
          <p:nvPr/>
        </p:nvSpPr>
        <p:spPr>
          <a:xfrm rot="2184403">
            <a:off x="4297363" y="4210050"/>
            <a:ext cx="1866900" cy="1552575"/>
          </a:xfrm>
          <a:custGeom>
            <a:avLst/>
            <a:gdLst/>
            <a:ahLst/>
            <a:cxnLst/>
            <a:pathLst>
              <a:path w="2709038" h="2250721">
                <a:moveTo>
                  <a:pt x="340166" y="0"/>
                </a:moveTo>
                <a:cubicBezTo>
                  <a:pt x="855174" y="431249"/>
                  <a:pt x="1605143" y="488839"/>
                  <a:pt x="2185723" y="111806"/>
                </a:cubicBezTo>
                <a:cubicBezTo>
                  <a:pt x="2307324" y="319312"/>
                  <a:pt x="2477458" y="482976"/>
                  <a:pt x="2674383" y="595470"/>
                </a:cubicBezTo>
                <a:cubicBezTo>
                  <a:pt x="2697442" y="692020"/>
                  <a:pt x="2709038" y="792757"/>
                  <a:pt x="2709038" y="896202"/>
                </a:cubicBezTo>
                <a:cubicBezTo>
                  <a:pt x="2709038" y="1644282"/>
                  <a:pt x="2102599" y="2250721"/>
                  <a:pt x="1354519" y="2250721"/>
                </a:cubicBezTo>
                <a:cubicBezTo>
                  <a:pt x="606439" y="2250721"/>
                  <a:pt x="0" y="1644282"/>
                  <a:pt x="0" y="896202"/>
                </a:cubicBezTo>
                <a:cubicBezTo>
                  <a:pt x="0" y="552248"/>
                  <a:pt x="128201" y="238237"/>
                  <a:pt x="340166" y="0"/>
                </a:cubicBezTo>
                <a:close/>
              </a:path>
            </a:pathLst>
          </a:custGeom>
          <a:solidFill>
            <a:srgbClr val="212121">
              <a:alpha val="100000"/>
            </a:srgbClr>
          </a:solidFill>
          <a:ln w="38100" cap="flat" cmpd="sng">
            <a:solidFill>
              <a:schemeClr val="bg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27656" name="Ellipse 5"/>
          <p:cNvSpPr/>
          <p:nvPr/>
        </p:nvSpPr>
        <p:spPr>
          <a:xfrm rot="1112104">
            <a:off x="3908425" y="2263775"/>
            <a:ext cx="1531938" cy="1866900"/>
          </a:xfrm>
          <a:custGeom>
            <a:avLst/>
            <a:gdLst/>
            <a:ahLst/>
            <a:cxnLst/>
            <a:pathLst>
              <a:path w="2220214" h="2709038">
                <a:moveTo>
                  <a:pt x="951727" y="60896"/>
                </a:moveTo>
                <a:cubicBezTo>
                  <a:pt x="1078969" y="21320"/>
                  <a:pt x="1214254" y="0"/>
                  <a:pt x="1354519" y="0"/>
                </a:cubicBezTo>
                <a:cubicBezTo>
                  <a:pt x="1683791" y="0"/>
                  <a:pt x="1985621" y="117490"/>
                  <a:pt x="2220214" y="313028"/>
                </a:cubicBezTo>
                <a:cubicBezTo>
                  <a:pt x="1867634" y="716622"/>
                  <a:pt x="1733553" y="1291377"/>
                  <a:pt x="1916237" y="1836252"/>
                </a:cubicBezTo>
                <a:cubicBezTo>
                  <a:pt x="1957396" y="1959016"/>
                  <a:pt x="2012300" y="2073297"/>
                  <a:pt x="2080225" y="2176965"/>
                </a:cubicBezTo>
                <a:cubicBezTo>
                  <a:pt x="1875040" y="2296436"/>
                  <a:pt x="1701884" y="2471390"/>
                  <a:pt x="1583502" y="2688234"/>
                </a:cubicBezTo>
                <a:cubicBezTo>
                  <a:pt x="1509242" y="2702423"/>
                  <a:pt x="1432653" y="2709038"/>
                  <a:pt x="1354519" y="2709038"/>
                </a:cubicBezTo>
                <a:cubicBezTo>
                  <a:pt x="606439" y="2709038"/>
                  <a:pt x="0" y="2102599"/>
                  <a:pt x="0" y="1354519"/>
                </a:cubicBezTo>
                <a:cubicBezTo>
                  <a:pt x="0" y="746704"/>
                  <a:pt x="400344" y="232394"/>
                  <a:pt x="951727" y="60896"/>
                </a:cubicBezTo>
                <a:close/>
              </a:path>
            </a:pathLst>
          </a:custGeom>
          <a:solidFill>
            <a:srgbClr val="9D0B20">
              <a:alpha val="100000"/>
            </a:srgbClr>
          </a:solidFill>
          <a:ln w="38100" cap="flat" cmpd="sng">
            <a:solidFill>
              <a:schemeClr val="bg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>
              <a:ea typeface="Arial" panose="020B0604020202020204" pitchFamily="34" charset="0"/>
            </a:endParaRPr>
          </a:p>
        </p:txBody>
      </p:sp>
      <p:sp>
        <p:nvSpPr>
          <p:cNvPr id="27662" name="矩形 14"/>
          <p:cNvSpPr/>
          <p:nvPr/>
        </p:nvSpPr>
        <p:spPr>
          <a:xfrm>
            <a:off x="7035165" y="1170305"/>
            <a:ext cx="2420620" cy="8604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IN" altLang="zh-CN" sz="1800" b="1" dirty="0">
                <a:latin typeface="Arial" panose="020B0604020202020204" pitchFamily="34" charset="0"/>
                <a:ea typeface="Arial" panose="020B0604020202020204" pitchFamily="34" charset="0"/>
              </a:rPr>
              <a:t>Standard and Road Product Line</a:t>
            </a:r>
            <a:r>
              <a:rPr lang="en-IN" altLang="zh-CN" sz="1600" b="1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altLang="zh-CN" sz="1400" dirty="0">
                <a:latin typeface="Bahnschrift SemiBold" panose="020B0502040204020203" charset="0"/>
                <a:ea typeface="Arial" panose="020B0604020202020204" pitchFamily="34" charset="0"/>
                <a:cs typeface="Bahnschrift SemiBold" panose="020B0502040204020203" charset="0"/>
              </a:rPr>
              <a:t>are mostly Preferred</a:t>
            </a:r>
            <a:r>
              <a:rPr lang="en-IN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IN" altLang="zh-CN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663" name="矩形 15"/>
          <p:cNvSpPr/>
          <p:nvPr/>
        </p:nvSpPr>
        <p:spPr>
          <a:xfrm>
            <a:off x="2139950" y="2145665"/>
            <a:ext cx="23247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IN" altLang="zh-CN" sz="1400" dirty="0">
                <a:latin typeface="Bahnschrift SemiBold" panose="020B0502040204020203" charset="0"/>
                <a:ea typeface="Arial" panose="020B0604020202020204" pitchFamily="34" charset="0"/>
                <a:cs typeface="Bahnschrift SemiBold" panose="020B0502040204020203" charset="0"/>
              </a:rPr>
              <a:t>Who are currently living in</a:t>
            </a:r>
            <a:endParaRPr lang="en-IN" altLang="zh-CN" sz="14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eaLnBrk="1" hangingPunct="1"/>
            <a:r>
              <a:rPr lang="en-IN" altLang="zh-CN" sz="18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NSW and VIC</a:t>
            </a:r>
            <a:r>
              <a:rPr lang="zh-CN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664" name="矩形 16"/>
          <p:cNvSpPr/>
          <p:nvPr/>
        </p:nvSpPr>
        <p:spPr>
          <a:xfrm>
            <a:off x="7815580" y="5128260"/>
            <a:ext cx="319087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IN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altLang="zh-CN" sz="1400" dirty="0">
                <a:latin typeface="Segoe UI Semibold" panose="020B0702040204020203" charset="0"/>
                <a:ea typeface="Arial" panose="020B0604020202020204" pitchFamily="34" charset="0"/>
                <a:cs typeface="Segoe UI Semibold" panose="020B0702040204020203" charset="0"/>
              </a:rPr>
              <a:t>Working in </a:t>
            </a:r>
            <a:r>
              <a:rPr lang="en-IN" altLang="zh-CN" sz="1800" b="1" dirty="0">
                <a:latin typeface="Arial" panose="020B0604020202020204" pitchFamily="34" charset="0"/>
                <a:ea typeface="Arial" panose="020B0604020202020204" pitchFamily="34" charset="0"/>
              </a:rPr>
              <a:t>Financial Service,            Health and Manufacturing</a:t>
            </a:r>
            <a:endParaRPr lang="en-IN" altLang="zh-CN" sz="18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665" name="矩形 17"/>
          <p:cNvSpPr/>
          <p:nvPr/>
        </p:nvSpPr>
        <p:spPr>
          <a:xfrm>
            <a:off x="8380730" y="2534920"/>
            <a:ext cx="230886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eaLnBrk="1" hangingPunct="1"/>
            <a:r>
              <a:rPr lang="en-IN" altLang="zh-CN" sz="1400" dirty="0">
                <a:latin typeface="Bahnschrift SemiBold" panose="020B0502040204020203" charset="0"/>
                <a:ea typeface="Arial" panose="020B0604020202020204" pitchFamily="34" charset="0"/>
                <a:cs typeface="Bahnschrift SemiBold" panose="020B0502040204020203" charset="0"/>
              </a:rPr>
              <a:t>Between</a:t>
            </a:r>
            <a:r>
              <a:rPr lang="en-IN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altLang="zh-CN" sz="3600" dirty="0">
                <a:latin typeface="Arial" panose="020B0604020202020204" pitchFamily="34" charset="0"/>
                <a:ea typeface="Arial" panose="020B0604020202020204" pitchFamily="34" charset="0"/>
              </a:rPr>
              <a:t>40-50</a:t>
            </a:r>
            <a:r>
              <a:rPr lang="en-IN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IN" altLang="zh-CN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343140" y="2997835"/>
            <a:ext cx="860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000" b="1">
                <a:solidFill>
                  <a:schemeClr val="bg1"/>
                </a:solidFill>
              </a:rPr>
              <a:t>Age</a:t>
            </a:r>
            <a:endParaRPr lang="en-IN" altLang="en-US" sz="2000" b="1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580505" y="4704080"/>
            <a:ext cx="10972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000" b="1">
                <a:solidFill>
                  <a:schemeClr val="bg1"/>
                </a:solidFill>
              </a:rPr>
              <a:t>Industry Sector</a:t>
            </a:r>
            <a:endParaRPr lang="en-IN" altLang="en-US" sz="2000" b="1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193540" y="2877185"/>
            <a:ext cx="8255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000" b="1">
                <a:solidFill>
                  <a:schemeClr val="bg1"/>
                </a:solidFill>
              </a:rPr>
              <a:t>States</a:t>
            </a:r>
            <a:endParaRPr lang="en-IN" altLang="en-US" sz="2000" b="1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778375" y="4729480"/>
            <a:ext cx="9093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000" b="1">
                <a:solidFill>
                  <a:schemeClr val="bg1"/>
                </a:solidFill>
              </a:rPr>
              <a:t>Brands</a:t>
            </a:r>
            <a:endParaRPr lang="en-IN" altLang="en-US" sz="2000" b="1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656580" y="1757045"/>
            <a:ext cx="11283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000" b="1">
                <a:solidFill>
                  <a:schemeClr val="bg1"/>
                </a:solidFill>
              </a:rPr>
              <a:t>Product Line</a:t>
            </a:r>
            <a:endParaRPr lang="en-IN" altLang="en-US" sz="2000" b="1">
              <a:solidFill>
                <a:schemeClr val="bg1"/>
              </a:solidFill>
            </a:endParaRPr>
          </a:p>
        </p:txBody>
      </p:sp>
      <p:sp>
        <p:nvSpPr>
          <p:cNvPr id="52" name="Title 1"/>
          <p:cNvSpPr>
            <a:spLocks noGrp="1"/>
          </p:cNvSpPr>
          <p:nvPr/>
        </p:nvSpPr>
        <p:spPr>
          <a:xfrm>
            <a:off x="635" y="0"/>
            <a:ext cx="12191365" cy="85979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en-IN" altLang="en-US"/>
              <a:t>   </a:t>
            </a:r>
            <a:r>
              <a:rPr lang="en-IN" altLang="en-US" sz="36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Model Development</a:t>
            </a:r>
            <a:endParaRPr lang="en-IN" altLang="en-US" sz="36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256530" y="3271520"/>
            <a:ext cx="17786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000" b="1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Target Customers</a:t>
            </a:r>
            <a:endParaRPr lang="en-IN" altLang="en-US" sz="2000" b="1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531620" y="4997450"/>
            <a:ext cx="3246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 sz="1600" b="1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r>
              <a:rPr lang="en-IN" altLang="en-US" sz="16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</a:t>
            </a:r>
            <a:r>
              <a:rPr lang="en-IN" altLang="en-US" sz="1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olex, </a:t>
            </a:r>
            <a:r>
              <a:rPr lang="en-IN" altLang="en-US" sz="1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WeareA2B and</a:t>
            </a:r>
            <a:endParaRPr lang="en-IN" altLang="en-US" sz="18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l"/>
            <a:r>
              <a:rPr lang="en-IN" altLang="en-US" sz="1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Trek Bicycles</a:t>
            </a: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en-US" sz="1400">
                <a:latin typeface="Segoe UI Semibold" panose="020B0702040204020203" charset="0"/>
                <a:cs typeface="Segoe UI Semibold" panose="020B0702040204020203" charset="0"/>
                <a:sym typeface="+mn-ea"/>
              </a:rPr>
              <a:t>are mostly use</a:t>
            </a:r>
            <a:endParaRPr lang="en-IN" altLang="en-US" sz="1400">
              <a:latin typeface="Segoe UI Semibold" panose="020B0702040204020203" charset="0"/>
              <a:cs typeface="Segoe UI Semibold" panose="020B0702040204020203" charset="0"/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290" y="1376045"/>
            <a:ext cx="10515600" cy="455930"/>
          </a:xfrm>
        </p:spPr>
        <p:txBody>
          <a:bodyPr/>
          <a:p>
            <a:r>
              <a:rPr lang="en-IN" altLang="en-US" sz="3200">
                <a:latin typeface="Franklin Gothic Medium" panose="020B0603020102020204" charset="0"/>
                <a:cs typeface="Franklin Gothic Medium" panose="020B0603020102020204" charset="0"/>
              </a:rPr>
              <a:t>Sammary Table for High Value Customers</a:t>
            </a:r>
            <a:endParaRPr lang="en-IN" altLang="en-US" sz="3200"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1046480" y="2634615"/>
          <a:ext cx="10372725" cy="3691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5375"/>
                <a:gridCol w="1552575"/>
                <a:gridCol w="605790"/>
                <a:gridCol w="1155700"/>
                <a:gridCol w="1363980"/>
                <a:gridCol w="1393825"/>
                <a:gridCol w="817880"/>
                <a:gridCol w="1308100"/>
                <a:gridCol w="1079500"/>
              </a:tblGrid>
              <a:tr h="502920"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IN" altLang="en-US" sz="1400" b="1">
                          <a:solidFill>
                            <a:schemeClr val="bg1"/>
                          </a:solidFill>
                          <a:cs typeface="+mn-lt"/>
                        </a:rPr>
                        <a:t>F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cs typeface="+mn-lt"/>
                        </a:rPr>
                        <a:t>irst_name</a:t>
                      </a:r>
                      <a:endParaRPr lang="en-US" sz="1400" b="1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IN" altLang="en-US" sz="1400" b="1">
                          <a:solidFill>
                            <a:schemeClr val="bg1"/>
                          </a:solidFill>
                          <a:cs typeface="+mn-lt"/>
                        </a:rPr>
                        <a:t>P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cs typeface="+mn-lt"/>
                        </a:rPr>
                        <a:t>ast_3_years_bike</a:t>
                      </a:r>
                      <a:r>
                        <a:rPr lang="en-IN" altLang="en-US" sz="1400" b="1">
                          <a:solidFill>
                            <a:schemeClr val="bg1"/>
                          </a:solidFill>
                          <a:cs typeface="+mn-lt"/>
                        </a:rPr>
                        <a:t> 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cs typeface="+mn-lt"/>
                        </a:rPr>
                        <a:t>related_purchases</a:t>
                      </a:r>
                      <a:endParaRPr lang="en-US" sz="1400" b="1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cs typeface="+mn-lt"/>
                        </a:rPr>
                        <a:t>Age</a:t>
                      </a:r>
                      <a:endParaRPr lang="en-US" sz="1400" b="1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IN" altLang="en-US" sz="1400" b="1">
                          <a:solidFill>
                            <a:schemeClr val="bg1"/>
                          </a:solidFill>
                          <a:cs typeface="+mn-lt"/>
                        </a:rPr>
                        <a:t>J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cs typeface="+mn-lt"/>
                        </a:rPr>
                        <a:t>ob_industry</a:t>
                      </a:r>
                      <a:r>
                        <a:rPr lang="en-IN" altLang="en-US" sz="1400" b="1">
                          <a:solidFill>
                            <a:schemeClr val="bg1"/>
                          </a:solidFill>
                          <a:cs typeface="+mn-lt"/>
                        </a:rPr>
                        <a:t> 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cs typeface="+mn-lt"/>
                        </a:rPr>
                        <a:t>category</a:t>
                      </a:r>
                      <a:endParaRPr lang="en-US" sz="1400" b="1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IN" altLang="en-US" sz="1400" b="1">
                          <a:solidFill>
                            <a:schemeClr val="bg1"/>
                          </a:solidFill>
                          <a:cs typeface="+mn-lt"/>
                        </a:rPr>
                        <a:t>W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cs typeface="+mn-lt"/>
                        </a:rPr>
                        <a:t>ealth_segment</a:t>
                      </a:r>
                      <a:endParaRPr lang="en-US" sz="1400" b="1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IN" altLang="en-US" sz="1400" b="1">
                          <a:solidFill>
                            <a:schemeClr val="bg1"/>
                          </a:solidFill>
                          <a:cs typeface="+mn-lt"/>
                        </a:rPr>
                        <a:t>C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cs typeface="+mn-lt"/>
                        </a:rPr>
                        <a:t>ustomerAddress.state</a:t>
                      </a:r>
                      <a:endParaRPr lang="en-US" sz="1400" b="1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IN" altLang="en-US" sz="1400" b="1">
                          <a:solidFill>
                            <a:schemeClr val="bg1"/>
                          </a:solidFill>
                          <a:cs typeface="+mn-lt"/>
                        </a:rPr>
                        <a:t>B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cs typeface="+mn-lt"/>
                        </a:rPr>
                        <a:t>rand</a:t>
                      </a:r>
                      <a:endParaRPr lang="en-US" sz="1400" b="1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IN" altLang="en-US" sz="1400" b="1">
                          <a:solidFill>
                            <a:schemeClr val="bg1"/>
                          </a:solidFill>
                          <a:cs typeface="+mn-lt"/>
                        </a:rPr>
                        <a:t>P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cs typeface="+mn-lt"/>
                        </a:rPr>
                        <a:t>roduct_line</a:t>
                      </a:r>
                      <a:endParaRPr lang="en-US" sz="1400" b="1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IN" altLang="en-US" sz="1400" b="1">
                          <a:solidFill>
                            <a:schemeClr val="bg1"/>
                          </a:solidFill>
                          <a:cs typeface="+mn-lt"/>
                        </a:rPr>
                        <a:t>G</a:t>
                      </a:r>
                      <a:r>
                        <a:rPr lang="en-US" sz="1400" b="1">
                          <a:solidFill>
                            <a:schemeClr val="bg1"/>
                          </a:solidFill>
                          <a:cs typeface="+mn-lt"/>
                        </a:rPr>
                        <a:t>ender</a:t>
                      </a:r>
                      <a:endParaRPr lang="en-US" sz="1400" b="1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>
                    <a:solidFill>
                      <a:schemeClr val="accent5"/>
                    </a:solidFill>
                  </a:tcPr>
                </a:tc>
              </a:tr>
              <a:tr h="353695"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Selby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99 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44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Manufacturing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Mass Customer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VIC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Solex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Standard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M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</a:tr>
              <a:tr h="354330"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Lenci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98 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44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Manufacturing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Mass Customer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VIC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Solex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Standard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M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</a:tr>
              <a:tr h="354330"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Jodee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98 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42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Health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Mass Customer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VIC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WeareA2B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Standard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F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</a:tr>
              <a:tr h="354965"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Sigfrid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98 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42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Health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High Net Worth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NSW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WeareA2B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Standard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M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</a:tr>
              <a:tr h="353695"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Sigfrid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98 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42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Health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High Net Worth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NSW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WeareA2B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Standard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M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</a:tr>
              <a:tr h="354965"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Rickey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98 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47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Manufacturing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Mass Customer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NSW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Solex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Standard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M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</a:tr>
              <a:tr h="353695"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Donella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98 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48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Manufacturing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High Net Worth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NSW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Solex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Standard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F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</a:tr>
              <a:tr h="353695"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Sigfrid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98 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42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Health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High Net Worth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NSW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WeareA2B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Standard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M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</a:tr>
              <a:tr h="354965"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Rickey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98 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47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Manufacturing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Mass Customer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NSW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WeareA2B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Standard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cs typeface="+mn-lt"/>
                        </a:rPr>
                        <a:t>M</a:t>
                      </a:r>
                      <a:endParaRPr lang="en-US" sz="1200" b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52" name="Title 1"/>
          <p:cNvSpPr>
            <a:spLocks noGrp="1"/>
          </p:cNvSpPr>
          <p:nvPr/>
        </p:nvSpPr>
        <p:spPr>
          <a:xfrm>
            <a:off x="635" y="0"/>
            <a:ext cx="12191365" cy="85979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en-IN" altLang="en-US"/>
              <a:t>   </a:t>
            </a:r>
            <a:r>
              <a:rPr lang="en-IN" altLang="en-US" sz="3600" b="1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Interpretation</a:t>
            </a:r>
            <a:endParaRPr lang="en-IN" altLang="en-US" sz="3600" b="1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grpSp>
        <p:nvGrpSpPr>
          <p:cNvPr id="436" name="组合 435"/>
          <p:cNvGrpSpPr/>
          <p:nvPr/>
        </p:nvGrpSpPr>
        <p:grpSpPr>
          <a:xfrm>
            <a:off x="276225" y="1329055"/>
            <a:ext cx="892810" cy="544195"/>
            <a:chOff x="9493250" y="4448175"/>
            <a:chExt cx="1050925" cy="608013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02" name="Freeform 376"/>
            <p:cNvSpPr/>
            <p:nvPr/>
          </p:nvSpPr>
          <p:spPr bwMode="auto">
            <a:xfrm>
              <a:off x="9493250" y="4448175"/>
              <a:ext cx="225425" cy="350838"/>
            </a:xfrm>
            <a:custGeom>
              <a:avLst/>
              <a:gdLst>
                <a:gd name="T0" fmla="*/ 0 w 145"/>
                <a:gd name="T1" fmla="*/ 190 h 227"/>
                <a:gd name="T2" fmla="*/ 84 w 145"/>
                <a:gd name="T3" fmla="*/ 0 h 227"/>
                <a:gd name="T4" fmla="*/ 145 w 145"/>
                <a:gd name="T5" fmla="*/ 40 h 227"/>
                <a:gd name="T6" fmla="*/ 71 w 145"/>
                <a:gd name="T7" fmla="*/ 227 h 227"/>
                <a:gd name="T8" fmla="*/ 0 w 145"/>
                <a:gd name="T9" fmla="*/ 19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" h="227">
                  <a:moveTo>
                    <a:pt x="0" y="190"/>
                  </a:moveTo>
                  <a:cubicBezTo>
                    <a:pt x="0" y="190"/>
                    <a:pt x="5" y="52"/>
                    <a:pt x="84" y="0"/>
                  </a:cubicBezTo>
                  <a:cubicBezTo>
                    <a:pt x="145" y="40"/>
                    <a:pt x="145" y="40"/>
                    <a:pt x="145" y="40"/>
                  </a:cubicBezTo>
                  <a:cubicBezTo>
                    <a:pt x="145" y="40"/>
                    <a:pt x="67" y="115"/>
                    <a:pt x="71" y="227"/>
                  </a:cubicBezTo>
                  <a:lnTo>
                    <a:pt x="0" y="1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3" name="Freeform 377"/>
            <p:cNvSpPr/>
            <p:nvPr/>
          </p:nvSpPr>
          <p:spPr bwMode="auto">
            <a:xfrm>
              <a:off x="9634538" y="4537075"/>
              <a:ext cx="719138" cy="519113"/>
            </a:xfrm>
            <a:custGeom>
              <a:avLst/>
              <a:gdLst>
                <a:gd name="T0" fmla="*/ 70 w 466"/>
                <a:gd name="T1" fmla="*/ 0 h 336"/>
                <a:gd name="T2" fmla="*/ 0 w 466"/>
                <a:gd name="T3" fmla="*/ 151 h 336"/>
                <a:gd name="T4" fmla="*/ 24 w 466"/>
                <a:gd name="T5" fmla="*/ 157 h 336"/>
                <a:gd name="T6" fmla="*/ 83 w 466"/>
                <a:gd name="T7" fmla="*/ 204 h 336"/>
                <a:gd name="T8" fmla="*/ 113 w 466"/>
                <a:gd name="T9" fmla="*/ 179 h 336"/>
                <a:gd name="T10" fmla="*/ 139 w 466"/>
                <a:gd name="T11" fmla="*/ 198 h 336"/>
                <a:gd name="T12" fmla="*/ 132 w 466"/>
                <a:gd name="T13" fmla="*/ 221 h 336"/>
                <a:gd name="T14" fmla="*/ 169 w 466"/>
                <a:gd name="T15" fmla="*/ 197 h 336"/>
                <a:gd name="T16" fmla="*/ 183 w 466"/>
                <a:gd name="T17" fmla="*/ 221 h 336"/>
                <a:gd name="T18" fmla="*/ 176 w 466"/>
                <a:gd name="T19" fmla="*/ 247 h 336"/>
                <a:gd name="T20" fmla="*/ 209 w 466"/>
                <a:gd name="T21" fmla="*/ 214 h 336"/>
                <a:gd name="T22" fmla="*/ 229 w 466"/>
                <a:gd name="T23" fmla="*/ 241 h 336"/>
                <a:gd name="T24" fmla="*/ 215 w 466"/>
                <a:gd name="T25" fmla="*/ 280 h 336"/>
                <a:gd name="T26" fmla="*/ 241 w 466"/>
                <a:gd name="T27" fmla="*/ 261 h 336"/>
                <a:gd name="T28" fmla="*/ 254 w 466"/>
                <a:gd name="T29" fmla="*/ 291 h 336"/>
                <a:gd name="T30" fmla="*/ 246 w 466"/>
                <a:gd name="T31" fmla="*/ 306 h 336"/>
                <a:gd name="T32" fmla="*/ 292 w 466"/>
                <a:gd name="T33" fmla="*/ 330 h 336"/>
                <a:gd name="T34" fmla="*/ 322 w 466"/>
                <a:gd name="T35" fmla="*/ 323 h 336"/>
                <a:gd name="T36" fmla="*/ 326 w 466"/>
                <a:gd name="T37" fmla="*/ 298 h 336"/>
                <a:gd name="T38" fmla="*/ 357 w 466"/>
                <a:gd name="T39" fmla="*/ 299 h 336"/>
                <a:gd name="T40" fmla="*/ 372 w 466"/>
                <a:gd name="T41" fmla="*/ 264 h 336"/>
                <a:gd name="T42" fmla="*/ 402 w 466"/>
                <a:gd name="T43" fmla="*/ 268 h 336"/>
                <a:gd name="T44" fmla="*/ 422 w 466"/>
                <a:gd name="T45" fmla="*/ 241 h 336"/>
                <a:gd name="T46" fmla="*/ 416 w 466"/>
                <a:gd name="T47" fmla="*/ 220 h 336"/>
                <a:gd name="T48" fmla="*/ 448 w 466"/>
                <a:gd name="T49" fmla="*/ 223 h 336"/>
                <a:gd name="T50" fmla="*/ 454 w 466"/>
                <a:gd name="T51" fmla="*/ 189 h 336"/>
                <a:gd name="T52" fmla="*/ 281 w 466"/>
                <a:gd name="T53" fmla="*/ 66 h 336"/>
                <a:gd name="T54" fmla="*/ 244 w 466"/>
                <a:gd name="T55" fmla="*/ 48 h 336"/>
                <a:gd name="T56" fmla="*/ 192 w 466"/>
                <a:gd name="T57" fmla="*/ 54 h 336"/>
                <a:gd name="T58" fmla="*/ 159 w 466"/>
                <a:gd name="T59" fmla="*/ 80 h 336"/>
                <a:gd name="T60" fmla="*/ 127 w 466"/>
                <a:gd name="T61" fmla="*/ 85 h 336"/>
                <a:gd name="T62" fmla="*/ 99 w 466"/>
                <a:gd name="T63" fmla="*/ 64 h 336"/>
                <a:gd name="T64" fmla="*/ 104 w 466"/>
                <a:gd name="T65" fmla="*/ 40 h 336"/>
                <a:gd name="T66" fmla="*/ 127 w 466"/>
                <a:gd name="T67" fmla="*/ 18 h 336"/>
                <a:gd name="T68" fmla="*/ 91 w 466"/>
                <a:gd name="T69" fmla="*/ 6 h 336"/>
                <a:gd name="T70" fmla="*/ 70 w 466"/>
                <a:gd name="T71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6" h="336">
                  <a:moveTo>
                    <a:pt x="70" y="0"/>
                  </a:moveTo>
                  <a:cubicBezTo>
                    <a:pt x="70" y="0"/>
                    <a:pt x="7" y="53"/>
                    <a:pt x="0" y="15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57"/>
                    <a:pt x="70" y="191"/>
                    <a:pt x="83" y="204"/>
                  </a:cubicBezTo>
                  <a:cubicBezTo>
                    <a:pt x="83" y="204"/>
                    <a:pt x="96" y="181"/>
                    <a:pt x="113" y="179"/>
                  </a:cubicBezTo>
                  <a:cubicBezTo>
                    <a:pt x="113" y="179"/>
                    <a:pt x="137" y="175"/>
                    <a:pt x="139" y="198"/>
                  </a:cubicBezTo>
                  <a:cubicBezTo>
                    <a:pt x="139" y="198"/>
                    <a:pt x="139" y="209"/>
                    <a:pt x="132" y="221"/>
                  </a:cubicBezTo>
                  <a:cubicBezTo>
                    <a:pt x="132" y="221"/>
                    <a:pt x="145" y="193"/>
                    <a:pt x="169" y="197"/>
                  </a:cubicBezTo>
                  <a:cubicBezTo>
                    <a:pt x="169" y="197"/>
                    <a:pt x="185" y="200"/>
                    <a:pt x="183" y="221"/>
                  </a:cubicBezTo>
                  <a:cubicBezTo>
                    <a:pt x="183" y="221"/>
                    <a:pt x="185" y="227"/>
                    <a:pt x="176" y="247"/>
                  </a:cubicBezTo>
                  <a:cubicBezTo>
                    <a:pt x="176" y="247"/>
                    <a:pt x="191" y="215"/>
                    <a:pt x="209" y="214"/>
                  </a:cubicBezTo>
                  <a:cubicBezTo>
                    <a:pt x="209" y="214"/>
                    <a:pt x="233" y="209"/>
                    <a:pt x="229" y="241"/>
                  </a:cubicBezTo>
                  <a:cubicBezTo>
                    <a:pt x="229" y="241"/>
                    <a:pt x="227" y="258"/>
                    <a:pt x="215" y="280"/>
                  </a:cubicBezTo>
                  <a:cubicBezTo>
                    <a:pt x="215" y="280"/>
                    <a:pt x="227" y="262"/>
                    <a:pt x="241" y="261"/>
                  </a:cubicBezTo>
                  <a:cubicBezTo>
                    <a:pt x="241" y="261"/>
                    <a:pt x="265" y="260"/>
                    <a:pt x="254" y="291"/>
                  </a:cubicBezTo>
                  <a:cubicBezTo>
                    <a:pt x="254" y="291"/>
                    <a:pt x="251" y="300"/>
                    <a:pt x="246" y="306"/>
                  </a:cubicBezTo>
                  <a:cubicBezTo>
                    <a:pt x="246" y="306"/>
                    <a:pt x="272" y="326"/>
                    <a:pt x="292" y="330"/>
                  </a:cubicBezTo>
                  <a:cubicBezTo>
                    <a:pt x="292" y="330"/>
                    <a:pt x="309" y="336"/>
                    <a:pt x="322" y="323"/>
                  </a:cubicBezTo>
                  <a:cubicBezTo>
                    <a:pt x="322" y="323"/>
                    <a:pt x="332" y="313"/>
                    <a:pt x="326" y="298"/>
                  </a:cubicBezTo>
                  <a:cubicBezTo>
                    <a:pt x="326" y="298"/>
                    <a:pt x="342" y="305"/>
                    <a:pt x="357" y="299"/>
                  </a:cubicBezTo>
                  <a:cubicBezTo>
                    <a:pt x="357" y="299"/>
                    <a:pt x="379" y="288"/>
                    <a:pt x="372" y="264"/>
                  </a:cubicBezTo>
                  <a:cubicBezTo>
                    <a:pt x="372" y="264"/>
                    <a:pt x="388" y="272"/>
                    <a:pt x="402" y="268"/>
                  </a:cubicBezTo>
                  <a:cubicBezTo>
                    <a:pt x="402" y="268"/>
                    <a:pt x="421" y="260"/>
                    <a:pt x="422" y="241"/>
                  </a:cubicBezTo>
                  <a:cubicBezTo>
                    <a:pt x="422" y="241"/>
                    <a:pt x="426" y="228"/>
                    <a:pt x="416" y="220"/>
                  </a:cubicBezTo>
                  <a:cubicBezTo>
                    <a:pt x="416" y="220"/>
                    <a:pt x="433" y="235"/>
                    <a:pt x="448" y="223"/>
                  </a:cubicBezTo>
                  <a:cubicBezTo>
                    <a:pt x="448" y="223"/>
                    <a:pt x="466" y="208"/>
                    <a:pt x="454" y="189"/>
                  </a:cubicBezTo>
                  <a:cubicBezTo>
                    <a:pt x="443" y="171"/>
                    <a:pt x="281" y="66"/>
                    <a:pt x="281" y="66"/>
                  </a:cubicBezTo>
                  <a:cubicBezTo>
                    <a:pt x="281" y="66"/>
                    <a:pt x="262" y="51"/>
                    <a:pt x="244" y="48"/>
                  </a:cubicBezTo>
                  <a:cubicBezTo>
                    <a:pt x="244" y="48"/>
                    <a:pt x="214" y="39"/>
                    <a:pt x="192" y="54"/>
                  </a:cubicBezTo>
                  <a:cubicBezTo>
                    <a:pt x="159" y="80"/>
                    <a:pt x="159" y="80"/>
                    <a:pt x="159" y="80"/>
                  </a:cubicBezTo>
                  <a:cubicBezTo>
                    <a:pt x="159" y="80"/>
                    <a:pt x="146" y="87"/>
                    <a:pt x="127" y="85"/>
                  </a:cubicBezTo>
                  <a:cubicBezTo>
                    <a:pt x="127" y="85"/>
                    <a:pt x="102" y="83"/>
                    <a:pt x="99" y="64"/>
                  </a:cubicBezTo>
                  <a:cubicBezTo>
                    <a:pt x="99" y="64"/>
                    <a:pt x="96" y="50"/>
                    <a:pt x="104" y="40"/>
                  </a:cubicBezTo>
                  <a:cubicBezTo>
                    <a:pt x="127" y="18"/>
                    <a:pt x="127" y="18"/>
                    <a:pt x="127" y="18"/>
                  </a:cubicBezTo>
                  <a:cubicBezTo>
                    <a:pt x="127" y="18"/>
                    <a:pt x="118" y="7"/>
                    <a:pt x="91" y="6"/>
                  </a:cubicBezTo>
                  <a:lnTo>
                    <a:pt x="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4" name="Freeform 378"/>
            <p:cNvSpPr/>
            <p:nvPr/>
          </p:nvSpPr>
          <p:spPr bwMode="auto">
            <a:xfrm>
              <a:off x="9761538" y="4819650"/>
              <a:ext cx="76200" cy="101600"/>
            </a:xfrm>
            <a:custGeom>
              <a:avLst/>
              <a:gdLst>
                <a:gd name="T0" fmla="*/ 2 w 50"/>
                <a:gd name="T1" fmla="*/ 39 h 66"/>
                <a:gd name="T2" fmla="*/ 8 w 50"/>
                <a:gd name="T3" fmla="*/ 57 h 66"/>
                <a:gd name="T4" fmla="*/ 32 w 50"/>
                <a:gd name="T5" fmla="*/ 55 h 66"/>
                <a:gd name="T6" fmla="*/ 48 w 50"/>
                <a:gd name="T7" fmla="*/ 17 h 66"/>
                <a:gd name="T8" fmla="*/ 25 w 50"/>
                <a:gd name="T9" fmla="*/ 6 h 66"/>
                <a:gd name="T10" fmla="*/ 2 w 50"/>
                <a:gd name="T11" fmla="*/ 3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66">
                  <a:moveTo>
                    <a:pt x="2" y="39"/>
                  </a:moveTo>
                  <a:cubicBezTo>
                    <a:pt x="2" y="39"/>
                    <a:pt x="0" y="52"/>
                    <a:pt x="8" y="57"/>
                  </a:cubicBezTo>
                  <a:cubicBezTo>
                    <a:pt x="8" y="57"/>
                    <a:pt x="18" y="66"/>
                    <a:pt x="32" y="55"/>
                  </a:cubicBezTo>
                  <a:cubicBezTo>
                    <a:pt x="32" y="55"/>
                    <a:pt x="50" y="39"/>
                    <a:pt x="48" y="17"/>
                  </a:cubicBezTo>
                  <a:cubicBezTo>
                    <a:pt x="48" y="17"/>
                    <a:pt x="45" y="0"/>
                    <a:pt x="25" y="6"/>
                  </a:cubicBezTo>
                  <a:cubicBezTo>
                    <a:pt x="25" y="6"/>
                    <a:pt x="5" y="15"/>
                    <a:pt x="2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5" name="Freeform 379"/>
            <p:cNvSpPr/>
            <p:nvPr/>
          </p:nvSpPr>
          <p:spPr bwMode="auto">
            <a:xfrm>
              <a:off x="9821863" y="4849813"/>
              <a:ext cx="87313" cy="123825"/>
            </a:xfrm>
            <a:custGeom>
              <a:avLst/>
              <a:gdLst>
                <a:gd name="T0" fmla="*/ 4 w 57"/>
                <a:gd name="T1" fmla="*/ 49 h 81"/>
                <a:gd name="T2" fmla="*/ 7 w 57"/>
                <a:gd name="T3" fmla="*/ 72 h 81"/>
                <a:gd name="T4" fmla="*/ 28 w 57"/>
                <a:gd name="T5" fmla="*/ 74 h 81"/>
                <a:gd name="T6" fmla="*/ 52 w 57"/>
                <a:gd name="T7" fmla="*/ 35 h 81"/>
                <a:gd name="T8" fmla="*/ 53 w 57"/>
                <a:gd name="T9" fmla="*/ 12 h 81"/>
                <a:gd name="T10" fmla="*/ 35 w 57"/>
                <a:gd name="T11" fmla="*/ 4 h 81"/>
                <a:gd name="T12" fmla="*/ 4 w 57"/>
                <a:gd name="T13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81">
                  <a:moveTo>
                    <a:pt x="4" y="49"/>
                  </a:moveTo>
                  <a:cubicBezTo>
                    <a:pt x="4" y="49"/>
                    <a:pt x="0" y="64"/>
                    <a:pt x="7" y="72"/>
                  </a:cubicBezTo>
                  <a:cubicBezTo>
                    <a:pt x="7" y="72"/>
                    <a:pt x="17" y="81"/>
                    <a:pt x="28" y="74"/>
                  </a:cubicBezTo>
                  <a:cubicBezTo>
                    <a:pt x="28" y="74"/>
                    <a:pt x="42" y="67"/>
                    <a:pt x="52" y="35"/>
                  </a:cubicBezTo>
                  <a:cubicBezTo>
                    <a:pt x="52" y="35"/>
                    <a:pt x="57" y="20"/>
                    <a:pt x="53" y="12"/>
                  </a:cubicBezTo>
                  <a:cubicBezTo>
                    <a:pt x="53" y="12"/>
                    <a:pt x="49" y="0"/>
                    <a:pt x="35" y="4"/>
                  </a:cubicBezTo>
                  <a:cubicBezTo>
                    <a:pt x="35" y="4"/>
                    <a:pt x="17" y="7"/>
                    <a:pt x="4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6" name="Freeform 380"/>
            <p:cNvSpPr/>
            <p:nvPr/>
          </p:nvSpPr>
          <p:spPr bwMode="auto">
            <a:xfrm>
              <a:off x="9886950" y="4875213"/>
              <a:ext cx="95250" cy="141288"/>
            </a:xfrm>
            <a:custGeom>
              <a:avLst/>
              <a:gdLst>
                <a:gd name="T0" fmla="*/ 5 w 62"/>
                <a:gd name="T1" fmla="*/ 57 h 91"/>
                <a:gd name="T2" fmla="*/ 6 w 62"/>
                <a:gd name="T3" fmla="*/ 79 h 91"/>
                <a:gd name="T4" fmla="*/ 27 w 62"/>
                <a:gd name="T5" fmla="*/ 82 h 91"/>
                <a:gd name="T6" fmla="*/ 58 w 62"/>
                <a:gd name="T7" fmla="*/ 26 h 91"/>
                <a:gd name="T8" fmla="*/ 51 w 62"/>
                <a:gd name="T9" fmla="*/ 5 h 91"/>
                <a:gd name="T10" fmla="*/ 27 w 62"/>
                <a:gd name="T11" fmla="*/ 16 h 91"/>
                <a:gd name="T12" fmla="*/ 5 w 62"/>
                <a:gd name="T13" fmla="*/ 5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91">
                  <a:moveTo>
                    <a:pt x="5" y="57"/>
                  </a:moveTo>
                  <a:cubicBezTo>
                    <a:pt x="5" y="57"/>
                    <a:pt x="0" y="68"/>
                    <a:pt x="6" y="79"/>
                  </a:cubicBezTo>
                  <a:cubicBezTo>
                    <a:pt x="6" y="79"/>
                    <a:pt x="14" y="91"/>
                    <a:pt x="27" y="82"/>
                  </a:cubicBezTo>
                  <a:cubicBezTo>
                    <a:pt x="27" y="82"/>
                    <a:pt x="49" y="66"/>
                    <a:pt x="58" y="26"/>
                  </a:cubicBezTo>
                  <a:cubicBezTo>
                    <a:pt x="58" y="26"/>
                    <a:pt x="62" y="7"/>
                    <a:pt x="51" y="5"/>
                  </a:cubicBezTo>
                  <a:cubicBezTo>
                    <a:pt x="51" y="5"/>
                    <a:pt x="43" y="0"/>
                    <a:pt x="27" y="16"/>
                  </a:cubicBezTo>
                  <a:cubicBezTo>
                    <a:pt x="27" y="16"/>
                    <a:pt x="10" y="37"/>
                    <a:pt x="5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7" name="Freeform 381"/>
            <p:cNvSpPr/>
            <p:nvPr/>
          </p:nvSpPr>
          <p:spPr bwMode="auto">
            <a:xfrm>
              <a:off x="9953625" y="4946650"/>
              <a:ext cx="71438" cy="96838"/>
            </a:xfrm>
            <a:custGeom>
              <a:avLst/>
              <a:gdLst>
                <a:gd name="T0" fmla="*/ 4 w 46"/>
                <a:gd name="T1" fmla="*/ 36 h 63"/>
                <a:gd name="T2" fmla="*/ 7 w 46"/>
                <a:gd name="T3" fmla="*/ 56 h 63"/>
                <a:gd name="T4" fmla="*/ 24 w 46"/>
                <a:gd name="T5" fmla="*/ 54 h 63"/>
                <a:gd name="T6" fmla="*/ 43 w 46"/>
                <a:gd name="T7" fmla="*/ 19 h 63"/>
                <a:gd name="T8" fmla="*/ 39 w 46"/>
                <a:gd name="T9" fmla="*/ 3 h 63"/>
                <a:gd name="T10" fmla="*/ 20 w 46"/>
                <a:gd name="T11" fmla="*/ 10 h 63"/>
                <a:gd name="T12" fmla="*/ 4 w 46"/>
                <a:gd name="T13" fmla="*/ 3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63">
                  <a:moveTo>
                    <a:pt x="4" y="36"/>
                  </a:moveTo>
                  <a:cubicBezTo>
                    <a:pt x="4" y="36"/>
                    <a:pt x="0" y="51"/>
                    <a:pt x="7" y="56"/>
                  </a:cubicBezTo>
                  <a:cubicBezTo>
                    <a:pt x="7" y="56"/>
                    <a:pt x="15" y="63"/>
                    <a:pt x="24" y="54"/>
                  </a:cubicBezTo>
                  <a:cubicBezTo>
                    <a:pt x="24" y="54"/>
                    <a:pt x="36" y="44"/>
                    <a:pt x="43" y="19"/>
                  </a:cubicBezTo>
                  <a:cubicBezTo>
                    <a:pt x="43" y="19"/>
                    <a:pt x="46" y="5"/>
                    <a:pt x="39" y="3"/>
                  </a:cubicBezTo>
                  <a:cubicBezTo>
                    <a:pt x="39" y="3"/>
                    <a:pt x="29" y="0"/>
                    <a:pt x="20" y="10"/>
                  </a:cubicBezTo>
                  <a:cubicBezTo>
                    <a:pt x="11" y="19"/>
                    <a:pt x="10" y="22"/>
                    <a:pt x="4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8" name="Freeform 382"/>
            <p:cNvSpPr/>
            <p:nvPr/>
          </p:nvSpPr>
          <p:spPr bwMode="auto">
            <a:xfrm>
              <a:off x="10315575" y="4449763"/>
              <a:ext cx="228600" cy="344488"/>
            </a:xfrm>
            <a:custGeom>
              <a:avLst/>
              <a:gdLst>
                <a:gd name="T0" fmla="*/ 0 w 148"/>
                <a:gd name="T1" fmla="*/ 41 h 223"/>
                <a:gd name="T2" fmla="*/ 60 w 148"/>
                <a:gd name="T3" fmla="*/ 0 h 223"/>
                <a:gd name="T4" fmla="*/ 144 w 148"/>
                <a:gd name="T5" fmla="*/ 189 h 223"/>
                <a:gd name="T6" fmla="*/ 73 w 148"/>
                <a:gd name="T7" fmla="*/ 223 h 223"/>
                <a:gd name="T8" fmla="*/ 0 w 148"/>
                <a:gd name="T9" fmla="*/ 4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23">
                  <a:moveTo>
                    <a:pt x="0" y="41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148" y="56"/>
                    <a:pt x="144" y="189"/>
                  </a:cubicBezTo>
                  <a:cubicBezTo>
                    <a:pt x="73" y="223"/>
                    <a:pt x="73" y="223"/>
                    <a:pt x="73" y="223"/>
                  </a:cubicBezTo>
                  <a:cubicBezTo>
                    <a:pt x="73" y="223"/>
                    <a:pt x="80" y="87"/>
                    <a:pt x="0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9" name="Freeform 383"/>
            <p:cNvSpPr/>
            <p:nvPr/>
          </p:nvSpPr>
          <p:spPr bwMode="auto">
            <a:xfrm>
              <a:off x="9793288" y="4500563"/>
              <a:ext cx="606425" cy="292100"/>
            </a:xfrm>
            <a:custGeom>
              <a:avLst/>
              <a:gdLst>
                <a:gd name="T0" fmla="*/ 332 w 392"/>
                <a:gd name="T1" fmla="*/ 29 h 189"/>
                <a:gd name="T2" fmla="*/ 392 w 392"/>
                <a:gd name="T3" fmla="*/ 164 h 189"/>
                <a:gd name="T4" fmla="*/ 340 w 392"/>
                <a:gd name="T5" fmla="*/ 189 h 189"/>
                <a:gd name="T6" fmla="*/ 169 w 392"/>
                <a:gd name="T7" fmla="*/ 73 h 189"/>
                <a:gd name="T8" fmla="*/ 98 w 392"/>
                <a:gd name="T9" fmla="*/ 64 h 189"/>
                <a:gd name="T10" fmla="*/ 79 w 392"/>
                <a:gd name="T11" fmla="*/ 74 h 189"/>
                <a:gd name="T12" fmla="*/ 53 w 392"/>
                <a:gd name="T13" fmla="*/ 94 h 189"/>
                <a:gd name="T14" fmla="*/ 7 w 392"/>
                <a:gd name="T15" fmla="*/ 92 h 189"/>
                <a:gd name="T16" fmla="*/ 6 w 392"/>
                <a:gd name="T17" fmla="*/ 70 h 189"/>
                <a:gd name="T18" fmla="*/ 60 w 392"/>
                <a:gd name="T19" fmla="*/ 23 h 189"/>
                <a:gd name="T20" fmla="*/ 78 w 392"/>
                <a:gd name="T21" fmla="*/ 9 h 189"/>
                <a:gd name="T22" fmla="*/ 96 w 392"/>
                <a:gd name="T23" fmla="*/ 8 h 189"/>
                <a:gd name="T24" fmla="*/ 155 w 392"/>
                <a:gd name="T25" fmla="*/ 5 h 189"/>
                <a:gd name="T26" fmla="*/ 193 w 392"/>
                <a:gd name="T27" fmla="*/ 11 h 189"/>
                <a:gd name="T28" fmla="*/ 274 w 392"/>
                <a:gd name="T29" fmla="*/ 45 h 189"/>
                <a:gd name="T30" fmla="*/ 309 w 392"/>
                <a:gd name="T31" fmla="*/ 47 h 189"/>
                <a:gd name="T32" fmla="*/ 332 w 392"/>
                <a:gd name="T33" fmla="*/ 2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2" h="189">
                  <a:moveTo>
                    <a:pt x="332" y="29"/>
                  </a:moveTo>
                  <a:cubicBezTo>
                    <a:pt x="332" y="29"/>
                    <a:pt x="390" y="66"/>
                    <a:pt x="392" y="164"/>
                  </a:cubicBezTo>
                  <a:cubicBezTo>
                    <a:pt x="392" y="164"/>
                    <a:pt x="363" y="162"/>
                    <a:pt x="340" y="189"/>
                  </a:cubicBezTo>
                  <a:cubicBezTo>
                    <a:pt x="169" y="73"/>
                    <a:pt x="169" y="73"/>
                    <a:pt x="169" y="73"/>
                  </a:cubicBezTo>
                  <a:cubicBezTo>
                    <a:pt x="169" y="73"/>
                    <a:pt x="137" y="53"/>
                    <a:pt x="98" y="64"/>
                  </a:cubicBezTo>
                  <a:cubicBezTo>
                    <a:pt x="98" y="64"/>
                    <a:pt x="88" y="68"/>
                    <a:pt x="79" y="74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53" y="94"/>
                    <a:pt x="25" y="110"/>
                    <a:pt x="7" y="92"/>
                  </a:cubicBezTo>
                  <a:cubicBezTo>
                    <a:pt x="7" y="92"/>
                    <a:pt x="0" y="81"/>
                    <a:pt x="6" y="70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0" y="23"/>
                    <a:pt x="71" y="11"/>
                    <a:pt x="78" y="9"/>
                  </a:cubicBezTo>
                  <a:cubicBezTo>
                    <a:pt x="78" y="9"/>
                    <a:pt x="84" y="7"/>
                    <a:pt x="96" y="8"/>
                  </a:cubicBezTo>
                  <a:cubicBezTo>
                    <a:pt x="96" y="8"/>
                    <a:pt x="145" y="8"/>
                    <a:pt x="155" y="5"/>
                  </a:cubicBezTo>
                  <a:cubicBezTo>
                    <a:pt x="155" y="5"/>
                    <a:pt x="171" y="0"/>
                    <a:pt x="193" y="11"/>
                  </a:cubicBezTo>
                  <a:cubicBezTo>
                    <a:pt x="215" y="21"/>
                    <a:pt x="274" y="45"/>
                    <a:pt x="274" y="45"/>
                  </a:cubicBezTo>
                  <a:cubicBezTo>
                    <a:pt x="274" y="45"/>
                    <a:pt x="293" y="52"/>
                    <a:pt x="309" y="47"/>
                  </a:cubicBezTo>
                  <a:cubicBezTo>
                    <a:pt x="309" y="47"/>
                    <a:pt x="317" y="45"/>
                    <a:pt x="33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3" name="Text Box 12"/>
          <p:cNvSpPr txBox="1"/>
          <p:nvPr/>
        </p:nvSpPr>
        <p:spPr>
          <a:xfrm>
            <a:off x="1431290" y="2201545"/>
            <a:ext cx="99409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>
                <a:latin typeface="Georgia" panose="02040502050405020303" charset="0"/>
                <a:cs typeface="Georgia" panose="02040502050405020303" charset="0"/>
              </a:rPr>
              <a:t>Here is a snapshot of a few customers that will come under the high value customer classification</a:t>
            </a:r>
            <a:endParaRPr lang="en-IN" altLang="en-US">
              <a:latin typeface="Georgia" panose="02040502050405020303" charset="0"/>
              <a:cs typeface="Georgia" panose="02040502050405020303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" name="Shape 54"/>
          <p:cNvSpPr/>
          <p:nvPr/>
        </p:nvSpPr>
        <p:spPr>
          <a:xfrm rot="10800000" flipH="1">
            <a:off x="0" y="635"/>
            <a:ext cx="12333605" cy="6856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5" name="Text Box 4"/>
          <p:cNvSpPr txBox="1"/>
          <p:nvPr/>
        </p:nvSpPr>
        <p:spPr>
          <a:xfrm>
            <a:off x="3072765" y="2312670"/>
            <a:ext cx="60458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8000" b="1">
                <a:solidFill>
                  <a:schemeClr val="bg1"/>
                </a:solidFill>
                <a:latin typeface="Bahnschrift" panose="020B0502040204020203" charset="0"/>
                <a:cs typeface="Bahnschrift" panose="020B0502040204020203" charset="0"/>
              </a:rPr>
              <a:t>Thanks !</a:t>
            </a:r>
            <a:endParaRPr lang="en-IN" altLang="en-US" sz="8000" b="1">
              <a:solidFill>
                <a:schemeClr val="bg1"/>
              </a:solidFill>
              <a:latin typeface="Bahnschrift" panose="020B0502040204020203" charset="0"/>
              <a:cs typeface="Bahnschrift" panose="020B05020402040202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365" cy="889000"/>
          </a:xfrm>
          <a:solidFill>
            <a:schemeClr val="accent1">
              <a:lumMod val="50000"/>
            </a:schemeClr>
          </a:solidFill>
        </p:spPr>
        <p:txBody>
          <a:bodyPr/>
          <a:p>
            <a:r>
              <a:rPr lang="en-IN" altLang="en-US"/>
              <a:t>      </a:t>
            </a:r>
            <a:r>
              <a:rPr lang="en-IN" altLang="en-US" sz="36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Agenda</a:t>
            </a:r>
            <a:endParaRPr lang="en-IN" altLang="en-US" sz="36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220" y="2195195"/>
            <a:ext cx="5280025" cy="4351655"/>
          </a:xfrm>
        </p:spPr>
        <p:txBody>
          <a:bodyPr/>
          <a:p>
            <a:pPr marL="514350" indent="-514350">
              <a:buFont typeface="+mj-lt"/>
              <a:buAutoNum type="arabicPeriod"/>
            </a:pPr>
            <a:r>
              <a:rPr lang="en-IN" altLang="en-US"/>
              <a:t>Intoduction </a:t>
            </a:r>
            <a:endParaRPr lang="en-IN" altLang="en-US"/>
          </a:p>
          <a:p>
            <a:pPr marL="514350" indent="-514350">
              <a:buFont typeface="+mj-lt"/>
              <a:buAutoNum type="arabicPeriod"/>
            </a:pPr>
            <a:r>
              <a:rPr lang="en-IN" altLang="en-US"/>
              <a:t>Data Exploration</a:t>
            </a:r>
            <a:endParaRPr lang="en-IN" altLang="en-US"/>
          </a:p>
          <a:p>
            <a:pPr marL="514350" indent="-514350">
              <a:buFont typeface="+mj-lt"/>
              <a:buAutoNum type="arabicPeriod"/>
            </a:pPr>
            <a:r>
              <a:rPr lang="en-IN" altLang="en-US"/>
              <a:t>Model Development</a:t>
            </a:r>
            <a:endParaRPr lang="en-IN" altLang="en-US"/>
          </a:p>
          <a:p>
            <a:pPr marL="514350" indent="-514350">
              <a:buFont typeface="+mj-lt"/>
              <a:buAutoNum type="arabicPeriod"/>
            </a:pPr>
            <a:r>
              <a:rPr lang="en-IN" altLang="en-US"/>
              <a:t>Interpretation</a:t>
            </a:r>
            <a:endParaRPr lang="en-IN" altLang="en-US"/>
          </a:p>
        </p:txBody>
      </p:sp>
      <p:grpSp>
        <p:nvGrpSpPr>
          <p:cNvPr id="495" name="组合 494"/>
          <p:cNvGrpSpPr/>
          <p:nvPr/>
        </p:nvGrpSpPr>
        <p:grpSpPr>
          <a:xfrm>
            <a:off x="367030" y="1486535"/>
            <a:ext cx="689610" cy="708660"/>
            <a:chOff x="2894013" y="4402138"/>
            <a:chExt cx="392113" cy="66992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96" name="Freeform 48"/>
            <p:cNvSpPr>
              <a:spLocks noEditPoints="1"/>
            </p:cNvSpPr>
            <p:nvPr/>
          </p:nvSpPr>
          <p:spPr bwMode="auto">
            <a:xfrm>
              <a:off x="2894013" y="4402138"/>
              <a:ext cx="392113" cy="554037"/>
            </a:xfrm>
            <a:custGeom>
              <a:avLst/>
              <a:gdLst>
                <a:gd name="T0" fmla="*/ 419 w 440"/>
                <a:gd name="T1" fmla="*/ 0 h 624"/>
                <a:gd name="T2" fmla="*/ 21 w 440"/>
                <a:gd name="T3" fmla="*/ 0 h 624"/>
                <a:gd name="T4" fmla="*/ 0 w 440"/>
                <a:gd name="T5" fmla="*/ 21 h 624"/>
                <a:gd name="T6" fmla="*/ 0 w 440"/>
                <a:gd name="T7" fmla="*/ 603 h 624"/>
                <a:gd name="T8" fmla="*/ 21 w 440"/>
                <a:gd name="T9" fmla="*/ 624 h 624"/>
                <a:gd name="T10" fmla="*/ 116 w 440"/>
                <a:gd name="T11" fmla="*/ 624 h 624"/>
                <a:gd name="T12" fmla="*/ 122 w 440"/>
                <a:gd name="T13" fmla="*/ 607 h 624"/>
                <a:gd name="T14" fmla="*/ 122 w 440"/>
                <a:gd name="T15" fmla="*/ 607 h 624"/>
                <a:gd name="T16" fmla="*/ 122 w 440"/>
                <a:gd name="T17" fmla="*/ 607 h 624"/>
                <a:gd name="T18" fmla="*/ 122 w 440"/>
                <a:gd name="T19" fmla="*/ 606 h 624"/>
                <a:gd name="T20" fmla="*/ 160 w 440"/>
                <a:gd name="T21" fmla="*/ 579 h 624"/>
                <a:gd name="T22" fmla="*/ 173 w 440"/>
                <a:gd name="T23" fmla="*/ 577 h 624"/>
                <a:gd name="T24" fmla="*/ 206 w 440"/>
                <a:gd name="T25" fmla="*/ 588 h 624"/>
                <a:gd name="T26" fmla="*/ 206 w 440"/>
                <a:gd name="T27" fmla="*/ 588 h 624"/>
                <a:gd name="T28" fmla="*/ 206 w 440"/>
                <a:gd name="T29" fmla="*/ 543 h 624"/>
                <a:gd name="T30" fmla="*/ 81 w 440"/>
                <a:gd name="T31" fmla="*/ 543 h 624"/>
                <a:gd name="T32" fmla="*/ 81 w 440"/>
                <a:gd name="T33" fmla="*/ 81 h 624"/>
                <a:gd name="T34" fmla="*/ 359 w 440"/>
                <a:gd name="T35" fmla="*/ 81 h 624"/>
                <a:gd name="T36" fmla="*/ 359 w 440"/>
                <a:gd name="T37" fmla="*/ 514 h 624"/>
                <a:gd name="T38" fmla="*/ 410 w 440"/>
                <a:gd name="T39" fmla="*/ 524 h 624"/>
                <a:gd name="T40" fmla="*/ 440 w 440"/>
                <a:gd name="T41" fmla="*/ 542 h 624"/>
                <a:gd name="T42" fmla="*/ 440 w 440"/>
                <a:gd name="T43" fmla="*/ 21 h 624"/>
                <a:gd name="T44" fmla="*/ 419 w 440"/>
                <a:gd name="T45" fmla="*/ 0 h 624"/>
                <a:gd name="T46" fmla="*/ 224 w 440"/>
                <a:gd name="T47" fmla="*/ 63 h 624"/>
                <a:gd name="T48" fmla="*/ 207 w 440"/>
                <a:gd name="T49" fmla="*/ 46 h 624"/>
                <a:gd name="T50" fmla="*/ 224 w 440"/>
                <a:gd name="T51" fmla="*/ 29 h 624"/>
                <a:gd name="T52" fmla="*/ 241 w 440"/>
                <a:gd name="T53" fmla="*/ 46 h 624"/>
                <a:gd name="T54" fmla="*/ 224 w 440"/>
                <a:gd name="T55" fmla="*/ 63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40" h="624">
                  <a:moveTo>
                    <a:pt x="419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15"/>
                    <a:pt x="9" y="624"/>
                    <a:pt x="21" y="624"/>
                  </a:cubicBezTo>
                  <a:cubicBezTo>
                    <a:pt x="116" y="624"/>
                    <a:pt x="116" y="624"/>
                    <a:pt x="116" y="624"/>
                  </a:cubicBezTo>
                  <a:cubicBezTo>
                    <a:pt x="117" y="618"/>
                    <a:pt x="119" y="613"/>
                    <a:pt x="122" y="607"/>
                  </a:cubicBezTo>
                  <a:cubicBezTo>
                    <a:pt x="122" y="607"/>
                    <a:pt x="122" y="607"/>
                    <a:pt x="122" y="607"/>
                  </a:cubicBezTo>
                  <a:cubicBezTo>
                    <a:pt x="122" y="607"/>
                    <a:pt x="122" y="607"/>
                    <a:pt x="122" y="607"/>
                  </a:cubicBezTo>
                  <a:cubicBezTo>
                    <a:pt x="122" y="606"/>
                    <a:pt x="122" y="606"/>
                    <a:pt x="122" y="606"/>
                  </a:cubicBezTo>
                  <a:cubicBezTo>
                    <a:pt x="131" y="592"/>
                    <a:pt x="144" y="582"/>
                    <a:pt x="160" y="579"/>
                  </a:cubicBezTo>
                  <a:cubicBezTo>
                    <a:pt x="164" y="578"/>
                    <a:pt x="169" y="577"/>
                    <a:pt x="173" y="577"/>
                  </a:cubicBezTo>
                  <a:cubicBezTo>
                    <a:pt x="185" y="577"/>
                    <a:pt x="196" y="581"/>
                    <a:pt x="206" y="588"/>
                  </a:cubicBezTo>
                  <a:cubicBezTo>
                    <a:pt x="206" y="588"/>
                    <a:pt x="206" y="588"/>
                    <a:pt x="206" y="588"/>
                  </a:cubicBezTo>
                  <a:cubicBezTo>
                    <a:pt x="206" y="543"/>
                    <a:pt x="206" y="543"/>
                    <a:pt x="206" y="543"/>
                  </a:cubicBezTo>
                  <a:cubicBezTo>
                    <a:pt x="81" y="543"/>
                    <a:pt x="81" y="543"/>
                    <a:pt x="81" y="543"/>
                  </a:cubicBezTo>
                  <a:cubicBezTo>
                    <a:pt x="81" y="81"/>
                    <a:pt x="81" y="81"/>
                    <a:pt x="81" y="81"/>
                  </a:cubicBezTo>
                  <a:cubicBezTo>
                    <a:pt x="359" y="81"/>
                    <a:pt x="359" y="81"/>
                    <a:pt x="359" y="81"/>
                  </a:cubicBezTo>
                  <a:cubicBezTo>
                    <a:pt x="359" y="514"/>
                    <a:pt x="359" y="514"/>
                    <a:pt x="359" y="514"/>
                  </a:cubicBezTo>
                  <a:cubicBezTo>
                    <a:pt x="410" y="524"/>
                    <a:pt x="410" y="524"/>
                    <a:pt x="410" y="524"/>
                  </a:cubicBezTo>
                  <a:cubicBezTo>
                    <a:pt x="422" y="526"/>
                    <a:pt x="432" y="533"/>
                    <a:pt x="440" y="542"/>
                  </a:cubicBezTo>
                  <a:cubicBezTo>
                    <a:pt x="440" y="21"/>
                    <a:pt x="440" y="21"/>
                    <a:pt x="440" y="21"/>
                  </a:cubicBezTo>
                  <a:cubicBezTo>
                    <a:pt x="440" y="9"/>
                    <a:pt x="430" y="0"/>
                    <a:pt x="419" y="0"/>
                  </a:cubicBezTo>
                  <a:close/>
                  <a:moveTo>
                    <a:pt x="224" y="63"/>
                  </a:moveTo>
                  <a:cubicBezTo>
                    <a:pt x="214" y="63"/>
                    <a:pt x="207" y="56"/>
                    <a:pt x="207" y="46"/>
                  </a:cubicBezTo>
                  <a:cubicBezTo>
                    <a:pt x="207" y="37"/>
                    <a:pt x="214" y="29"/>
                    <a:pt x="224" y="29"/>
                  </a:cubicBezTo>
                  <a:cubicBezTo>
                    <a:pt x="233" y="29"/>
                    <a:pt x="241" y="37"/>
                    <a:pt x="241" y="46"/>
                  </a:cubicBezTo>
                  <a:cubicBezTo>
                    <a:pt x="241" y="56"/>
                    <a:pt x="233" y="63"/>
                    <a:pt x="224" y="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7" name="Rectangle 49"/>
            <p:cNvSpPr>
              <a:spLocks noChangeArrowheads="1"/>
            </p:cNvSpPr>
            <p:nvPr/>
          </p:nvSpPr>
          <p:spPr bwMode="auto">
            <a:xfrm>
              <a:off x="3011488" y="4538663"/>
              <a:ext cx="125413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8" name="Freeform 50"/>
            <p:cNvSpPr/>
            <p:nvPr/>
          </p:nvSpPr>
          <p:spPr bwMode="auto">
            <a:xfrm>
              <a:off x="3011488" y="4765675"/>
              <a:ext cx="68263" cy="41275"/>
            </a:xfrm>
            <a:custGeom>
              <a:avLst/>
              <a:gdLst>
                <a:gd name="T0" fmla="*/ 0 w 77"/>
                <a:gd name="T1" fmla="*/ 46 h 46"/>
                <a:gd name="T2" fmla="*/ 74 w 77"/>
                <a:gd name="T3" fmla="*/ 46 h 46"/>
                <a:gd name="T4" fmla="*/ 74 w 77"/>
                <a:gd name="T5" fmla="*/ 18 h 46"/>
                <a:gd name="T6" fmla="*/ 77 w 77"/>
                <a:gd name="T7" fmla="*/ 0 h 46"/>
                <a:gd name="T8" fmla="*/ 0 w 77"/>
                <a:gd name="T9" fmla="*/ 0 h 46"/>
                <a:gd name="T10" fmla="*/ 0 w 77"/>
                <a:gd name="T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46">
                  <a:moveTo>
                    <a:pt x="0" y="46"/>
                  </a:moveTo>
                  <a:cubicBezTo>
                    <a:pt x="74" y="46"/>
                    <a:pt x="74" y="46"/>
                    <a:pt x="74" y="46"/>
                  </a:cubicBezTo>
                  <a:cubicBezTo>
                    <a:pt x="74" y="18"/>
                    <a:pt x="74" y="18"/>
                    <a:pt x="74" y="18"/>
                  </a:cubicBezTo>
                  <a:cubicBezTo>
                    <a:pt x="74" y="12"/>
                    <a:pt x="75" y="6"/>
                    <a:pt x="77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9" name="Rectangle 51"/>
            <p:cNvSpPr>
              <a:spLocks noChangeArrowheads="1"/>
            </p:cNvSpPr>
            <p:nvPr/>
          </p:nvSpPr>
          <p:spPr bwMode="auto">
            <a:xfrm>
              <a:off x="3011488" y="4613275"/>
              <a:ext cx="76200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0" name="Rectangle 52"/>
            <p:cNvSpPr>
              <a:spLocks noChangeArrowheads="1"/>
            </p:cNvSpPr>
            <p:nvPr/>
          </p:nvSpPr>
          <p:spPr bwMode="auto">
            <a:xfrm>
              <a:off x="3011488" y="4686300"/>
              <a:ext cx="169863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1" name="Freeform 53"/>
            <p:cNvSpPr/>
            <p:nvPr/>
          </p:nvSpPr>
          <p:spPr bwMode="auto">
            <a:xfrm>
              <a:off x="3021013" y="4757738"/>
              <a:ext cx="247650" cy="314325"/>
            </a:xfrm>
            <a:custGeom>
              <a:avLst/>
              <a:gdLst>
                <a:gd name="T0" fmla="*/ 262 w 279"/>
                <a:gd name="T1" fmla="*/ 153 h 355"/>
                <a:gd name="T2" fmla="*/ 207 w 279"/>
                <a:gd name="T3" fmla="*/ 143 h 355"/>
                <a:gd name="T4" fmla="*/ 152 w 279"/>
                <a:gd name="T5" fmla="*/ 133 h 355"/>
                <a:gd name="T6" fmla="*/ 151 w 279"/>
                <a:gd name="T7" fmla="*/ 132 h 355"/>
                <a:gd name="T8" fmla="*/ 151 w 279"/>
                <a:gd name="T9" fmla="*/ 28 h 355"/>
                <a:gd name="T10" fmla="*/ 123 w 279"/>
                <a:gd name="T11" fmla="*/ 0 h 355"/>
                <a:gd name="T12" fmla="*/ 122 w 279"/>
                <a:gd name="T13" fmla="*/ 0 h 355"/>
                <a:gd name="T14" fmla="*/ 101 w 279"/>
                <a:gd name="T15" fmla="*/ 10 h 355"/>
                <a:gd name="T16" fmla="*/ 94 w 279"/>
                <a:gd name="T17" fmla="*/ 28 h 355"/>
                <a:gd name="T18" fmla="*/ 94 w 279"/>
                <a:gd name="T19" fmla="*/ 56 h 355"/>
                <a:gd name="T20" fmla="*/ 94 w 279"/>
                <a:gd name="T21" fmla="*/ 143 h 355"/>
                <a:gd name="T22" fmla="*/ 94 w 279"/>
                <a:gd name="T23" fmla="*/ 224 h 355"/>
                <a:gd name="T24" fmla="*/ 94 w 279"/>
                <a:gd name="T25" fmla="*/ 245 h 355"/>
                <a:gd name="T26" fmla="*/ 94 w 279"/>
                <a:gd name="T27" fmla="*/ 245 h 355"/>
                <a:gd name="T28" fmla="*/ 94 w 279"/>
                <a:gd name="T29" fmla="*/ 245 h 355"/>
                <a:gd name="T30" fmla="*/ 64 w 279"/>
                <a:gd name="T31" fmla="*/ 224 h 355"/>
                <a:gd name="T32" fmla="*/ 47 w 279"/>
                <a:gd name="T33" fmla="*/ 212 h 355"/>
                <a:gd name="T34" fmla="*/ 31 w 279"/>
                <a:gd name="T35" fmla="*/ 207 h 355"/>
                <a:gd name="T36" fmla="*/ 25 w 279"/>
                <a:gd name="T37" fmla="*/ 208 h 355"/>
                <a:gd name="T38" fmla="*/ 7 w 279"/>
                <a:gd name="T39" fmla="*/ 221 h 355"/>
                <a:gd name="T40" fmla="*/ 6 w 279"/>
                <a:gd name="T41" fmla="*/ 222 h 355"/>
                <a:gd name="T42" fmla="*/ 5 w 279"/>
                <a:gd name="T43" fmla="*/ 224 h 355"/>
                <a:gd name="T44" fmla="*/ 12 w 279"/>
                <a:gd name="T45" fmla="*/ 257 h 355"/>
                <a:gd name="T46" fmla="*/ 101 w 279"/>
                <a:gd name="T47" fmla="*/ 341 h 355"/>
                <a:gd name="T48" fmla="*/ 137 w 279"/>
                <a:gd name="T49" fmla="*/ 355 h 355"/>
                <a:gd name="T50" fmla="*/ 252 w 279"/>
                <a:gd name="T51" fmla="*/ 355 h 355"/>
                <a:gd name="T52" fmla="*/ 279 w 279"/>
                <a:gd name="T53" fmla="*/ 328 h 355"/>
                <a:gd name="T54" fmla="*/ 279 w 279"/>
                <a:gd name="T55" fmla="*/ 224 h 355"/>
                <a:gd name="T56" fmla="*/ 279 w 279"/>
                <a:gd name="T57" fmla="*/ 174 h 355"/>
                <a:gd name="T58" fmla="*/ 262 w 279"/>
                <a:gd name="T59" fmla="*/ 153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9" h="355">
                  <a:moveTo>
                    <a:pt x="262" y="153"/>
                  </a:moveTo>
                  <a:cubicBezTo>
                    <a:pt x="207" y="143"/>
                    <a:pt x="207" y="143"/>
                    <a:pt x="207" y="143"/>
                  </a:cubicBezTo>
                  <a:cubicBezTo>
                    <a:pt x="152" y="133"/>
                    <a:pt x="152" y="133"/>
                    <a:pt x="152" y="133"/>
                  </a:cubicBezTo>
                  <a:cubicBezTo>
                    <a:pt x="152" y="133"/>
                    <a:pt x="151" y="132"/>
                    <a:pt x="151" y="132"/>
                  </a:cubicBezTo>
                  <a:cubicBezTo>
                    <a:pt x="151" y="28"/>
                    <a:pt x="151" y="28"/>
                    <a:pt x="151" y="28"/>
                  </a:cubicBezTo>
                  <a:cubicBezTo>
                    <a:pt x="151" y="13"/>
                    <a:pt x="139" y="0"/>
                    <a:pt x="123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14" y="0"/>
                    <a:pt x="106" y="4"/>
                    <a:pt x="101" y="10"/>
                  </a:cubicBezTo>
                  <a:cubicBezTo>
                    <a:pt x="97" y="15"/>
                    <a:pt x="94" y="21"/>
                    <a:pt x="94" y="2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224"/>
                    <a:pt x="94" y="224"/>
                    <a:pt x="94" y="224"/>
                  </a:cubicBezTo>
                  <a:cubicBezTo>
                    <a:pt x="94" y="245"/>
                    <a:pt x="94" y="245"/>
                    <a:pt x="94" y="245"/>
                  </a:cubicBezTo>
                  <a:cubicBezTo>
                    <a:pt x="94" y="245"/>
                    <a:pt x="94" y="245"/>
                    <a:pt x="94" y="245"/>
                  </a:cubicBezTo>
                  <a:cubicBezTo>
                    <a:pt x="94" y="245"/>
                    <a:pt x="94" y="245"/>
                    <a:pt x="94" y="245"/>
                  </a:cubicBezTo>
                  <a:cubicBezTo>
                    <a:pt x="64" y="224"/>
                    <a:pt x="64" y="224"/>
                    <a:pt x="64" y="224"/>
                  </a:cubicBezTo>
                  <a:cubicBezTo>
                    <a:pt x="47" y="212"/>
                    <a:pt x="47" y="212"/>
                    <a:pt x="47" y="212"/>
                  </a:cubicBezTo>
                  <a:cubicBezTo>
                    <a:pt x="42" y="209"/>
                    <a:pt x="37" y="207"/>
                    <a:pt x="31" y="207"/>
                  </a:cubicBezTo>
                  <a:cubicBezTo>
                    <a:pt x="29" y="207"/>
                    <a:pt x="27" y="208"/>
                    <a:pt x="25" y="208"/>
                  </a:cubicBezTo>
                  <a:cubicBezTo>
                    <a:pt x="17" y="210"/>
                    <a:pt x="11" y="215"/>
                    <a:pt x="7" y="221"/>
                  </a:cubicBezTo>
                  <a:cubicBezTo>
                    <a:pt x="6" y="222"/>
                    <a:pt x="6" y="222"/>
                    <a:pt x="6" y="222"/>
                  </a:cubicBezTo>
                  <a:cubicBezTo>
                    <a:pt x="6" y="223"/>
                    <a:pt x="6" y="223"/>
                    <a:pt x="5" y="224"/>
                  </a:cubicBezTo>
                  <a:cubicBezTo>
                    <a:pt x="0" y="235"/>
                    <a:pt x="2" y="248"/>
                    <a:pt x="12" y="257"/>
                  </a:cubicBezTo>
                  <a:cubicBezTo>
                    <a:pt x="101" y="341"/>
                    <a:pt x="101" y="341"/>
                    <a:pt x="101" y="341"/>
                  </a:cubicBezTo>
                  <a:cubicBezTo>
                    <a:pt x="111" y="350"/>
                    <a:pt x="124" y="355"/>
                    <a:pt x="137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67" y="355"/>
                    <a:pt x="279" y="343"/>
                    <a:pt x="279" y="328"/>
                  </a:cubicBezTo>
                  <a:cubicBezTo>
                    <a:pt x="279" y="224"/>
                    <a:pt x="279" y="224"/>
                    <a:pt x="279" y="224"/>
                  </a:cubicBezTo>
                  <a:cubicBezTo>
                    <a:pt x="279" y="174"/>
                    <a:pt x="279" y="174"/>
                    <a:pt x="279" y="174"/>
                  </a:cubicBezTo>
                  <a:cubicBezTo>
                    <a:pt x="279" y="164"/>
                    <a:pt x="272" y="155"/>
                    <a:pt x="262" y="1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480" y="1178560"/>
            <a:ext cx="10861675" cy="852170"/>
          </a:xfrm>
        </p:spPr>
        <p:txBody>
          <a:bodyPr/>
          <a:p>
            <a:pPr marL="0" indent="0">
              <a:buNone/>
            </a:pPr>
            <a:r>
              <a:rPr lang="en-IN" altLang="en-US" b="1">
                <a:cs typeface="+mn-lt"/>
              </a:rPr>
              <a:t>Identify And Recommend Top 1000 Customers to Target From Dataset</a:t>
            </a:r>
            <a:endParaRPr lang="en-IN" altLang="en-US">
              <a:cs typeface="+mn-lt"/>
            </a:endParaRPr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 sz="240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12191365" cy="8959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en-IN" altLang="en-US"/>
              <a:t>   </a:t>
            </a:r>
            <a:r>
              <a:rPr lang="en-IN" altLang="en-US" sz="36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Intoduction</a:t>
            </a:r>
            <a:endParaRPr lang="en-IN" altLang="en-US" sz="36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74040" y="2522855"/>
            <a:ext cx="5074920" cy="45504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1800"/>
              <a:t>sproket Central is a company  that is speciallizes in high quality bikes  and cycling accessories.</a:t>
            </a:r>
            <a:endParaRPr lang="en-IN" altLang="en-US" sz="1800"/>
          </a:p>
          <a:p>
            <a:pPr>
              <a:buFont typeface="Arial" panose="020B0604020202020204" pitchFamily="34" charset="0"/>
            </a:pPr>
            <a:endParaRPr lang="en-IN" altLang="en-US" sz="1800"/>
          </a:p>
          <a:p>
            <a:pPr marL="342900" indent="-342900">
              <a:lnSpc>
                <a:spcPct val="30000"/>
              </a:lnSpc>
              <a:buFont typeface="Arial" panose="020B0604020202020204" pitchFamily="34" charset="0"/>
              <a:buChar char="•"/>
            </a:pPr>
            <a:r>
              <a:rPr lang="en-IN" altLang="en-US" sz="1800"/>
              <a:t>Their marketing team is looking to boost</a:t>
            </a:r>
            <a:endParaRPr lang="en-IN" altLang="en-US" sz="1800"/>
          </a:p>
          <a:p>
            <a:r>
              <a:rPr lang="en-IN" altLang="en-US" sz="1800"/>
              <a:t>      business sales by analysing provided dataset   </a:t>
            </a:r>
            <a:endParaRPr lang="en-IN" altLang="en-US" sz="1800"/>
          </a:p>
          <a:p>
            <a:pPr>
              <a:lnSpc>
                <a:spcPct val="80000"/>
              </a:lnSpc>
            </a:pPr>
            <a:r>
              <a:rPr lang="en-IN" altLang="en-US" sz="1800"/>
              <a:t>     </a:t>
            </a:r>
            <a:endParaRPr lang="en-IN" altLang="en-US" sz="1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1800"/>
              <a:t>Using the 3 dataset provided the aim is to analyze and recommend 1000 customers that Sproket Central should target to drive higher value for the company.</a:t>
            </a:r>
            <a:endParaRPr lang="en-IN" altLang="en-US" sz="1800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6433820" y="2522855"/>
            <a:ext cx="5093335" cy="4974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1600">
                <a:latin typeface="+mn-ea"/>
                <a:cs typeface="+mn-ea"/>
              </a:rPr>
              <a:t>‘</a:t>
            </a:r>
            <a:r>
              <a:rPr lang="en-IN" altLang="en-US" sz="1600">
                <a:latin typeface="+mn-ea"/>
                <a:cs typeface="+mn-ea"/>
                <a:sym typeface="+mn-ea"/>
              </a:rPr>
              <a:t>Wealth segmention by age category</a:t>
            </a:r>
            <a:endParaRPr lang="en-IN" altLang="en-US" sz="1600">
              <a:latin typeface="+mn-ea"/>
              <a:cs typeface="+mn-ea"/>
              <a:sym typeface="+mn-ea"/>
            </a:endParaRPr>
          </a:p>
          <a:p>
            <a:pPr marL="285750" indent="-285750">
              <a:lnSpc>
                <a:spcPct val="40000"/>
              </a:lnSpc>
              <a:buFont typeface="Wingdings" panose="05000000000000000000" charset="0"/>
              <a:buChar char="v"/>
            </a:pPr>
            <a:endParaRPr lang="en-IN" altLang="en-US" sz="1600">
              <a:latin typeface="+mn-ea"/>
              <a:cs typeface="+mn-ea"/>
              <a:sym typeface="+mn-ea"/>
            </a:endParaRPr>
          </a:p>
          <a:p>
            <a:pPr marL="285750" indent="-285750">
              <a:lnSpc>
                <a:spcPct val="40000"/>
              </a:lnSpc>
              <a:buFont typeface="Wingdings" panose="05000000000000000000" charset="0"/>
              <a:buChar char="v"/>
            </a:pPr>
            <a:endParaRPr lang="en-IN" altLang="en-US" sz="1600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1600">
                <a:latin typeface="+mn-ea"/>
                <a:cs typeface="+mn-ea"/>
                <a:sym typeface="+mn-ea"/>
              </a:rPr>
              <a:t>Bike related purchases over the last 3 years by</a:t>
            </a:r>
            <a:endParaRPr lang="en-IN" altLang="en-US" sz="1600">
              <a:latin typeface="+mn-ea"/>
              <a:cs typeface="+mn-ea"/>
            </a:endParaRPr>
          </a:p>
          <a:p>
            <a:pPr>
              <a:lnSpc>
                <a:spcPct val="110000"/>
              </a:lnSpc>
              <a:buFont typeface="Wingdings" panose="05000000000000000000" charset="0"/>
            </a:pPr>
            <a:r>
              <a:rPr lang="en-IN" altLang="en-US" sz="1600">
                <a:latin typeface="+mn-ea"/>
                <a:cs typeface="+mn-ea"/>
                <a:sym typeface="+mn-ea"/>
              </a:rPr>
              <a:t>     industries</a:t>
            </a:r>
            <a:endParaRPr lang="en-IN" altLang="en-US" sz="1600">
              <a:latin typeface="+mn-ea"/>
              <a:cs typeface="+mn-ea"/>
              <a:sym typeface="+mn-ea"/>
            </a:endParaRPr>
          </a:p>
          <a:p>
            <a:pPr>
              <a:lnSpc>
                <a:spcPct val="60000"/>
              </a:lnSpc>
              <a:buFont typeface="Wingdings" panose="05000000000000000000" charset="0"/>
            </a:pPr>
            <a:endParaRPr lang="en-IN" altLang="en-US" sz="1600">
              <a:latin typeface="+mn-ea"/>
              <a:cs typeface="+mn-ea"/>
              <a:sym typeface="+mn-ea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v"/>
            </a:pPr>
            <a:r>
              <a:rPr lang="en-IN" altLang="en-US" sz="1600">
                <a:latin typeface="+mn-ea"/>
                <a:cs typeface="+mn-ea"/>
                <a:sym typeface="+mn-ea"/>
              </a:rPr>
              <a:t>  Number of cars owned and not owned by states</a:t>
            </a:r>
            <a:endParaRPr lang="en-IN" altLang="en-US" sz="1600">
              <a:latin typeface="+mn-ea"/>
              <a:cs typeface="+mn-ea"/>
            </a:endParaRPr>
          </a:p>
          <a:p>
            <a:pPr>
              <a:lnSpc>
                <a:spcPct val="40000"/>
              </a:lnSpc>
              <a:buFont typeface="Wingdings" panose="05000000000000000000" charset="0"/>
            </a:pPr>
            <a:endParaRPr lang="en-IN" altLang="en-US" sz="1600">
              <a:latin typeface="+mn-ea"/>
              <a:cs typeface="+mn-ea"/>
            </a:endParaRPr>
          </a:p>
          <a:p>
            <a:pPr>
              <a:lnSpc>
                <a:spcPct val="20000"/>
              </a:lnSpc>
              <a:buFont typeface="Wingdings" panose="05000000000000000000" charset="0"/>
            </a:pPr>
            <a:endParaRPr lang="en-IN" altLang="en-US" sz="1600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1600">
                <a:latin typeface="+mn-ea"/>
                <a:cs typeface="+mn-ea"/>
              </a:rPr>
              <a:t>Job industry distribution</a:t>
            </a:r>
            <a:endParaRPr lang="en-IN" altLang="en-US" sz="1600">
              <a:latin typeface="+mn-ea"/>
              <a:cs typeface="+mn-ea"/>
            </a:endParaRPr>
          </a:p>
          <a:p>
            <a:pPr>
              <a:lnSpc>
                <a:spcPct val="70000"/>
              </a:lnSpc>
              <a:buFont typeface="Wingdings" panose="05000000000000000000" charset="0"/>
            </a:pPr>
            <a:endParaRPr lang="en-IN" altLang="en-US" sz="1600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1600">
                <a:latin typeface="+mn-ea"/>
                <a:cs typeface="+mn-ea"/>
              </a:rPr>
              <a:t>Profit based on brands</a:t>
            </a:r>
            <a:endParaRPr lang="en-IN" altLang="en-US" sz="1600">
              <a:latin typeface="+mn-ea"/>
              <a:cs typeface="+mn-ea"/>
            </a:endParaRPr>
          </a:p>
          <a:p>
            <a:pPr marL="285750" indent="-285750">
              <a:lnSpc>
                <a:spcPct val="60000"/>
              </a:lnSpc>
              <a:buFont typeface="Wingdings" panose="05000000000000000000" charset="0"/>
              <a:buChar char="v"/>
            </a:pPr>
            <a:endParaRPr lang="en-IN" altLang="en-US" sz="1600">
              <a:latin typeface="+mn-ea"/>
              <a:cs typeface="+mn-ea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1600">
                <a:latin typeface="+mn-ea"/>
                <a:cs typeface="+mn-ea"/>
              </a:rPr>
              <a:t>Most 	Prefered product line</a:t>
            </a:r>
            <a:endParaRPr lang="en-IN" altLang="en-US" sz="1600">
              <a:latin typeface="+mn-ea"/>
              <a:cs typeface="+mn-ea"/>
            </a:endParaRPr>
          </a:p>
          <a:p>
            <a:pPr>
              <a:lnSpc>
                <a:spcPct val="70000"/>
              </a:lnSpc>
              <a:buFont typeface="Wingdings" panose="05000000000000000000" charset="0"/>
            </a:pPr>
            <a:endParaRPr lang="en-IN" altLang="en-US" sz="1600">
              <a:latin typeface="+mn-ea"/>
              <a:cs typeface="+mn-ea"/>
            </a:endParaRPr>
          </a:p>
          <a:p>
            <a:pPr marL="285750" indent="-285750">
              <a:lnSpc>
                <a:spcPct val="90000"/>
              </a:lnSpc>
              <a:buFont typeface="Wingdings" panose="05000000000000000000" charset="0"/>
              <a:buChar char="v"/>
            </a:pPr>
            <a:r>
              <a:rPr lang="en-IN" altLang="en-US" sz="1600">
                <a:latin typeface="+mn-ea"/>
                <a:cs typeface="+mn-ea"/>
              </a:rPr>
              <a:t>RFM analysis and customer classification</a:t>
            </a:r>
            <a:endParaRPr lang="en-IN" altLang="en-US" sz="1600">
              <a:latin typeface="+mn-ea"/>
              <a:cs typeface="+mn-ea"/>
            </a:endParaRPr>
          </a:p>
          <a:p>
            <a:pPr>
              <a:buFont typeface="Wingdings" panose="05000000000000000000" charset="0"/>
            </a:pPr>
            <a:endParaRPr lang="en-IN" altLang="en-US" sz="1600">
              <a:latin typeface="+mn-ea"/>
              <a:cs typeface="+mn-ea"/>
            </a:endParaRPr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  <p:sp>
        <p:nvSpPr>
          <p:cNvPr id="15" name="Text Box 14"/>
          <p:cNvSpPr txBox="1"/>
          <p:nvPr/>
        </p:nvSpPr>
        <p:spPr>
          <a:xfrm>
            <a:off x="6663055" y="1868170"/>
            <a:ext cx="3768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/>
              <a:t>Content of Data Analysis</a:t>
            </a:r>
            <a:endParaRPr lang="en-IN" altLang="en-US"/>
          </a:p>
        </p:txBody>
      </p:sp>
      <p:sp>
        <p:nvSpPr>
          <p:cNvPr id="16" name="Text Box 15"/>
          <p:cNvSpPr txBox="1"/>
          <p:nvPr/>
        </p:nvSpPr>
        <p:spPr>
          <a:xfrm>
            <a:off x="1044575" y="1868170"/>
            <a:ext cx="3432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/>
              <a:t>Outline of Problem</a:t>
            </a:r>
            <a:endParaRPr lang="en-IN" altLang="en-US" sz="2000" b="1"/>
          </a:p>
        </p:txBody>
      </p:sp>
      <p:sp>
        <p:nvSpPr>
          <p:cNvPr id="18" name="Right Arrow 17"/>
          <p:cNvSpPr/>
          <p:nvPr/>
        </p:nvSpPr>
        <p:spPr>
          <a:xfrm>
            <a:off x="3044825" y="5720080"/>
            <a:ext cx="2225040" cy="647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Data Exploration</a:t>
            </a:r>
            <a:endParaRPr lang="en-IN" altLang="en-US"/>
          </a:p>
        </p:txBody>
      </p:sp>
      <p:sp>
        <p:nvSpPr>
          <p:cNvPr id="19" name="Right Arrow 18"/>
          <p:cNvSpPr/>
          <p:nvPr/>
        </p:nvSpPr>
        <p:spPr>
          <a:xfrm>
            <a:off x="5758180" y="5720080"/>
            <a:ext cx="2486025" cy="701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Model Development</a:t>
            </a:r>
            <a:endParaRPr lang="en-IN" altLang="en-US"/>
          </a:p>
        </p:txBody>
      </p:sp>
      <p:sp>
        <p:nvSpPr>
          <p:cNvPr id="20" name="Right Arrow 19"/>
          <p:cNvSpPr/>
          <p:nvPr/>
        </p:nvSpPr>
        <p:spPr>
          <a:xfrm>
            <a:off x="8732520" y="5748655"/>
            <a:ext cx="1938020" cy="6438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Interpretation</a:t>
            </a:r>
            <a:endParaRPr lang="en-IN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819785" y="5859145"/>
            <a:ext cx="2058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Phases of Analysis :</a:t>
            </a:r>
            <a:endParaRPr lang="en-IN" altLang="en-US" b="1"/>
          </a:p>
        </p:txBody>
      </p:sp>
      <p:sp>
        <p:nvSpPr>
          <p:cNvPr id="34863" name="Freeform 69"/>
          <p:cNvSpPr/>
          <p:nvPr/>
        </p:nvSpPr>
        <p:spPr>
          <a:xfrm>
            <a:off x="6026150" y="1944370"/>
            <a:ext cx="549275" cy="464185"/>
          </a:xfrm>
          <a:custGeom>
            <a:avLst/>
            <a:gdLst/>
            <a:ahLst/>
            <a:cxnLst>
              <a:cxn ang="0">
                <a:pos x="821832039" y="0"/>
              </a:cxn>
              <a:cxn ang="0">
                <a:pos x="561756570" y="0"/>
              </a:cxn>
              <a:cxn ang="0">
                <a:pos x="520144494" y="41831808"/>
              </a:cxn>
              <a:cxn ang="0">
                <a:pos x="520144494" y="303278988"/>
              </a:cxn>
              <a:cxn ang="0">
                <a:pos x="561756570" y="355567129"/>
              </a:cxn>
              <a:cxn ang="0">
                <a:pos x="655383739" y="355567129"/>
              </a:cxn>
              <a:cxn ang="0">
                <a:pos x="655383739" y="481062553"/>
              </a:cxn>
              <a:cxn ang="0">
                <a:pos x="176848097" y="481062553"/>
              </a:cxn>
              <a:cxn ang="0">
                <a:pos x="145642263" y="491522124"/>
              </a:cxn>
              <a:cxn ang="0">
                <a:pos x="135239244" y="522894361"/>
              </a:cxn>
              <a:cxn ang="0">
                <a:pos x="135239244" y="721593829"/>
              </a:cxn>
              <a:cxn ang="0">
                <a:pos x="52015094" y="721593829"/>
              </a:cxn>
              <a:cxn ang="0">
                <a:pos x="0" y="763425637"/>
              </a:cxn>
              <a:cxn ang="0">
                <a:pos x="0" y="1024872818"/>
              </a:cxn>
              <a:cxn ang="0">
                <a:pos x="52015094" y="1066704625"/>
              </a:cxn>
              <a:cxn ang="0">
                <a:pos x="312087341" y="1066704625"/>
              </a:cxn>
              <a:cxn ang="0">
                <a:pos x="353699416" y="1024872818"/>
              </a:cxn>
              <a:cxn ang="0">
                <a:pos x="353699416" y="763425637"/>
              </a:cxn>
              <a:cxn ang="0">
                <a:pos x="312087341" y="721593829"/>
              </a:cxn>
              <a:cxn ang="0">
                <a:pos x="218460172" y="721593829"/>
              </a:cxn>
              <a:cxn ang="0">
                <a:pos x="218460172" y="564726169"/>
              </a:cxn>
              <a:cxn ang="0">
                <a:pos x="655383739" y="564726169"/>
              </a:cxn>
              <a:cxn ang="0">
                <a:pos x="655383739" y="721593829"/>
              </a:cxn>
              <a:cxn ang="0">
                <a:pos x="561756570" y="721593829"/>
              </a:cxn>
              <a:cxn ang="0">
                <a:pos x="520144494" y="763425637"/>
              </a:cxn>
              <a:cxn ang="0">
                <a:pos x="520144494" y="1024872818"/>
              </a:cxn>
              <a:cxn ang="0">
                <a:pos x="561756570" y="1066704625"/>
              </a:cxn>
              <a:cxn ang="0">
                <a:pos x="821832039" y="1066704625"/>
              </a:cxn>
              <a:cxn ang="0">
                <a:pos x="873843911" y="1024872818"/>
              </a:cxn>
              <a:cxn ang="0">
                <a:pos x="873843911" y="763425637"/>
              </a:cxn>
              <a:cxn ang="0">
                <a:pos x="821832039" y="721593829"/>
              </a:cxn>
              <a:cxn ang="0">
                <a:pos x="738607889" y="721593829"/>
              </a:cxn>
              <a:cxn ang="0">
                <a:pos x="738607889" y="564726169"/>
              </a:cxn>
              <a:cxn ang="0">
                <a:pos x="1175531456" y="564726169"/>
              </a:cxn>
              <a:cxn ang="0">
                <a:pos x="1175531456" y="721593829"/>
              </a:cxn>
              <a:cxn ang="0">
                <a:pos x="1071501268" y="721593829"/>
              </a:cxn>
              <a:cxn ang="0">
                <a:pos x="1029889193" y="763425637"/>
              </a:cxn>
              <a:cxn ang="0">
                <a:pos x="1029889193" y="1024872818"/>
              </a:cxn>
              <a:cxn ang="0">
                <a:pos x="1071501268" y="1066704625"/>
              </a:cxn>
              <a:cxn ang="0">
                <a:pos x="1341976534" y="1066704625"/>
              </a:cxn>
              <a:cxn ang="0">
                <a:pos x="1383588609" y="1024872818"/>
              </a:cxn>
              <a:cxn ang="0">
                <a:pos x="1383588609" y="763425637"/>
              </a:cxn>
              <a:cxn ang="0">
                <a:pos x="1341976534" y="721593829"/>
              </a:cxn>
              <a:cxn ang="0">
                <a:pos x="1258752383" y="721593829"/>
              </a:cxn>
              <a:cxn ang="0">
                <a:pos x="1258752383" y="522894361"/>
              </a:cxn>
              <a:cxn ang="0">
                <a:pos x="1237946346" y="491522124"/>
              </a:cxn>
              <a:cxn ang="0">
                <a:pos x="1217140308" y="481062553"/>
              </a:cxn>
              <a:cxn ang="0">
                <a:pos x="738607889" y="481062553"/>
              </a:cxn>
              <a:cxn ang="0">
                <a:pos x="738607889" y="355567129"/>
              </a:cxn>
              <a:cxn ang="0">
                <a:pos x="821832039" y="355567129"/>
              </a:cxn>
              <a:cxn ang="0">
                <a:pos x="873843911" y="303278988"/>
              </a:cxn>
              <a:cxn ang="0">
                <a:pos x="873843911" y="41831808"/>
              </a:cxn>
              <a:cxn ang="0">
                <a:pos x="821832039" y="0"/>
              </a:cxn>
            </a:cxnLst>
            <a:pathLst>
              <a:path w="133" h="102">
                <a:moveTo>
                  <a:pt x="79" y="0"/>
                </a:moveTo>
                <a:cubicBezTo>
                  <a:pt x="54" y="0"/>
                  <a:pt x="54" y="0"/>
                  <a:pt x="54" y="0"/>
                </a:cubicBezTo>
                <a:cubicBezTo>
                  <a:pt x="52" y="0"/>
                  <a:pt x="50" y="2"/>
                  <a:pt x="50" y="4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32"/>
                  <a:pt x="52" y="34"/>
                  <a:pt x="54" y="34"/>
                </a:cubicBezTo>
                <a:cubicBezTo>
                  <a:pt x="63" y="34"/>
                  <a:pt x="63" y="34"/>
                  <a:pt x="63" y="34"/>
                </a:cubicBezTo>
                <a:cubicBezTo>
                  <a:pt x="63" y="46"/>
                  <a:pt x="63" y="46"/>
                  <a:pt x="63" y="46"/>
                </a:cubicBezTo>
                <a:cubicBezTo>
                  <a:pt x="17" y="46"/>
                  <a:pt x="17" y="46"/>
                  <a:pt x="17" y="46"/>
                </a:cubicBezTo>
                <a:cubicBezTo>
                  <a:pt x="16" y="46"/>
                  <a:pt x="15" y="46"/>
                  <a:pt x="14" y="47"/>
                </a:cubicBezTo>
                <a:cubicBezTo>
                  <a:pt x="13" y="48"/>
                  <a:pt x="13" y="49"/>
                  <a:pt x="13" y="50"/>
                </a:cubicBezTo>
                <a:cubicBezTo>
                  <a:pt x="13" y="69"/>
                  <a:pt x="13" y="69"/>
                  <a:pt x="13" y="69"/>
                </a:cubicBezTo>
                <a:cubicBezTo>
                  <a:pt x="5" y="69"/>
                  <a:pt x="5" y="69"/>
                  <a:pt x="5" y="69"/>
                </a:cubicBezTo>
                <a:cubicBezTo>
                  <a:pt x="2" y="69"/>
                  <a:pt x="0" y="70"/>
                  <a:pt x="0" y="73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01"/>
                  <a:pt x="2" y="102"/>
                  <a:pt x="5" y="102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32" y="102"/>
                  <a:pt x="34" y="101"/>
                  <a:pt x="34" y="98"/>
                </a:cubicBezTo>
                <a:cubicBezTo>
                  <a:pt x="34" y="73"/>
                  <a:pt x="34" y="73"/>
                  <a:pt x="34" y="73"/>
                </a:cubicBezTo>
                <a:cubicBezTo>
                  <a:pt x="34" y="70"/>
                  <a:pt x="32" y="69"/>
                  <a:pt x="30" y="69"/>
                </a:cubicBezTo>
                <a:cubicBezTo>
                  <a:pt x="21" y="69"/>
                  <a:pt x="21" y="69"/>
                  <a:pt x="21" y="69"/>
                </a:cubicBezTo>
                <a:cubicBezTo>
                  <a:pt x="21" y="54"/>
                  <a:pt x="21" y="54"/>
                  <a:pt x="21" y="54"/>
                </a:cubicBezTo>
                <a:cubicBezTo>
                  <a:pt x="63" y="54"/>
                  <a:pt x="63" y="54"/>
                  <a:pt x="63" y="54"/>
                </a:cubicBezTo>
                <a:cubicBezTo>
                  <a:pt x="63" y="69"/>
                  <a:pt x="63" y="69"/>
                  <a:pt x="63" y="69"/>
                </a:cubicBezTo>
                <a:cubicBezTo>
                  <a:pt x="54" y="69"/>
                  <a:pt x="54" y="69"/>
                  <a:pt x="54" y="69"/>
                </a:cubicBezTo>
                <a:cubicBezTo>
                  <a:pt x="52" y="69"/>
                  <a:pt x="50" y="70"/>
                  <a:pt x="50" y="73"/>
                </a:cubicBezTo>
                <a:cubicBezTo>
                  <a:pt x="50" y="98"/>
                  <a:pt x="50" y="98"/>
                  <a:pt x="50" y="98"/>
                </a:cubicBezTo>
                <a:cubicBezTo>
                  <a:pt x="50" y="101"/>
                  <a:pt x="52" y="102"/>
                  <a:pt x="54" y="102"/>
                </a:cubicBezTo>
                <a:cubicBezTo>
                  <a:pt x="79" y="102"/>
                  <a:pt x="79" y="102"/>
                  <a:pt x="79" y="102"/>
                </a:cubicBezTo>
                <a:cubicBezTo>
                  <a:pt x="82" y="102"/>
                  <a:pt x="84" y="101"/>
                  <a:pt x="84" y="98"/>
                </a:cubicBezTo>
                <a:cubicBezTo>
                  <a:pt x="84" y="73"/>
                  <a:pt x="84" y="73"/>
                  <a:pt x="84" y="73"/>
                </a:cubicBezTo>
                <a:cubicBezTo>
                  <a:pt x="84" y="70"/>
                  <a:pt x="82" y="69"/>
                  <a:pt x="79" y="69"/>
                </a:cubicBezTo>
                <a:cubicBezTo>
                  <a:pt x="71" y="69"/>
                  <a:pt x="71" y="69"/>
                  <a:pt x="71" y="69"/>
                </a:cubicBezTo>
                <a:cubicBezTo>
                  <a:pt x="71" y="54"/>
                  <a:pt x="71" y="54"/>
                  <a:pt x="71" y="54"/>
                </a:cubicBezTo>
                <a:cubicBezTo>
                  <a:pt x="113" y="54"/>
                  <a:pt x="113" y="54"/>
                  <a:pt x="113" y="54"/>
                </a:cubicBezTo>
                <a:cubicBezTo>
                  <a:pt x="113" y="69"/>
                  <a:pt x="113" y="69"/>
                  <a:pt x="113" y="69"/>
                </a:cubicBezTo>
                <a:cubicBezTo>
                  <a:pt x="103" y="69"/>
                  <a:pt x="103" y="69"/>
                  <a:pt x="103" y="69"/>
                </a:cubicBezTo>
                <a:cubicBezTo>
                  <a:pt x="101" y="69"/>
                  <a:pt x="99" y="70"/>
                  <a:pt x="99" y="73"/>
                </a:cubicBezTo>
                <a:cubicBezTo>
                  <a:pt x="99" y="98"/>
                  <a:pt x="99" y="98"/>
                  <a:pt x="99" y="98"/>
                </a:cubicBezTo>
                <a:cubicBezTo>
                  <a:pt x="99" y="101"/>
                  <a:pt x="101" y="102"/>
                  <a:pt x="103" y="102"/>
                </a:cubicBezTo>
                <a:cubicBezTo>
                  <a:pt x="129" y="102"/>
                  <a:pt x="129" y="102"/>
                  <a:pt x="129" y="102"/>
                </a:cubicBezTo>
                <a:cubicBezTo>
                  <a:pt x="131" y="102"/>
                  <a:pt x="133" y="101"/>
                  <a:pt x="133" y="98"/>
                </a:cubicBezTo>
                <a:cubicBezTo>
                  <a:pt x="133" y="73"/>
                  <a:pt x="133" y="73"/>
                  <a:pt x="133" y="73"/>
                </a:cubicBezTo>
                <a:cubicBezTo>
                  <a:pt x="133" y="70"/>
                  <a:pt x="131" y="69"/>
                  <a:pt x="129" y="69"/>
                </a:cubicBezTo>
                <a:cubicBezTo>
                  <a:pt x="121" y="69"/>
                  <a:pt x="121" y="69"/>
                  <a:pt x="121" y="69"/>
                </a:cubicBezTo>
                <a:cubicBezTo>
                  <a:pt x="121" y="50"/>
                  <a:pt x="121" y="50"/>
                  <a:pt x="121" y="50"/>
                </a:cubicBezTo>
                <a:cubicBezTo>
                  <a:pt x="121" y="49"/>
                  <a:pt x="120" y="48"/>
                  <a:pt x="119" y="47"/>
                </a:cubicBezTo>
                <a:cubicBezTo>
                  <a:pt x="119" y="46"/>
                  <a:pt x="118" y="46"/>
                  <a:pt x="117" y="46"/>
                </a:cubicBezTo>
                <a:cubicBezTo>
                  <a:pt x="71" y="46"/>
                  <a:pt x="71" y="46"/>
                  <a:pt x="71" y="46"/>
                </a:cubicBezTo>
                <a:cubicBezTo>
                  <a:pt x="71" y="34"/>
                  <a:pt x="71" y="34"/>
                  <a:pt x="71" y="34"/>
                </a:cubicBezTo>
                <a:cubicBezTo>
                  <a:pt x="79" y="34"/>
                  <a:pt x="79" y="34"/>
                  <a:pt x="79" y="34"/>
                </a:cubicBezTo>
                <a:cubicBezTo>
                  <a:pt x="82" y="34"/>
                  <a:pt x="84" y="32"/>
                  <a:pt x="84" y="29"/>
                </a:cubicBezTo>
                <a:cubicBezTo>
                  <a:pt x="84" y="4"/>
                  <a:pt x="84" y="4"/>
                  <a:pt x="84" y="4"/>
                </a:cubicBezTo>
                <a:cubicBezTo>
                  <a:pt x="84" y="2"/>
                  <a:pt x="82" y="0"/>
                  <a:pt x="79" y="0"/>
                </a:cubicBezTo>
              </a:path>
            </a:pathLst>
          </a:custGeom>
          <a:solidFill>
            <a:schemeClr val="tx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170" y="1356360"/>
            <a:ext cx="7358380" cy="998220"/>
          </a:xfrm>
        </p:spPr>
        <p:txBody>
          <a:bodyPr/>
          <a:p>
            <a:r>
              <a:rPr lang="en-IN" altLang="en-US" sz="2400" b="1">
                <a:latin typeface="Arial Black" panose="020B0A04020102020204" charset="0"/>
                <a:cs typeface="Arial Black" panose="020B0A04020102020204" charset="0"/>
              </a:rPr>
              <a:t>Data Quality Assessment and ‘Clean Up’</a:t>
            </a:r>
            <a:endParaRPr lang="en-IN" altLang="en-US" sz="2400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085" y="2780665"/>
            <a:ext cx="5850890" cy="3011805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IN" altLang="en-US" sz="1800"/>
              <a:t>Accuracy : Correct Values</a:t>
            </a:r>
            <a:endParaRPr lang="en-I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1800"/>
              <a:t>Completeness : Data field with values</a:t>
            </a:r>
            <a:endParaRPr lang="en-I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1800"/>
              <a:t>Consistency : Values free from contradiction</a:t>
            </a:r>
            <a:endParaRPr lang="en-I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1800"/>
              <a:t>Currency : Value up to date</a:t>
            </a:r>
            <a:endParaRPr lang="en-IN" alt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1800"/>
              <a:t>Relevency : Data items with value meta-data</a:t>
            </a:r>
            <a:endParaRPr lang="en-IN" altLang="en-US" sz="180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IN" altLang="en-US" sz="1800"/>
              <a:t>Validity : Data containing allowable values</a:t>
            </a:r>
            <a:endParaRPr lang="en-IN" altLang="en-US" sz="180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IN" altLang="en-US" sz="1800"/>
              <a:t>Uniqueness : No duplicate record contain in column</a:t>
            </a:r>
            <a:endParaRPr lang="en-IN" altLang="en-US" sz="1800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12191365" cy="93027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en-IN" altLang="en-US"/>
              <a:t>   </a:t>
            </a:r>
            <a:r>
              <a:rPr lang="en-IN" altLang="en-US" sz="36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Data Exploration</a:t>
            </a:r>
            <a:endParaRPr lang="en-IN" altLang="en-US" sz="36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61085" y="2383790"/>
            <a:ext cx="7077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 Standard Data Quality Dimensions used for Data Quality Assessment</a:t>
            </a:r>
            <a:endParaRPr lang="en-IN" alt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972820" y="5892165"/>
            <a:ext cx="37255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/>
              <a:t>An in-dept analysis has been sent via email</a:t>
            </a:r>
            <a:endParaRPr lang="en-I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64735" y="1685290"/>
            <a:ext cx="2971800" cy="424180"/>
          </a:xfrm>
        </p:spPr>
        <p:txBody>
          <a:bodyPr/>
          <a:p>
            <a:r>
              <a:rPr lang="en-IN" altLang="en-US" sz="2000" b="1">
                <a:latin typeface="Bahnschrift SemiBold" panose="020B0502040204020203" charset="0"/>
                <a:cs typeface="Bahnschrift SemiBold" panose="020B0502040204020203" charset="0"/>
              </a:rPr>
              <a:t>Summary Table</a:t>
            </a:r>
            <a:endParaRPr lang="en-IN" altLang="en-US" sz="2000" b="1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916940" y="2109470"/>
          <a:ext cx="10527665" cy="43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510"/>
                <a:gridCol w="1687830"/>
                <a:gridCol w="1686560"/>
                <a:gridCol w="5485765"/>
              </a:tblGrid>
              <a:tr h="210820"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Sheet Name</a:t>
                      </a:r>
                      <a:endParaRPr lang="en-US" sz="1200" b="1">
                        <a:solidFill>
                          <a:schemeClr val="bg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Column Name</a:t>
                      </a:r>
                      <a:endParaRPr lang="en-US" sz="1200" b="1">
                        <a:solidFill>
                          <a:schemeClr val="bg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IN" altLang="en-US" sz="1200" b="1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Data Quality Issue</a:t>
                      </a:r>
                      <a:endParaRPr lang="en-IN" altLang="en-US" sz="1200" b="1">
                        <a:solidFill>
                          <a:schemeClr val="bg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IN" altLang="en-US" sz="1200" b="1">
                          <a:solidFill>
                            <a:schemeClr val="bg1"/>
                          </a:solidFill>
                          <a:latin typeface="+mn-ea"/>
                          <a:cs typeface="+mn-ea"/>
                        </a:rPr>
                        <a:t>Description</a:t>
                      </a:r>
                      <a:endParaRPr lang="en-IN" altLang="en-US" sz="1200" b="1">
                        <a:solidFill>
                          <a:schemeClr val="bg1"/>
                        </a:solidFill>
                        <a:latin typeface="+mn-ea"/>
                        <a:cs typeface="+mn-ea"/>
                      </a:endParaRPr>
                    </a:p>
                  </a:txBody>
                  <a:tcPr marL="12700" marR="12700" marT="12700" vert="horz" anchor="b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210820">
                <a:tc rowSpan="6"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Transaction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Online order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Completeness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blank (Null values)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082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Brand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blank (Null values)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322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Product first sold date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Validity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Product sold date formate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082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List Price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List Price formate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0820">
                <a:tc vMerge="1"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Profit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Accuracy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Profit column missing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0820">
                <a:tc vMerge="1"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Cancelled Status Order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Relevency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Cancelled status order filter out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0820">
                <a:tc rowSpan="4"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New Customer List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Gender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Consistency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082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Job title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Completeness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blank (Null values)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082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JOB industry category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blank (Null values)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082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Last name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blank (Null values)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0820">
                <a:tc rowSpan="7"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CustomerDemographic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Last name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Completeness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blank (Null values)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082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Job title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blank (Null values)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082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JOB industry category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blank (Null values)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082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default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Relevency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Default column delete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082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Gender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Consistency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Spelling error, U - Undefined value 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0820">
                <a:tc vMerge="1"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Age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Accuracy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Age column is missing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0820">
                <a:tc vMerge="1"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deceased_indicator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Currency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Deceased customers: filter out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0820">
                <a:tc rowSpan="2"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 Address</a:t>
                      </a:r>
                      <a:endParaRPr lang="en-US" sz="1000" b="1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States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Consistency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ascadia Code" panose="020B0609020000020004" charset="0"/>
                          <a:cs typeface="Cascadia Code" panose="020B0609020000020004" charset="0"/>
                        </a:rPr>
                        <a:t>Consistancy</a:t>
                      </a: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082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90000"/>
                        </a:lnSpc>
                        <a:buNone/>
                      </a:pPr>
                      <a:endParaRPr lang="en-US" sz="1000" b="0">
                        <a:solidFill>
                          <a:srgbClr val="000000"/>
                        </a:solidFill>
                        <a:latin typeface="Cascadia Code" panose="020B0609020000020004" charset="0"/>
                        <a:cs typeface="Cascadia Code" panose="020B0609020000020004" charset="0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/>
        </p:nvSpPr>
        <p:spPr>
          <a:xfrm>
            <a:off x="0" y="0"/>
            <a:ext cx="12191365" cy="85979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en-IN" altLang="en-US"/>
              <a:t>   </a:t>
            </a:r>
            <a:r>
              <a:rPr lang="en-IN" altLang="en-US" sz="36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Data Exploration</a:t>
            </a:r>
            <a:endParaRPr lang="en-IN" altLang="en-US" sz="36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68350" y="1082675"/>
            <a:ext cx="68560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2400" b="1">
                <a:latin typeface="Arial Black" panose="020B0A04020102020204" charset="0"/>
                <a:cs typeface="Arial Black" panose="020B0A04020102020204" charset="0"/>
                <a:sym typeface="+mn-ea"/>
              </a:rPr>
              <a:t>Data Quality Assessment and ‘Clean Up</a:t>
            </a:r>
            <a:r>
              <a:rPr lang="en-IN" altLang="en-US" sz="2400" b="1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’</a:t>
            </a:r>
            <a:endParaRPr lang="en-IN" altLang="en-US" sz="2400" b="1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0035" y="1353185"/>
            <a:ext cx="6095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2400" b="1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lack" panose="020B0A02040204020203" charset="0"/>
                <a:ea typeface="Arial" panose="020B0604020202020204" pitchFamily="34" charset="0"/>
                <a:cs typeface="Segoe UI Black" panose="020B0A02040204020203" charset="0"/>
              </a:rPr>
              <a:t>Wealth Segmentation by Age Category</a:t>
            </a:r>
            <a:endParaRPr kumimoji="0" lang="en-IN" altLang="zh-CN" sz="2400" b="1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charset="0"/>
              <a:ea typeface="Arial" panose="020B0604020202020204" pitchFamily="34" charset="0"/>
              <a:cs typeface="Segoe UI Black" panose="020B0A02040204020203" charset="0"/>
            </a:endParaRPr>
          </a:p>
        </p:txBody>
      </p:sp>
      <p:sp>
        <p:nvSpPr>
          <p:cNvPr id="9309" name="矩形 93"/>
          <p:cNvSpPr/>
          <p:nvPr/>
        </p:nvSpPr>
        <p:spPr>
          <a:xfrm>
            <a:off x="813435" y="2148205"/>
            <a:ext cx="408749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eaLnBrk="1" hangingPunct="1">
              <a:buFont typeface="Wingdings" panose="05000000000000000000" charset="0"/>
              <a:buChar char="§"/>
            </a:pPr>
            <a:r>
              <a:rPr lang="en-IN" altLang="zh-CN" sz="1600" dirty="0">
                <a:latin typeface="Arial" panose="020B0604020202020204" pitchFamily="34" charset="0"/>
                <a:ea typeface="Arial" panose="020B0604020202020204" pitchFamily="34" charset="0"/>
              </a:rPr>
              <a:t>In all categories the largest number of customers classified as ‘Mass Customer’</a:t>
            </a:r>
            <a:endParaRPr lang="en-IN" altLang="zh-CN" sz="16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 eaLnBrk="1" hangingPunct="1">
              <a:buFont typeface="Wingdings" panose="05000000000000000000" charset="0"/>
              <a:buChar char="§"/>
            </a:pPr>
            <a:r>
              <a:rPr lang="en-IN" alt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Both Old and New customers follow nearly same pattern </a:t>
            </a:r>
            <a:endParaRPr lang="en-IN" altLang="en-US" sz="1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 eaLnBrk="1" hangingPunct="1">
              <a:buFont typeface="Wingdings" panose="05000000000000000000" charset="0"/>
              <a:buChar char="§"/>
            </a:pPr>
            <a:r>
              <a:rPr lang="en-IN" altLang="en-US" sz="1600">
                <a:latin typeface="Arial" panose="020B0604020202020204" pitchFamily="34" charset="0"/>
                <a:cs typeface="Arial" panose="020B0604020202020204" pitchFamily="34" charset="0"/>
              </a:rPr>
              <a:t>There is good growth in New customers for age between 21-30 campare to old customers</a:t>
            </a:r>
            <a:endParaRPr lang="en-IN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1" hangingPunct="1">
              <a:buFont typeface="Wingdings" panose="05000000000000000000" charset="0"/>
              <a:buChar char="§"/>
            </a:pPr>
            <a:endParaRPr lang="en-IN" altLang="zh-CN" sz="1600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2918460" y="4149725"/>
            <a:ext cx="3274695" cy="1445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880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uLnTx/>
                <a:uFillTx/>
                <a:latin typeface="Leelawadee UI" panose="020B0502040204020203" charset="0"/>
                <a:ea typeface="Arial" panose="020B0604020202020204" pitchFamily="34" charset="0"/>
                <a:cs typeface="Leelawadee UI" panose="020B0502040204020203" charset="0"/>
              </a:rPr>
              <a:t>40-50</a:t>
            </a:r>
            <a:endParaRPr kumimoji="0" lang="en-IN" altLang="zh-CN" sz="880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/>
              <a:uLnTx/>
              <a:uFillTx/>
              <a:latin typeface="Leelawadee UI" panose="020B0502040204020203" charset="0"/>
              <a:ea typeface="Arial" panose="020B0604020202020204" pitchFamily="34" charset="0"/>
              <a:cs typeface="Leelawadee UI" panose="020B0502040204020203" charset="0"/>
            </a:endParaRPr>
          </a:p>
        </p:txBody>
      </p:sp>
      <p:graphicFrame>
        <p:nvGraphicFramePr>
          <p:cNvPr id="18" name="Content Placeholder 17"/>
          <p:cNvGraphicFramePr/>
          <p:nvPr>
            <p:ph idx="1"/>
          </p:nvPr>
        </p:nvGraphicFramePr>
        <p:xfrm>
          <a:off x="6375400" y="4375785"/>
          <a:ext cx="5252720" cy="2151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0" name="Title 1"/>
          <p:cNvSpPr>
            <a:spLocks noGrp="1"/>
          </p:cNvSpPr>
          <p:nvPr/>
        </p:nvSpPr>
        <p:spPr>
          <a:xfrm>
            <a:off x="-635" y="0"/>
            <a:ext cx="12177395" cy="85979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en-IN" altLang="en-US"/>
              <a:t>   </a:t>
            </a:r>
            <a:r>
              <a:rPr lang="en-IN" altLang="en-US" sz="36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Data Exploration</a:t>
            </a:r>
            <a:endParaRPr lang="en-IN" altLang="en-US" sz="36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graphicFrame>
        <p:nvGraphicFramePr>
          <p:cNvPr id="21" name="Chart 20"/>
          <p:cNvGraphicFramePr/>
          <p:nvPr/>
        </p:nvGraphicFramePr>
        <p:xfrm>
          <a:off x="6375400" y="1552575"/>
          <a:ext cx="5081905" cy="2267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Text Box 21"/>
          <p:cNvSpPr txBox="1"/>
          <p:nvPr/>
        </p:nvSpPr>
        <p:spPr>
          <a:xfrm>
            <a:off x="688975" y="5252085"/>
            <a:ext cx="22294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2000" b="1" u="sng">
                <a:latin typeface="Bahnschrift SemiCondensed" panose="020B0502040204020203" charset="0"/>
                <a:cs typeface="Bahnschrift SemiCondensed" panose="020B0502040204020203" charset="0"/>
              </a:rPr>
              <a:t>Customers Age of</a:t>
            </a:r>
            <a:endParaRPr lang="en-IN" altLang="en-US" sz="2000" b="1" u="sng">
              <a:latin typeface="Bahnschrift SemiCondensed" panose="020B0502040204020203" charset="0"/>
              <a:cs typeface="Bahnschrift SemiCondensed" panose="020B0502040204020203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688975" y="5743575"/>
            <a:ext cx="386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 u="sng">
                <a:latin typeface="Bahnschrift SemiCondensed" panose="020B0502040204020203" charset="0"/>
                <a:cs typeface="Bahnschrift SemiCondensed" panose="020B0502040204020203" charset="0"/>
              </a:rPr>
              <a:t>are most important for business</a:t>
            </a:r>
            <a:endParaRPr lang="en-IN" altLang="en-US" b="1" u="sng">
              <a:latin typeface="Bahnschrift SemiCondensed" panose="020B0502040204020203" charset="0"/>
              <a:cs typeface="Bahnschrift SemiCondensed" panose="020B0502040204020203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7288530" y="1139190"/>
            <a:ext cx="40481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/>
              <a:t>New Customer Wealth Segmentation by Age</a:t>
            </a:r>
            <a:endParaRPr lang="en-IN" altLang="en-US" sz="1600"/>
          </a:p>
        </p:txBody>
      </p:sp>
      <p:sp>
        <p:nvSpPr>
          <p:cNvPr id="26" name="Text Box 25"/>
          <p:cNvSpPr txBox="1"/>
          <p:nvPr/>
        </p:nvSpPr>
        <p:spPr>
          <a:xfrm>
            <a:off x="7070090" y="4036695"/>
            <a:ext cx="4265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600">
                <a:sym typeface="+mn-ea"/>
              </a:rPr>
              <a:t>Old Customer Wealth Segmentation by Age</a:t>
            </a:r>
            <a:endParaRPr lang="en-IN" altLang="en-US" sz="1600"/>
          </a:p>
          <a:p>
            <a:pPr algn="ctr"/>
            <a:endParaRPr lang="en-IN" altLang="en-US" sz="160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2721293" y="3349308"/>
            <a:ext cx="1135063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Add title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374890" y="2143760"/>
            <a:ext cx="3232785" cy="1923415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noFill/>
            <a:prstDash val="solid"/>
          </a:ln>
          <a:effectLst/>
        </p:spPr>
        <p:txBody>
          <a:bodyPr lIns="180000" tIns="180000" rIns="18000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cxnSp>
        <p:nvCxnSpPr>
          <p:cNvPr id="10248" name="肘形连接符 8"/>
          <p:cNvCxnSpPr/>
          <p:nvPr/>
        </p:nvCxnSpPr>
        <p:spPr>
          <a:xfrm>
            <a:off x="4724718" y="2915285"/>
            <a:ext cx="576262" cy="1570038"/>
          </a:xfrm>
          <a:prstGeom prst="bentConnector2">
            <a:avLst/>
          </a:prstGeom>
          <a:ln w="9525" cap="flat" cmpd="sng">
            <a:solidFill>
              <a:srgbClr val="A9A9A9"/>
            </a:solidFill>
            <a:prstDash val="solid"/>
            <a:miter/>
            <a:headEnd type="oval" w="med" len="med"/>
            <a:tailEnd type="oval" w="med" len="med"/>
          </a:ln>
        </p:spPr>
      </p:cxnSp>
      <p:cxnSp>
        <p:nvCxnSpPr>
          <p:cNvPr id="10249" name="肘形连接符 9"/>
          <p:cNvCxnSpPr>
            <a:stCxn id="8" idx="1"/>
          </p:cNvCxnSpPr>
          <p:nvPr/>
        </p:nvCxnSpPr>
        <p:spPr>
          <a:xfrm rot="-10800000" flipV="1">
            <a:off x="6746240" y="3105785"/>
            <a:ext cx="628650" cy="1570038"/>
          </a:xfrm>
          <a:prstGeom prst="bentConnector2">
            <a:avLst/>
          </a:prstGeom>
          <a:ln w="9525" cap="flat" cmpd="sng">
            <a:solidFill>
              <a:srgbClr val="A9A9A9"/>
            </a:solidFill>
            <a:prstDash val="solid"/>
            <a:miter/>
            <a:headEnd type="oval" w="med" len="med"/>
            <a:tailEnd type="oval" w="med" len="med"/>
          </a:ln>
        </p:spPr>
      </p:cxnSp>
      <p:sp>
        <p:nvSpPr>
          <p:cNvPr id="12" name="矩形 11"/>
          <p:cNvSpPr/>
          <p:nvPr/>
        </p:nvSpPr>
        <p:spPr bwMode="auto">
          <a:xfrm>
            <a:off x="1330325" y="1647190"/>
            <a:ext cx="3321050" cy="471805"/>
          </a:xfrm>
          <a:prstGeom prst="rect">
            <a:avLst/>
          </a:prstGeom>
          <a:solidFill>
            <a:srgbClr val="9D0B20"/>
          </a:solidFill>
          <a:ln w="3175" cap="flat" cmpd="sng" algn="ctr">
            <a:noFill/>
            <a:prstDash val="solid"/>
          </a:ln>
          <a:effectLst/>
        </p:spPr>
        <p:txBody>
          <a:bodyPr lIns="180000" tIns="180000" rIns="180000" anchor="t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076133" y="1587183"/>
            <a:ext cx="177800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Old Customer </a:t>
            </a:r>
            <a:endParaRPr kumimoji="0" lang="en-IN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374890" y="1682115"/>
            <a:ext cx="3233420" cy="471805"/>
          </a:xfrm>
          <a:prstGeom prst="rect">
            <a:avLst/>
          </a:prstGeom>
          <a:solidFill>
            <a:srgbClr val="212121"/>
          </a:solidFill>
          <a:ln w="3175" cap="flat" cmpd="sng" algn="ctr">
            <a:noFill/>
            <a:prstDash val="solid"/>
          </a:ln>
          <a:effectLst/>
        </p:spPr>
        <p:txBody>
          <a:bodyPr lIns="180000" tIns="180000" rIns="18000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17" name="TextBox 8"/>
          <p:cNvSpPr txBox="1">
            <a:spLocks noChangeArrowheads="1"/>
          </p:cNvSpPr>
          <p:nvPr/>
        </p:nvSpPr>
        <p:spPr bwMode="auto">
          <a:xfrm>
            <a:off x="7969885" y="1647190"/>
            <a:ext cx="205613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altLang="zh-CN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rPr>
              <a:t>New Customer</a:t>
            </a:r>
            <a:endParaRPr kumimoji="0" lang="en-IN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0370" y="943610"/>
            <a:ext cx="9499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IN" altLang="en-US" sz="2400">
                <a:latin typeface="Segoe UI Black" panose="020B0A02040204020203" charset="0"/>
                <a:cs typeface="Segoe UI Black" panose="020B0A02040204020203" charset="0"/>
                <a:sym typeface="+mn-ea"/>
              </a:rPr>
              <a:t>Bike Related Purchases by Induries Over Last 3 Years</a:t>
            </a:r>
            <a:endParaRPr kumimoji="0" lang="en-IN" altLang="en-US" sz="2400" b="1" kern="1200" cap="none" spc="0" normalizeH="0" baseline="0" noProof="0" dirty="0">
              <a:solidFill>
                <a:schemeClr val="tx1">
                  <a:lumMod val="85000"/>
                  <a:lumOff val="15000"/>
                </a:schemeClr>
              </a:solidFill>
              <a:latin typeface="Segoe UI Black" panose="020B0A02040204020203" charset="0"/>
              <a:ea typeface="Arial" panose="020B0604020202020204" pitchFamily="34" charset="0"/>
              <a:cs typeface="Segoe UI Black" panose="020B0A02040204020203" charset="0"/>
              <a:sym typeface="+mn-ea"/>
            </a:endParaRPr>
          </a:p>
        </p:txBody>
      </p:sp>
      <p:graphicFrame>
        <p:nvGraphicFramePr>
          <p:cNvPr id="18" name="Content Placeholder 17"/>
          <p:cNvGraphicFramePr/>
          <p:nvPr>
            <p:ph idx="1"/>
          </p:nvPr>
        </p:nvGraphicFramePr>
        <p:xfrm>
          <a:off x="6284595" y="4569460"/>
          <a:ext cx="5201285" cy="191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0" name="Chart 19"/>
          <p:cNvGraphicFramePr/>
          <p:nvPr/>
        </p:nvGraphicFramePr>
        <p:xfrm>
          <a:off x="567055" y="4545330"/>
          <a:ext cx="4996180" cy="1939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itle 1"/>
          <p:cNvSpPr>
            <a:spLocks noGrp="1"/>
          </p:cNvSpPr>
          <p:nvPr/>
        </p:nvSpPr>
        <p:spPr>
          <a:xfrm>
            <a:off x="-14605" y="0"/>
            <a:ext cx="12191365" cy="85979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en-IN" altLang="en-US"/>
              <a:t>   </a:t>
            </a:r>
            <a:r>
              <a:rPr lang="en-IN" altLang="en-US" sz="36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Data Exploration</a:t>
            </a:r>
            <a:endParaRPr lang="en-IN" altLang="en-US" sz="36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862330" y="4184015"/>
            <a:ext cx="44386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>
                <a:latin typeface="Segoe UI Semibold" panose="020B0702040204020203" charset="0"/>
                <a:cs typeface="Segoe UI Semibold" panose="020B0702040204020203" charset="0"/>
              </a:rPr>
              <a:t>Bike Purchases by Induries Over Last 3 Years</a:t>
            </a:r>
            <a:endParaRPr lang="en-IN" altLang="en-US" sz="1600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6922135" y="4184650"/>
            <a:ext cx="439801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600">
                <a:latin typeface="Segoe UI Semibold" panose="020B0702040204020203" charset="0"/>
                <a:cs typeface="Segoe UI Semibold" panose="020B0702040204020203" charset="0"/>
              </a:rPr>
              <a:t>Bike Purchases by Industries Over Last 3 Years</a:t>
            </a:r>
            <a:endParaRPr lang="en-IN" altLang="en-US" sz="1600">
              <a:latin typeface="Segoe UI Semibold" panose="020B0702040204020203" charset="0"/>
              <a:cs typeface="Segoe UI Semibold" panose="020B0702040204020203" charset="0"/>
            </a:endParaRPr>
          </a:p>
        </p:txBody>
      </p:sp>
      <p:sp>
        <p:nvSpPr>
          <p:cNvPr id="28" name="矩形 7"/>
          <p:cNvSpPr/>
          <p:nvPr/>
        </p:nvSpPr>
        <p:spPr bwMode="auto">
          <a:xfrm>
            <a:off x="1330960" y="2118360"/>
            <a:ext cx="3321050" cy="2041525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noFill/>
            <a:prstDash val="solid"/>
          </a:ln>
          <a:effectLst/>
        </p:spPr>
        <p:txBody>
          <a:bodyPr lIns="180000" tIns="180000" rIns="180000" anchor="t"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382395" y="2153920"/>
            <a:ext cx="32696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zh-CN" sz="3600" b="1" kern="0" noProof="0" dirty="0">
                <a:ln>
                  <a:noFill/>
                </a:ln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47%</a:t>
            </a:r>
            <a:r>
              <a:rPr lang="en-IN" altLang="zh-CN" sz="3600" kern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zh-CN" kern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of bike related purchases are in </a:t>
            </a:r>
            <a:r>
              <a:rPr lang="en-IN" altLang="zh-CN" b="1" kern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Financial</a:t>
            </a:r>
            <a:r>
              <a:rPr lang="en-IN" altLang="zh-CN" kern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IN" altLang="zh-CN" b="1" kern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Service</a:t>
            </a:r>
            <a:r>
              <a:rPr lang="en-IN" altLang="zh-CN" kern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and </a:t>
            </a:r>
            <a:r>
              <a:rPr lang="en-IN" altLang="zh-CN" b="1" kern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Manufacturing </a:t>
            </a:r>
            <a:r>
              <a:rPr lang="en-IN" altLang="zh-CN" kern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which is highest</a:t>
            </a:r>
            <a:endParaRPr kumimoji="0" lang="en-IN" altLang="zh-CN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IN" altLang="en-US"/>
          </a:p>
        </p:txBody>
      </p:sp>
      <p:sp>
        <p:nvSpPr>
          <p:cNvPr id="30" name="Text Box 29"/>
          <p:cNvSpPr txBox="1"/>
          <p:nvPr/>
        </p:nvSpPr>
        <p:spPr>
          <a:xfrm>
            <a:off x="7442835" y="2153920"/>
            <a:ext cx="29984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48%</a:t>
            </a:r>
            <a:r>
              <a:rPr lang="en-IN" altLang="en-US"/>
              <a:t> </a:t>
            </a:r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</a:rPr>
              <a:t>of bike related</a:t>
            </a: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</a:rPr>
              <a:t>purchases are in Financial</a:t>
            </a: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</a:rPr>
              <a:t>Service and Manufacuring </a:t>
            </a: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>
                <a:latin typeface="Arial" panose="020B0604020202020204" pitchFamily="34" charset="0"/>
                <a:cs typeface="Arial" panose="020B0604020202020204" pitchFamily="34" charset="0"/>
              </a:rPr>
              <a:t>which is highest</a:t>
            </a:r>
            <a:endParaRPr lang="en-I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7740" y="1173480"/>
            <a:ext cx="7797800" cy="438785"/>
          </a:xfrm>
        </p:spPr>
        <p:txBody>
          <a:bodyPr/>
          <a:p>
            <a:r>
              <a:rPr lang="en-IN" altLang="en-US" sz="2800">
                <a:latin typeface="Bahnschrift SemiBold" panose="020B0502040204020203" charset="0"/>
                <a:cs typeface="Bahnschrift SemiBold" panose="020B0502040204020203" charset="0"/>
              </a:rPr>
              <a:t>Number of Car Owned and Not Owned by States</a:t>
            </a:r>
            <a:endParaRPr lang="en-IN" altLang="en-US" sz="28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5" name="直角三角形 4"/>
          <p:cNvSpPr/>
          <p:nvPr/>
        </p:nvSpPr>
        <p:spPr>
          <a:xfrm flipH="1">
            <a:off x="6643688" y="2278063"/>
            <a:ext cx="5534025" cy="4579938"/>
          </a:xfrm>
          <a:prstGeom prst="rtTriangle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4" name="文本框 67"/>
          <p:cNvSpPr txBox="1"/>
          <p:nvPr/>
        </p:nvSpPr>
        <p:spPr>
          <a:xfrm>
            <a:off x="1973263" y="2278380"/>
            <a:ext cx="3382962" cy="1106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en-IN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NSW</a:t>
            </a:r>
            <a:r>
              <a:rPr lang="en-IN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 has largest amount of people that  own a car.NSW seems to have relatively higher number of people from where car owned</a:t>
            </a:r>
            <a:endParaRPr lang="en-IN" altLang="zh-CN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376680" y="2425065"/>
            <a:ext cx="459105" cy="528320"/>
          </a:xfrm>
          <a:prstGeom prst="rect">
            <a:avLst/>
          </a:prstGeom>
          <a:solidFill>
            <a:srgbClr val="9D0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3" name="直角三角形 72"/>
          <p:cNvSpPr/>
          <p:nvPr/>
        </p:nvSpPr>
        <p:spPr>
          <a:xfrm flipH="1">
            <a:off x="1376680" y="2409825"/>
            <a:ext cx="432435" cy="575945"/>
          </a:xfrm>
          <a:prstGeom prst="rtTriangle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7" name="文本框 70"/>
          <p:cNvSpPr txBox="1"/>
          <p:nvPr/>
        </p:nvSpPr>
        <p:spPr>
          <a:xfrm>
            <a:off x="1439545" y="2288540"/>
            <a:ext cx="43243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418" name="文本框 73"/>
          <p:cNvSpPr txBox="1"/>
          <p:nvPr/>
        </p:nvSpPr>
        <p:spPr>
          <a:xfrm>
            <a:off x="1973263" y="3424238"/>
            <a:ext cx="3382962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en-IN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NSW also have more people that do not own car</a:t>
            </a:r>
            <a:r>
              <a:rPr lang="zh-CN" altLang="en-US" sz="1400" dirty="0">
                <a:latin typeface="Arial" panose="020B0604020202020204" pitchFamily="34" charset="0"/>
                <a:ea typeface="Arial" panose="020B0604020202020204" pitchFamily="34" charset="0"/>
              </a:rPr>
              <a:t>
</a:t>
            </a:r>
            <a:endParaRPr lang="zh-CN" altLang="en-US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376680" y="3418205"/>
            <a:ext cx="459105" cy="530225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9" name="直角三角形 78"/>
          <p:cNvSpPr/>
          <p:nvPr/>
        </p:nvSpPr>
        <p:spPr>
          <a:xfrm flipH="1">
            <a:off x="1376680" y="2707640"/>
            <a:ext cx="498475" cy="404495"/>
          </a:xfrm>
          <a:prstGeom prst="rtTriangle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21" name="文本框 76"/>
          <p:cNvSpPr txBox="1"/>
          <p:nvPr/>
        </p:nvSpPr>
        <p:spPr>
          <a:xfrm>
            <a:off x="1429703" y="3367088"/>
            <a:ext cx="296862" cy="58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422" name="文本框 79"/>
          <p:cNvSpPr txBox="1"/>
          <p:nvPr/>
        </p:nvSpPr>
        <p:spPr>
          <a:xfrm>
            <a:off x="1973263" y="4161473"/>
            <a:ext cx="3382962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en-IN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Victoria and QLD has signficantly lower people that own the car than those of NSW</a:t>
            </a:r>
            <a:endParaRPr lang="en-IN" altLang="zh-CN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376680" y="4329113"/>
            <a:ext cx="495300" cy="495300"/>
          </a:xfrm>
          <a:prstGeom prst="rect">
            <a:avLst/>
          </a:prstGeom>
          <a:solidFill>
            <a:srgbClr val="9D0B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5" name="直角三角形 84"/>
          <p:cNvSpPr/>
          <p:nvPr/>
        </p:nvSpPr>
        <p:spPr>
          <a:xfrm flipH="1">
            <a:off x="1376680" y="4298315"/>
            <a:ext cx="459105" cy="516255"/>
          </a:xfrm>
          <a:prstGeom prst="rtTriangle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25" name="文本框 82"/>
          <p:cNvSpPr txBox="1"/>
          <p:nvPr/>
        </p:nvSpPr>
        <p:spPr>
          <a:xfrm>
            <a:off x="1439545" y="4207510"/>
            <a:ext cx="36957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7426" name="文本框 85"/>
          <p:cNvSpPr txBox="1"/>
          <p:nvPr/>
        </p:nvSpPr>
        <p:spPr>
          <a:xfrm>
            <a:off x="2095183" y="5203825"/>
            <a:ext cx="33829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/>
            <a:r>
              <a:rPr lang="en-IN" altLang="zh-CN" sz="1400" dirty="0">
                <a:latin typeface="Arial" panose="020B0604020202020204" pitchFamily="34" charset="0"/>
                <a:ea typeface="Arial" panose="020B0604020202020204" pitchFamily="34" charset="0"/>
              </a:rPr>
              <a:t>QLD has relatively low number of customers that own a car</a:t>
            </a:r>
            <a:endParaRPr lang="en-IN" altLang="zh-CN" sz="1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376680" y="5230813"/>
            <a:ext cx="495300" cy="4953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1" name="直角三角形 90"/>
          <p:cNvSpPr/>
          <p:nvPr/>
        </p:nvSpPr>
        <p:spPr>
          <a:xfrm flipH="1">
            <a:off x="1377315" y="5205730"/>
            <a:ext cx="498475" cy="490538"/>
          </a:xfrm>
          <a:prstGeom prst="rtTriangle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29" name="文本框 88"/>
          <p:cNvSpPr txBox="1"/>
          <p:nvPr/>
        </p:nvSpPr>
        <p:spPr>
          <a:xfrm>
            <a:off x="1423035" y="5080635"/>
            <a:ext cx="4064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" name="Content Placeholder 1"/>
          <p:cNvGraphicFramePr/>
          <p:nvPr>
            <p:ph idx="1"/>
          </p:nvPr>
        </p:nvGraphicFramePr>
        <p:xfrm>
          <a:off x="6365240" y="1892935"/>
          <a:ext cx="4927600" cy="353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1" name="Title 1"/>
          <p:cNvSpPr>
            <a:spLocks noGrp="1"/>
          </p:cNvSpPr>
          <p:nvPr/>
        </p:nvSpPr>
        <p:spPr>
          <a:xfrm>
            <a:off x="-14605" y="0"/>
            <a:ext cx="12191365" cy="85979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en-IN" altLang="en-US"/>
              <a:t>   </a:t>
            </a:r>
            <a:r>
              <a:rPr lang="en-IN" altLang="en-US" sz="36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Data Exploration</a:t>
            </a:r>
            <a:endParaRPr lang="en-IN" altLang="en-US" sz="36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410" name="Freeform 384"/>
          <p:cNvSpPr>
            <a:spLocks noEditPoints="1"/>
          </p:cNvSpPr>
          <p:nvPr/>
        </p:nvSpPr>
        <p:spPr bwMode="auto">
          <a:xfrm>
            <a:off x="533400" y="1774190"/>
            <a:ext cx="705485" cy="722630"/>
          </a:xfrm>
          <a:custGeom>
            <a:avLst/>
            <a:gdLst>
              <a:gd name="T0" fmla="*/ 80 w 575"/>
              <a:gd name="T1" fmla="*/ 89 h 575"/>
              <a:gd name="T2" fmla="*/ 89 w 575"/>
              <a:gd name="T3" fmla="*/ 79 h 575"/>
              <a:gd name="T4" fmla="*/ 158 w 575"/>
              <a:gd name="T5" fmla="*/ 61 h 575"/>
              <a:gd name="T6" fmla="*/ 150 w 575"/>
              <a:gd name="T7" fmla="*/ 42 h 575"/>
              <a:gd name="T8" fmla="*/ 207 w 575"/>
              <a:gd name="T9" fmla="*/ 31 h 575"/>
              <a:gd name="T10" fmla="*/ 252 w 575"/>
              <a:gd name="T11" fmla="*/ 38 h 575"/>
              <a:gd name="T12" fmla="*/ 319 w 575"/>
              <a:gd name="T13" fmla="*/ 17 h 575"/>
              <a:gd name="T14" fmla="*/ 414 w 575"/>
              <a:gd name="T15" fmla="*/ 31 h 575"/>
              <a:gd name="T16" fmla="*/ 483 w 575"/>
              <a:gd name="T17" fmla="*/ 78 h 575"/>
              <a:gd name="T18" fmla="*/ 473 w 575"/>
              <a:gd name="T19" fmla="*/ 98 h 575"/>
              <a:gd name="T20" fmla="*/ 432 w 575"/>
              <a:gd name="T21" fmla="*/ 72 h 575"/>
              <a:gd name="T22" fmla="*/ 374 w 575"/>
              <a:gd name="T23" fmla="*/ 40 h 575"/>
              <a:gd name="T24" fmla="*/ 327 w 575"/>
              <a:gd name="T25" fmla="*/ 28 h 575"/>
              <a:gd name="T26" fmla="*/ 347 w 575"/>
              <a:gd name="T27" fmla="*/ 47 h 575"/>
              <a:gd name="T28" fmla="*/ 394 w 575"/>
              <a:gd name="T29" fmla="*/ 66 h 575"/>
              <a:gd name="T30" fmla="*/ 372 w 575"/>
              <a:gd name="T31" fmla="*/ 81 h 575"/>
              <a:gd name="T32" fmla="*/ 344 w 575"/>
              <a:gd name="T33" fmla="*/ 71 h 575"/>
              <a:gd name="T34" fmla="*/ 335 w 575"/>
              <a:gd name="T35" fmla="*/ 51 h 575"/>
              <a:gd name="T36" fmla="*/ 304 w 575"/>
              <a:gd name="T37" fmla="*/ 71 h 575"/>
              <a:gd name="T38" fmla="*/ 264 w 575"/>
              <a:gd name="T39" fmla="*/ 91 h 575"/>
              <a:gd name="T40" fmla="*/ 327 w 575"/>
              <a:gd name="T41" fmla="*/ 120 h 575"/>
              <a:gd name="T42" fmla="*/ 332 w 575"/>
              <a:gd name="T43" fmla="*/ 87 h 575"/>
              <a:gd name="T44" fmla="*/ 380 w 575"/>
              <a:gd name="T45" fmla="*/ 91 h 575"/>
              <a:gd name="T46" fmla="*/ 416 w 575"/>
              <a:gd name="T47" fmla="*/ 110 h 575"/>
              <a:gd name="T48" fmla="*/ 445 w 575"/>
              <a:gd name="T49" fmla="*/ 142 h 575"/>
              <a:gd name="T50" fmla="*/ 421 w 575"/>
              <a:gd name="T51" fmla="*/ 139 h 575"/>
              <a:gd name="T52" fmla="*/ 411 w 575"/>
              <a:gd name="T53" fmla="*/ 123 h 575"/>
              <a:gd name="T54" fmla="*/ 389 w 575"/>
              <a:gd name="T55" fmla="*/ 134 h 575"/>
              <a:gd name="T56" fmla="*/ 404 w 575"/>
              <a:gd name="T57" fmla="*/ 146 h 575"/>
              <a:gd name="T58" fmla="*/ 364 w 575"/>
              <a:gd name="T59" fmla="*/ 155 h 575"/>
              <a:gd name="T60" fmla="*/ 335 w 575"/>
              <a:gd name="T61" fmla="*/ 195 h 575"/>
              <a:gd name="T62" fmla="*/ 320 w 575"/>
              <a:gd name="T63" fmla="*/ 237 h 575"/>
              <a:gd name="T64" fmla="*/ 298 w 575"/>
              <a:gd name="T65" fmla="*/ 215 h 575"/>
              <a:gd name="T66" fmla="*/ 240 w 575"/>
              <a:gd name="T67" fmla="*/ 214 h 575"/>
              <a:gd name="T68" fmla="*/ 244 w 575"/>
              <a:gd name="T69" fmla="*/ 275 h 575"/>
              <a:gd name="T70" fmla="*/ 282 w 575"/>
              <a:gd name="T71" fmla="*/ 262 h 575"/>
              <a:gd name="T72" fmla="*/ 287 w 575"/>
              <a:gd name="T73" fmla="*/ 288 h 575"/>
              <a:gd name="T74" fmla="*/ 318 w 575"/>
              <a:gd name="T75" fmla="*/ 323 h 575"/>
              <a:gd name="T76" fmla="*/ 320 w 575"/>
              <a:gd name="T77" fmla="*/ 327 h 575"/>
              <a:gd name="T78" fmla="*/ 265 w 575"/>
              <a:gd name="T79" fmla="*/ 303 h 575"/>
              <a:gd name="T80" fmla="*/ 192 w 575"/>
              <a:gd name="T81" fmla="*/ 267 h 575"/>
              <a:gd name="T82" fmla="*/ 143 w 575"/>
              <a:gd name="T83" fmla="*/ 218 h 575"/>
              <a:gd name="T84" fmla="*/ 117 w 575"/>
              <a:gd name="T85" fmla="*/ 148 h 575"/>
              <a:gd name="T86" fmla="*/ 87 w 575"/>
              <a:gd name="T87" fmla="*/ 119 h 575"/>
              <a:gd name="T88" fmla="*/ 0 w 575"/>
              <a:gd name="T89" fmla="*/ 287 h 575"/>
              <a:gd name="T90" fmla="*/ 491 w 575"/>
              <a:gd name="T91" fmla="*/ 435 h 575"/>
              <a:gd name="T92" fmla="*/ 415 w 575"/>
              <a:gd name="T93" fmla="*/ 508 h 575"/>
              <a:gd name="T94" fmla="*/ 371 w 575"/>
              <a:gd name="T95" fmla="*/ 547 h 575"/>
              <a:gd name="T96" fmla="*/ 338 w 575"/>
              <a:gd name="T97" fmla="*/ 564 h 575"/>
              <a:gd name="T98" fmla="*/ 343 w 575"/>
              <a:gd name="T99" fmla="*/ 532 h 575"/>
              <a:gd name="T100" fmla="*/ 366 w 575"/>
              <a:gd name="T101" fmla="*/ 468 h 575"/>
              <a:gd name="T102" fmla="*/ 328 w 575"/>
              <a:gd name="T103" fmla="*/ 415 h 575"/>
              <a:gd name="T104" fmla="*/ 323 w 575"/>
              <a:gd name="T105" fmla="*/ 360 h 575"/>
              <a:gd name="T106" fmla="*/ 341 w 575"/>
              <a:gd name="T107" fmla="*/ 322 h 575"/>
              <a:gd name="T108" fmla="*/ 370 w 575"/>
              <a:gd name="T109" fmla="*/ 312 h 575"/>
              <a:gd name="T110" fmla="*/ 402 w 575"/>
              <a:gd name="T111" fmla="*/ 317 h 575"/>
              <a:gd name="T112" fmla="*/ 453 w 575"/>
              <a:gd name="T113" fmla="*/ 341 h 575"/>
              <a:gd name="T114" fmla="*/ 473 w 575"/>
              <a:gd name="T115" fmla="*/ 368 h 575"/>
              <a:gd name="T116" fmla="*/ 511 w 575"/>
              <a:gd name="T117" fmla="*/ 397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75" h="575">
                <a:moveTo>
                  <a:pt x="59" y="113"/>
                </a:moveTo>
                <a:cubicBezTo>
                  <a:pt x="69" y="100"/>
                  <a:pt x="69" y="100"/>
                  <a:pt x="69" y="100"/>
                </a:cubicBezTo>
                <a:cubicBezTo>
                  <a:pt x="65" y="104"/>
                  <a:pt x="62" y="109"/>
                  <a:pt x="59" y="113"/>
                </a:cubicBezTo>
                <a:close/>
                <a:moveTo>
                  <a:pt x="80" y="89"/>
                </a:moveTo>
                <a:cubicBezTo>
                  <a:pt x="87" y="81"/>
                  <a:pt x="87" y="81"/>
                  <a:pt x="87" y="81"/>
                </a:cubicBezTo>
                <a:cubicBezTo>
                  <a:pt x="84" y="83"/>
                  <a:pt x="82" y="86"/>
                  <a:pt x="80" y="89"/>
                </a:cubicBezTo>
                <a:close/>
                <a:moveTo>
                  <a:pt x="287" y="0"/>
                </a:moveTo>
                <a:cubicBezTo>
                  <a:pt x="211" y="0"/>
                  <a:pt x="141" y="30"/>
                  <a:pt x="89" y="79"/>
                </a:cubicBezTo>
                <a:cubicBezTo>
                  <a:pt x="109" y="72"/>
                  <a:pt x="109" y="72"/>
                  <a:pt x="109" y="72"/>
                </a:cubicBezTo>
                <a:cubicBezTo>
                  <a:pt x="127" y="67"/>
                  <a:pt x="127" y="67"/>
                  <a:pt x="127" y="67"/>
                </a:cubicBezTo>
                <a:cubicBezTo>
                  <a:pt x="146" y="64"/>
                  <a:pt x="146" y="64"/>
                  <a:pt x="146" y="64"/>
                </a:cubicBezTo>
                <a:cubicBezTo>
                  <a:pt x="158" y="61"/>
                  <a:pt x="158" y="61"/>
                  <a:pt x="158" y="61"/>
                </a:cubicBezTo>
                <a:cubicBezTo>
                  <a:pt x="153" y="55"/>
                  <a:pt x="153" y="55"/>
                  <a:pt x="153" y="55"/>
                </a:cubicBezTo>
                <a:cubicBezTo>
                  <a:pt x="144" y="58"/>
                  <a:pt x="144" y="58"/>
                  <a:pt x="144" y="58"/>
                </a:cubicBezTo>
                <a:cubicBezTo>
                  <a:pt x="138" y="51"/>
                  <a:pt x="138" y="51"/>
                  <a:pt x="138" y="51"/>
                </a:cubicBezTo>
                <a:cubicBezTo>
                  <a:pt x="150" y="42"/>
                  <a:pt x="150" y="42"/>
                  <a:pt x="150" y="42"/>
                </a:cubicBezTo>
                <a:cubicBezTo>
                  <a:pt x="172" y="38"/>
                  <a:pt x="172" y="38"/>
                  <a:pt x="172" y="38"/>
                </a:cubicBezTo>
                <a:cubicBezTo>
                  <a:pt x="192" y="35"/>
                  <a:pt x="192" y="35"/>
                  <a:pt x="192" y="35"/>
                </a:cubicBezTo>
                <a:cubicBezTo>
                  <a:pt x="203" y="36"/>
                  <a:pt x="203" y="36"/>
                  <a:pt x="203" y="36"/>
                </a:cubicBezTo>
                <a:cubicBezTo>
                  <a:pt x="207" y="31"/>
                  <a:pt x="207" y="31"/>
                  <a:pt x="207" y="31"/>
                </a:cubicBezTo>
                <a:cubicBezTo>
                  <a:pt x="212" y="26"/>
                  <a:pt x="212" y="26"/>
                  <a:pt x="212" y="26"/>
                </a:cubicBezTo>
                <a:cubicBezTo>
                  <a:pt x="234" y="28"/>
                  <a:pt x="234" y="28"/>
                  <a:pt x="234" y="28"/>
                </a:cubicBezTo>
                <a:cubicBezTo>
                  <a:pt x="241" y="36"/>
                  <a:pt x="241" y="36"/>
                  <a:pt x="241" y="36"/>
                </a:cubicBezTo>
                <a:cubicBezTo>
                  <a:pt x="252" y="38"/>
                  <a:pt x="252" y="38"/>
                  <a:pt x="252" y="38"/>
                </a:cubicBezTo>
                <a:cubicBezTo>
                  <a:pt x="249" y="30"/>
                  <a:pt x="249" y="30"/>
                  <a:pt x="249" y="30"/>
                </a:cubicBezTo>
                <a:cubicBezTo>
                  <a:pt x="246" y="20"/>
                  <a:pt x="246" y="20"/>
                  <a:pt x="246" y="20"/>
                </a:cubicBezTo>
                <a:cubicBezTo>
                  <a:pt x="246" y="20"/>
                  <a:pt x="284" y="18"/>
                  <a:pt x="287" y="19"/>
                </a:cubicBezTo>
                <a:cubicBezTo>
                  <a:pt x="290" y="20"/>
                  <a:pt x="319" y="17"/>
                  <a:pt x="319" y="17"/>
                </a:cubicBezTo>
                <a:cubicBezTo>
                  <a:pt x="360" y="18"/>
                  <a:pt x="360" y="18"/>
                  <a:pt x="360" y="18"/>
                </a:cubicBezTo>
                <a:cubicBezTo>
                  <a:pt x="379" y="25"/>
                  <a:pt x="379" y="25"/>
                  <a:pt x="379" y="25"/>
                </a:cubicBezTo>
                <a:cubicBezTo>
                  <a:pt x="395" y="28"/>
                  <a:pt x="395" y="28"/>
                  <a:pt x="395" y="28"/>
                </a:cubicBezTo>
                <a:cubicBezTo>
                  <a:pt x="414" y="31"/>
                  <a:pt x="414" y="31"/>
                  <a:pt x="414" y="31"/>
                </a:cubicBezTo>
                <a:cubicBezTo>
                  <a:pt x="429" y="38"/>
                  <a:pt x="429" y="38"/>
                  <a:pt x="429" y="38"/>
                </a:cubicBezTo>
                <a:cubicBezTo>
                  <a:pt x="446" y="49"/>
                  <a:pt x="446" y="49"/>
                  <a:pt x="446" y="49"/>
                </a:cubicBezTo>
                <a:cubicBezTo>
                  <a:pt x="466" y="63"/>
                  <a:pt x="466" y="63"/>
                  <a:pt x="466" y="63"/>
                </a:cubicBezTo>
                <a:cubicBezTo>
                  <a:pt x="483" y="78"/>
                  <a:pt x="483" y="78"/>
                  <a:pt x="483" y="78"/>
                </a:cubicBezTo>
                <a:cubicBezTo>
                  <a:pt x="494" y="90"/>
                  <a:pt x="494" y="90"/>
                  <a:pt x="494" y="90"/>
                </a:cubicBezTo>
                <a:cubicBezTo>
                  <a:pt x="491" y="93"/>
                  <a:pt x="491" y="93"/>
                  <a:pt x="491" y="93"/>
                </a:cubicBezTo>
                <a:cubicBezTo>
                  <a:pt x="478" y="90"/>
                  <a:pt x="478" y="90"/>
                  <a:pt x="478" y="90"/>
                </a:cubicBezTo>
                <a:cubicBezTo>
                  <a:pt x="478" y="90"/>
                  <a:pt x="475" y="95"/>
                  <a:pt x="473" y="98"/>
                </a:cubicBezTo>
                <a:cubicBezTo>
                  <a:pt x="471" y="101"/>
                  <a:pt x="457" y="97"/>
                  <a:pt x="457" y="97"/>
                </a:cubicBezTo>
                <a:cubicBezTo>
                  <a:pt x="447" y="90"/>
                  <a:pt x="447" y="90"/>
                  <a:pt x="447" y="90"/>
                </a:cubicBezTo>
                <a:cubicBezTo>
                  <a:pt x="441" y="83"/>
                  <a:pt x="441" y="83"/>
                  <a:pt x="441" y="83"/>
                </a:cubicBezTo>
                <a:cubicBezTo>
                  <a:pt x="432" y="72"/>
                  <a:pt x="432" y="72"/>
                  <a:pt x="432" y="72"/>
                </a:cubicBezTo>
                <a:cubicBezTo>
                  <a:pt x="417" y="57"/>
                  <a:pt x="417" y="57"/>
                  <a:pt x="417" y="57"/>
                </a:cubicBezTo>
                <a:cubicBezTo>
                  <a:pt x="403" y="46"/>
                  <a:pt x="403" y="46"/>
                  <a:pt x="403" y="46"/>
                </a:cubicBezTo>
                <a:cubicBezTo>
                  <a:pt x="391" y="41"/>
                  <a:pt x="391" y="41"/>
                  <a:pt x="391" y="41"/>
                </a:cubicBezTo>
                <a:cubicBezTo>
                  <a:pt x="374" y="40"/>
                  <a:pt x="374" y="40"/>
                  <a:pt x="374" y="40"/>
                </a:cubicBezTo>
                <a:cubicBezTo>
                  <a:pt x="362" y="36"/>
                  <a:pt x="362" y="36"/>
                  <a:pt x="362" y="36"/>
                </a:cubicBezTo>
                <a:cubicBezTo>
                  <a:pt x="349" y="30"/>
                  <a:pt x="349" y="30"/>
                  <a:pt x="349" y="30"/>
                </a:cubicBezTo>
                <a:cubicBezTo>
                  <a:pt x="337" y="26"/>
                  <a:pt x="337" y="26"/>
                  <a:pt x="337" y="26"/>
                </a:cubicBezTo>
                <a:cubicBezTo>
                  <a:pt x="327" y="28"/>
                  <a:pt x="327" y="28"/>
                  <a:pt x="327" y="28"/>
                </a:cubicBezTo>
                <a:cubicBezTo>
                  <a:pt x="318" y="30"/>
                  <a:pt x="318" y="30"/>
                  <a:pt x="318" y="30"/>
                </a:cubicBezTo>
                <a:cubicBezTo>
                  <a:pt x="323" y="40"/>
                  <a:pt x="323" y="40"/>
                  <a:pt x="323" y="40"/>
                </a:cubicBezTo>
                <a:cubicBezTo>
                  <a:pt x="333" y="42"/>
                  <a:pt x="333" y="42"/>
                  <a:pt x="333" y="42"/>
                </a:cubicBezTo>
                <a:cubicBezTo>
                  <a:pt x="347" y="47"/>
                  <a:pt x="347" y="47"/>
                  <a:pt x="347" y="47"/>
                </a:cubicBezTo>
                <a:cubicBezTo>
                  <a:pt x="355" y="50"/>
                  <a:pt x="355" y="50"/>
                  <a:pt x="355" y="50"/>
                </a:cubicBezTo>
                <a:cubicBezTo>
                  <a:pt x="371" y="57"/>
                  <a:pt x="371" y="57"/>
                  <a:pt x="371" y="57"/>
                </a:cubicBezTo>
                <a:cubicBezTo>
                  <a:pt x="384" y="62"/>
                  <a:pt x="384" y="62"/>
                  <a:pt x="384" y="62"/>
                </a:cubicBezTo>
                <a:cubicBezTo>
                  <a:pt x="394" y="66"/>
                  <a:pt x="394" y="66"/>
                  <a:pt x="394" y="66"/>
                </a:cubicBezTo>
                <a:cubicBezTo>
                  <a:pt x="399" y="71"/>
                  <a:pt x="399" y="71"/>
                  <a:pt x="399" y="71"/>
                </a:cubicBezTo>
                <a:cubicBezTo>
                  <a:pt x="396" y="76"/>
                  <a:pt x="396" y="76"/>
                  <a:pt x="396" y="76"/>
                </a:cubicBezTo>
                <a:cubicBezTo>
                  <a:pt x="384" y="82"/>
                  <a:pt x="384" y="82"/>
                  <a:pt x="384" y="82"/>
                </a:cubicBezTo>
                <a:cubicBezTo>
                  <a:pt x="372" y="81"/>
                  <a:pt x="372" y="81"/>
                  <a:pt x="372" y="81"/>
                </a:cubicBezTo>
                <a:cubicBezTo>
                  <a:pt x="364" y="78"/>
                  <a:pt x="364" y="78"/>
                  <a:pt x="364" y="78"/>
                </a:cubicBezTo>
                <a:cubicBezTo>
                  <a:pt x="355" y="77"/>
                  <a:pt x="355" y="77"/>
                  <a:pt x="355" y="77"/>
                </a:cubicBezTo>
                <a:cubicBezTo>
                  <a:pt x="344" y="75"/>
                  <a:pt x="344" y="75"/>
                  <a:pt x="344" y="75"/>
                </a:cubicBezTo>
                <a:cubicBezTo>
                  <a:pt x="344" y="71"/>
                  <a:pt x="344" y="71"/>
                  <a:pt x="344" y="71"/>
                </a:cubicBezTo>
                <a:cubicBezTo>
                  <a:pt x="355" y="72"/>
                  <a:pt x="355" y="72"/>
                  <a:pt x="355" y="72"/>
                </a:cubicBezTo>
                <a:cubicBezTo>
                  <a:pt x="359" y="68"/>
                  <a:pt x="359" y="68"/>
                  <a:pt x="359" y="68"/>
                </a:cubicBezTo>
                <a:cubicBezTo>
                  <a:pt x="349" y="61"/>
                  <a:pt x="349" y="61"/>
                  <a:pt x="349" y="61"/>
                </a:cubicBezTo>
                <a:cubicBezTo>
                  <a:pt x="335" y="51"/>
                  <a:pt x="335" y="51"/>
                  <a:pt x="335" y="51"/>
                </a:cubicBezTo>
                <a:cubicBezTo>
                  <a:pt x="326" y="49"/>
                  <a:pt x="326" y="49"/>
                  <a:pt x="326" y="49"/>
                </a:cubicBezTo>
                <a:cubicBezTo>
                  <a:pt x="316" y="51"/>
                  <a:pt x="316" y="51"/>
                  <a:pt x="316" y="51"/>
                </a:cubicBezTo>
                <a:cubicBezTo>
                  <a:pt x="317" y="66"/>
                  <a:pt x="317" y="66"/>
                  <a:pt x="317" y="66"/>
                </a:cubicBezTo>
                <a:cubicBezTo>
                  <a:pt x="304" y="71"/>
                  <a:pt x="304" y="71"/>
                  <a:pt x="304" y="71"/>
                </a:cubicBezTo>
                <a:cubicBezTo>
                  <a:pt x="284" y="69"/>
                  <a:pt x="284" y="69"/>
                  <a:pt x="284" y="69"/>
                </a:cubicBezTo>
                <a:cubicBezTo>
                  <a:pt x="263" y="71"/>
                  <a:pt x="263" y="71"/>
                  <a:pt x="263" y="71"/>
                </a:cubicBezTo>
                <a:cubicBezTo>
                  <a:pt x="259" y="84"/>
                  <a:pt x="259" y="84"/>
                  <a:pt x="259" y="84"/>
                </a:cubicBezTo>
                <a:cubicBezTo>
                  <a:pt x="264" y="91"/>
                  <a:pt x="264" y="91"/>
                  <a:pt x="264" y="91"/>
                </a:cubicBezTo>
                <a:cubicBezTo>
                  <a:pt x="281" y="91"/>
                  <a:pt x="281" y="91"/>
                  <a:pt x="281" y="91"/>
                </a:cubicBezTo>
                <a:cubicBezTo>
                  <a:pt x="281" y="91"/>
                  <a:pt x="302" y="101"/>
                  <a:pt x="303" y="104"/>
                </a:cubicBezTo>
                <a:cubicBezTo>
                  <a:pt x="305" y="108"/>
                  <a:pt x="312" y="119"/>
                  <a:pt x="312" y="119"/>
                </a:cubicBezTo>
                <a:cubicBezTo>
                  <a:pt x="327" y="120"/>
                  <a:pt x="327" y="120"/>
                  <a:pt x="327" y="120"/>
                </a:cubicBezTo>
                <a:cubicBezTo>
                  <a:pt x="327" y="120"/>
                  <a:pt x="327" y="110"/>
                  <a:pt x="327" y="106"/>
                </a:cubicBezTo>
                <a:cubicBezTo>
                  <a:pt x="327" y="102"/>
                  <a:pt x="332" y="104"/>
                  <a:pt x="332" y="104"/>
                </a:cubicBezTo>
                <a:cubicBezTo>
                  <a:pt x="335" y="92"/>
                  <a:pt x="335" y="92"/>
                  <a:pt x="335" y="92"/>
                </a:cubicBezTo>
                <a:cubicBezTo>
                  <a:pt x="332" y="87"/>
                  <a:pt x="332" y="87"/>
                  <a:pt x="332" y="87"/>
                </a:cubicBezTo>
                <a:cubicBezTo>
                  <a:pt x="337" y="81"/>
                  <a:pt x="337" y="81"/>
                  <a:pt x="337" y="81"/>
                </a:cubicBezTo>
                <a:cubicBezTo>
                  <a:pt x="343" y="83"/>
                  <a:pt x="343" y="83"/>
                  <a:pt x="343" y="83"/>
                </a:cubicBezTo>
                <a:cubicBezTo>
                  <a:pt x="343" y="83"/>
                  <a:pt x="353" y="91"/>
                  <a:pt x="364" y="93"/>
                </a:cubicBezTo>
                <a:cubicBezTo>
                  <a:pt x="374" y="95"/>
                  <a:pt x="380" y="91"/>
                  <a:pt x="380" y="91"/>
                </a:cubicBezTo>
                <a:cubicBezTo>
                  <a:pt x="380" y="91"/>
                  <a:pt x="388" y="91"/>
                  <a:pt x="392" y="92"/>
                </a:cubicBezTo>
                <a:cubicBezTo>
                  <a:pt x="395" y="93"/>
                  <a:pt x="399" y="98"/>
                  <a:pt x="399" y="98"/>
                </a:cubicBezTo>
                <a:cubicBezTo>
                  <a:pt x="410" y="106"/>
                  <a:pt x="410" y="106"/>
                  <a:pt x="410" y="106"/>
                </a:cubicBezTo>
                <a:cubicBezTo>
                  <a:pt x="416" y="110"/>
                  <a:pt x="416" y="110"/>
                  <a:pt x="416" y="110"/>
                </a:cubicBezTo>
                <a:cubicBezTo>
                  <a:pt x="425" y="116"/>
                  <a:pt x="425" y="116"/>
                  <a:pt x="425" y="116"/>
                </a:cubicBezTo>
                <a:cubicBezTo>
                  <a:pt x="428" y="127"/>
                  <a:pt x="428" y="127"/>
                  <a:pt x="428" y="127"/>
                </a:cubicBezTo>
                <a:cubicBezTo>
                  <a:pt x="435" y="132"/>
                  <a:pt x="435" y="132"/>
                  <a:pt x="435" y="132"/>
                </a:cubicBezTo>
                <a:cubicBezTo>
                  <a:pt x="445" y="142"/>
                  <a:pt x="445" y="142"/>
                  <a:pt x="445" y="142"/>
                </a:cubicBezTo>
                <a:cubicBezTo>
                  <a:pt x="445" y="149"/>
                  <a:pt x="445" y="149"/>
                  <a:pt x="445" y="149"/>
                </a:cubicBezTo>
                <a:cubicBezTo>
                  <a:pt x="437" y="145"/>
                  <a:pt x="437" y="145"/>
                  <a:pt x="437" y="145"/>
                </a:cubicBezTo>
                <a:cubicBezTo>
                  <a:pt x="429" y="142"/>
                  <a:pt x="429" y="142"/>
                  <a:pt x="429" y="142"/>
                </a:cubicBezTo>
                <a:cubicBezTo>
                  <a:pt x="421" y="139"/>
                  <a:pt x="421" y="139"/>
                  <a:pt x="421" y="139"/>
                </a:cubicBezTo>
                <a:cubicBezTo>
                  <a:pt x="418" y="132"/>
                  <a:pt x="418" y="132"/>
                  <a:pt x="418" y="132"/>
                </a:cubicBezTo>
                <a:cubicBezTo>
                  <a:pt x="424" y="128"/>
                  <a:pt x="424" y="128"/>
                  <a:pt x="424" y="128"/>
                </a:cubicBezTo>
                <a:cubicBezTo>
                  <a:pt x="421" y="122"/>
                  <a:pt x="421" y="122"/>
                  <a:pt x="421" y="122"/>
                </a:cubicBezTo>
                <a:cubicBezTo>
                  <a:pt x="411" y="123"/>
                  <a:pt x="411" y="123"/>
                  <a:pt x="411" y="123"/>
                </a:cubicBezTo>
                <a:cubicBezTo>
                  <a:pt x="398" y="123"/>
                  <a:pt x="398" y="123"/>
                  <a:pt x="398" y="123"/>
                </a:cubicBezTo>
                <a:cubicBezTo>
                  <a:pt x="386" y="124"/>
                  <a:pt x="386" y="124"/>
                  <a:pt x="386" y="124"/>
                </a:cubicBezTo>
                <a:cubicBezTo>
                  <a:pt x="383" y="128"/>
                  <a:pt x="383" y="128"/>
                  <a:pt x="383" y="128"/>
                </a:cubicBezTo>
                <a:cubicBezTo>
                  <a:pt x="389" y="134"/>
                  <a:pt x="389" y="134"/>
                  <a:pt x="389" y="134"/>
                </a:cubicBezTo>
                <a:cubicBezTo>
                  <a:pt x="400" y="140"/>
                  <a:pt x="400" y="140"/>
                  <a:pt x="400" y="140"/>
                </a:cubicBezTo>
                <a:cubicBezTo>
                  <a:pt x="410" y="140"/>
                  <a:pt x="410" y="140"/>
                  <a:pt x="410" y="140"/>
                </a:cubicBezTo>
                <a:cubicBezTo>
                  <a:pt x="413" y="143"/>
                  <a:pt x="413" y="143"/>
                  <a:pt x="413" y="143"/>
                </a:cubicBezTo>
                <a:cubicBezTo>
                  <a:pt x="404" y="146"/>
                  <a:pt x="404" y="146"/>
                  <a:pt x="404" y="146"/>
                </a:cubicBezTo>
                <a:cubicBezTo>
                  <a:pt x="392" y="150"/>
                  <a:pt x="392" y="150"/>
                  <a:pt x="392" y="150"/>
                </a:cubicBezTo>
                <a:cubicBezTo>
                  <a:pt x="387" y="147"/>
                  <a:pt x="387" y="147"/>
                  <a:pt x="387" y="147"/>
                </a:cubicBezTo>
                <a:cubicBezTo>
                  <a:pt x="374" y="152"/>
                  <a:pt x="374" y="152"/>
                  <a:pt x="374" y="152"/>
                </a:cubicBezTo>
                <a:cubicBezTo>
                  <a:pt x="364" y="155"/>
                  <a:pt x="364" y="155"/>
                  <a:pt x="364" y="155"/>
                </a:cubicBezTo>
                <a:cubicBezTo>
                  <a:pt x="362" y="167"/>
                  <a:pt x="362" y="167"/>
                  <a:pt x="362" y="167"/>
                </a:cubicBezTo>
                <a:cubicBezTo>
                  <a:pt x="353" y="171"/>
                  <a:pt x="353" y="171"/>
                  <a:pt x="353" y="171"/>
                </a:cubicBezTo>
                <a:cubicBezTo>
                  <a:pt x="341" y="179"/>
                  <a:pt x="341" y="179"/>
                  <a:pt x="341" y="179"/>
                </a:cubicBezTo>
                <a:cubicBezTo>
                  <a:pt x="341" y="179"/>
                  <a:pt x="335" y="193"/>
                  <a:pt x="335" y="195"/>
                </a:cubicBezTo>
                <a:cubicBezTo>
                  <a:pt x="335" y="198"/>
                  <a:pt x="323" y="204"/>
                  <a:pt x="323" y="204"/>
                </a:cubicBezTo>
                <a:cubicBezTo>
                  <a:pt x="312" y="213"/>
                  <a:pt x="312" y="213"/>
                  <a:pt x="312" y="213"/>
                </a:cubicBezTo>
                <a:cubicBezTo>
                  <a:pt x="316" y="224"/>
                  <a:pt x="316" y="224"/>
                  <a:pt x="316" y="224"/>
                </a:cubicBezTo>
                <a:cubicBezTo>
                  <a:pt x="320" y="237"/>
                  <a:pt x="320" y="237"/>
                  <a:pt x="320" y="237"/>
                </a:cubicBezTo>
                <a:cubicBezTo>
                  <a:pt x="317" y="241"/>
                  <a:pt x="317" y="241"/>
                  <a:pt x="317" y="241"/>
                </a:cubicBezTo>
                <a:cubicBezTo>
                  <a:pt x="310" y="235"/>
                  <a:pt x="310" y="235"/>
                  <a:pt x="310" y="235"/>
                </a:cubicBezTo>
                <a:cubicBezTo>
                  <a:pt x="305" y="223"/>
                  <a:pt x="305" y="223"/>
                  <a:pt x="305" y="223"/>
                </a:cubicBezTo>
                <a:cubicBezTo>
                  <a:pt x="298" y="215"/>
                  <a:pt x="298" y="215"/>
                  <a:pt x="298" y="215"/>
                </a:cubicBezTo>
                <a:cubicBezTo>
                  <a:pt x="283" y="213"/>
                  <a:pt x="283" y="213"/>
                  <a:pt x="283" y="213"/>
                </a:cubicBezTo>
                <a:cubicBezTo>
                  <a:pt x="271" y="213"/>
                  <a:pt x="271" y="213"/>
                  <a:pt x="271" y="213"/>
                </a:cubicBezTo>
                <a:cubicBezTo>
                  <a:pt x="252" y="217"/>
                  <a:pt x="252" y="217"/>
                  <a:pt x="252" y="217"/>
                </a:cubicBezTo>
                <a:cubicBezTo>
                  <a:pt x="240" y="214"/>
                  <a:pt x="240" y="214"/>
                  <a:pt x="240" y="214"/>
                </a:cubicBezTo>
                <a:cubicBezTo>
                  <a:pt x="231" y="226"/>
                  <a:pt x="231" y="226"/>
                  <a:pt x="231" y="226"/>
                </a:cubicBezTo>
                <a:cubicBezTo>
                  <a:pt x="228" y="247"/>
                  <a:pt x="228" y="247"/>
                  <a:pt x="228" y="247"/>
                </a:cubicBezTo>
                <a:cubicBezTo>
                  <a:pt x="231" y="264"/>
                  <a:pt x="231" y="264"/>
                  <a:pt x="231" y="264"/>
                </a:cubicBezTo>
                <a:cubicBezTo>
                  <a:pt x="244" y="275"/>
                  <a:pt x="244" y="275"/>
                  <a:pt x="244" y="275"/>
                </a:cubicBezTo>
                <a:cubicBezTo>
                  <a:pt x="255" y="276"/>
                  <a:pt x="255" y="276"/>
                  <a:pt x="255" y="276"/>
                </a:cubicBezTo>
                <a:cubicBezTo>
                  <a:pt x="266" y="267"/>
                  <a:pt x="266" y="267"/>
                  <a:pt x="266" y="267"/>
                </a:cubicBezTo>
                <a:cubicBezTo>
                  <a:pt x="272" y="262"/>
                  <a:pt x="272" y="262"/>
                  <a:pt x="272" y="262"/>
                </a:cubicBezTo>
                <a:cubicBezTo>
                  <a:pt x="282" y="262"/>
                  <a:pt x="282" y="262"/>
                  <a:pt x="282" y="262"/>
                </a:cubicBezTo>
                <a:cubicBezTo>
                  <a:pt x="286" y="269"/>
                  <a:pt x="286" y="269"/>
                  <a:pt x="286" y="269"/>
                </a:cubicBezTo>
                <a:cubicBezTo>
                  <a:pt x="282" y="275"/>
                  <a:pt x="282" y="275"/>
                  <a:pt x="282" y="275"/>
                </a:cubicBezTo>
                <a:cubicBezTo>
                  <a:pt x="278" y="285"/>
                  <a:pt x="278" y="285"/>
                  <a:pt x="278" y="285"/>
                </a:cubicBezTo>
                <a:cubicBezTo>
                  <a:pt x="287" y="288"/>
                  <a:pt x="287" y="288"/>
                  <a:pt x="287" y="288"/>
                </a:cubicBezTo>
                <a:cubicBezTo>
                  <a:pt x="302" y="294"/>
                  <a:pt x="302" y="294"/>
                  <a:pt x="302" y="294"/>
                </a:cubicBezTo>
                <a:cubicBezTo>
                  <a:pt x="304" y="306"/>
                  <a:pt x="304" y="306"/>
                  <a:pt x="304" y="306"/>
                </a:cubicBezTo>
                <a:cubicBezTo>
                  <a:pt x="308" y="316"/>
                  <a:pt x="308" y="316"/>
                  <a:pt x="308" y="316"/>
                </a:cubicBezTo>
                <a:cubicBezTo>
                  <a:pt x="318" y="323"/>
                  <a:pt x="318" y="323"/>
                  <a:pt x="318" y="323"/>
                </a:cubicBezTo>
                <a:cubicBezTo>
                  <a:pt x="333" y="323"/>
                  <a:pt x="333" y="323"/>
                  <a:pt x="333" y="323"/>
                </a:cubicBezTo>
                <a:cubicBezTo>
                  <a:pt x="334" y="326"/>
                  <a:pt x="334" y="326"/>
                  <a:pt x="334" y="326"/>
                </a:cubicBezTo>
                <a:cubicBezTo>
                  <a:pt x="327" y="327"/>
                  <a:pt x="327" y="327"/>
                  <a:pt x="327" y="327"/>
                </a:cubicBezTo>
                <a:cubicBezTo>
                  <a:pt x="320" y="327"/>
                  <a:pt x="320" y="327"/>
                  <a:pt x="320" y="327"/>
                </a:cubicBezTo>
                <a:cubicBezTo>
                  <a:pt x="311" y="325"/>
                  <a:pt x="311" y="325"/>
                  <a:pt x="311" y="325"/>
                </a:cubicBezTo>
                <a:cubicBezTo>
                  <a:pt x="300" y="323"/>
                  <a:pt x="300" y="323"/>
                  <a:pt x="300" y="323"/>
                </a:cubicBezTo>
                <a:cubicBezTo>
                  <a:pt x="300" y="323"/>
                  <a:pt x="283" y="307"/>
                  <a:pt x="282" y="305"/>
                </a:cubicBezTo>
                <a:cubicBezTo>
                  <a:pt x="282" y="302"/>
                  <a:pt x="265" y="303"/>
                  <a:pt x="265" y="303"/>
                </a:cubicBezTo>
                <a:cubicBezTo>
                  <a:pt x="265" y="303"/>
                  <a:pt x="252" y="293"/>
                  <a:pt x="247" y="287"/>
                </a:cubicBezTo>
                <a:cubicBezTo>
                  <a:pt x="242" y="282"/>
                  <a:pt x="231" y="285"/>
                  <a:pt x="231" y="285"/>
                </a:cubicBezTo>
                <a:cubicBezTo>
                  <a:pt x="206" y="276"/>
                  <a:pt x="206" y="276"/>
                  <a:pt x="206" y="276"/>
                </a:cubicBezTo>
                <a:cubicBezTo>
                  <a:pt x="192" y="267"/>
                  <a:pt x="192" y="267"/>
                  <a:pt x="192" y="267"/>
                </a:cubicBezTo>
                <a:cubicBezTo>
                  <a:pt x="180" y="251"/>
                  <a:pt x="180" y="251"/>
                  <a:pt x="180" y="251"/>
                </a:cubicBezTo>
                <a:cubicBezTo>
                  <a:pt x="171" y="237"/>
                  <a:pt x="171" y="237"/>
                  <a:pt x="171" y="237"/>
                </a:cubicBezTo>
                <a:cubicBezTo>
                  <a:pt x="158" y="229"/>
                  <a:pt x="158" y="229"/>
                  <a:pt x="158" y="229"/>
                </a:cubicBezTo>
                <a:cubicBezTo>
                  <a:pt x="143" y="218"/>
                  <a:pt x="143" y="218"/>
                  <a:pt x="143" y="218"/>
                </a:cubicBezTo>
                <a:cubicBezTo>
                  <a:pt x="132" y="201"/>
                  <a:pt x="132" y="201"/>
                  <a:pt x="132" y="201"/>
                </a:cubicBezTo>
                <a:cubicBezTo>
                  <a:pt x="114" y="184"/>
                  <a:pt x="114" y="184"/>
                  <a:pt x="114" y="184"/>
                </a:cubicBezTo>
                <a:cubicBezTo>
                  <a:pt x="114" y="184"/>
                  <a:pt x="113" y="171"/>
                  <a:pt x="114" y="162"/>
                </a:cubicBezTo>
                <a:cubicBezTo>
                  <a:pt x="115" y="152"/>
                  <a:pt x="117" y="148"/>
                  <a:pt x="117" y="148"/>
                </a:cubicBezTo>
                <a:cubicBezTo>
                  <a:pt x="113" y="137"/>
                  <a:pt x="113" y="137"/>
                  <a:pt x="113" y="137"/>
                </a:cubicBezTo>
                <a:cubicBezTo>
                  <a:pt x="104" y="132"/>
                  <a:pt x="104" y="132"/>
                  <a:pt x="104" y="132"/>
                </a:cubicBezTo>
                <a:cubicBezTo>
                  <a:pt x="96" y="122"/>
                  <a:pt x="96" y="122"/>
                  <a:pt x="96" y="122"/>
                </a:cubicBezTo>
                <a:cubicBezTo>
                  <a:pt x="87" y="119"/>
                  <a:pt x="87" y="119"/>
                  <a:pt x="87" y="119"/>
                </a:cubicBezTo>
                <a:cubicBezTo>
                  <a:pt x="76" y="115"/>
                  <a:pt x="76" y="115"/>
                  <a:pt x="76" y="115"/>
                </a:cubicBezTo>
                <a:cubicBezTo>
                  <a:pt x="66" y="117"/>
                  <a:pt x="66" y="117"/>
                  <a:pt x="66" y="117"/>
                </a:cubicBezTo>
                <a:cubicBezTo>
                  <a:pt x="58" y="114"/>
                  <a:pt x="58" y="114"/>
                  <a:pt x="58" y="114"/>
                </a:cubicBezTo>
                <a:cubicBezTo>
                  <a:pt x="21" y="162"/>
                  <a:pt x="0" y="222"/>
                  <a:pt x="0" y="287"/>
                </a:cubicBezTo>
                <a:cubicBezTo>
                  <a:pt x="0" y="446"/>
                  <a:pt x="129" y="575"/>
                  <a:pt x="287" y="575"/>
                </a:cubicBezTo>
                <a:cubicBezTo>
                  <a:pt x="446" y="575"/>
                  <a:pt x="575" y="446"/>
                  <a:pt x="575" y="287"/>
                </a:cubicBezTo>
                <a:cubicBezTo>
                  <a:pt x="575" y="128"/>
                  <a:pt x="446" y="0"/>
                  <a:pt x="287" y="0"/>
                </a:cubicBezTo>
                <a:close/>
                <a:moveTo>
                  <a:pt x="491" y="435"/>
                </a:moveTo>
                <a:cubicBezTo>
                  <a:pt x="471" y="454"/>
                  <a:pt x="471" y="454"/>
                  <a:pt x="471" y="454"/>
                </a:cubicBezTo>
                <a:cubicBezTo>
                  <a:pt x="453" y="468"/>
                  <a:pt x="453" y="468"/>
                  <a:pt x="453" y="468"/>
                </a:cubicBezTo>
                <a:cubicBezTo>
                  <a:pt x="442" y="489"/>
                  <a:pt x="442" y="489"/>
                  <a:pt x="442" y="489"/>
                </a:cubicBezTo>
                <a:cubicBezTo>
                  <a:pt x="415" y="508"/>
                  <a:pt x="415" y="508"/>
                  <a:pt x="415" y="508"/>
                </a:cubicBezTo>
                <a:cubicBezTo>
                  <a:pt x="410" y="515"/>
                  <a:pt x="410" y="515"/>
                  <a:pt x="410" y="515"/>
                </a:cubicBezTo>
                <a:cubicBezTo>
                  <a:pt x="394" y="525"/>
                  <a:pt x="394" y="525"/>
                  <a:pt x="394" y="525"/>
                </a:cubicBezTo>
                <a:cubicBezTo>
                  <a:pt x="386" y="528"/>
                  <a:pt x="386" y="528"/>
                  <a:pt x="386" y="528"/>
                </a:cubicBezTo>
                <a:cubicBezTo>
                  <a:pt x="371" y="547"/>
                  <a:pt x="371" y="547"/>
                  <a:pt x="371" y="547"/>
                </a:cubicBezTo>
                <a:cubicBezTo>
                  <a:pt x="371" y="547"/>
                  <a:pt x="358" y="549"/>
                  <a:pt x="358" y="551"/>
                </a:cubicBezTo>
                <a:cubicBezTo>
                  <a:pt x="358" y="554"/>
                  <a:pt x="360" y="562"/>
                  <a:pt x="360" y="562"/>
                </a:cubicBezTo>
                <a:cubicBezTo>
                  <a:pt x="350" y="566"/>
                  <a:pt x="350" y="566"/>
                  <a:pt x="350" y="566"/>
                </a:cubicBezTo>
                <a:cubicBezTo>
                  <a:pt x="338" y="564"/>
                  <a:pt x="338" y="564"/>
                  <a:pt x="338" y="564"/>
                </a:cubicBezTo>
                <a:cubicBezTo>
                  <a:pt x="333" y="555"/>
                  <a:pt x="333" y="555"/>
                  <a:pt x="333" y="555"/>
                </a:cubicBezTo>
                <a:cubicBezTo>
                  <a:pt x="339" y="543"/>
                  <a:pt x="339" y="543"/>
                  <a:pt x="339" y="543"/>
                </a:cubicBezTo>
                <a:cubicBezTo>
                  <a:pt x="343" y="540"/>
                  <a:pt x="343" y="540"/>
                  <a:pt x="343" y="540"/>
                </a:cubicBezTo>
                <a:cubicBezTo>
                  <a:pt x="343" y="532"/>
                  <a:pt x="343" y="532"/>
                  <a:pt x="343" y="532"/>
                </a:cubicBezTo>
                <a:cubicBezTo>
                  <a:pt x="347" y="520"/>
                  <a:pt x="347" y="520"/>
                  <a:pt x="347" y="520"/>
                </a:cubicBezTo>
                <a:cubicBezTo>
                  <a:pt x="358" y="511"/>
                  <a:pt x="358" y="511"/>
                  <a:pt x="358" y="511"/>
                </a:cubicBezTo>
                <a:cubicBezTo>
                  <a:pt x="358" y="511"/>
                  <a:pt x="358" y="498"/>
                  <a:pt x="358" y="494"/>
                </a:cubicBezTo>
                <a:cubicBezTo>
                  <a:pt x="358" y="490"/>
                  <a:pt x="366" y="468"/>
                  <a:pt x="366" y="468"/>
                </a:cubicBezTo>
                <a:cubicBezTo>
                  <a:pt x="366" y="468"/>
                  <a:pt x="369" y="455"/>
                  <a:pt x="368" y="452"/>
                </a:cubicBezTo>
                <a:cubicBezTo>
                  <a:pt x="366" y="449"/>
                  <a:pt x="355" y="439"/>
                  <a:pt x="355" y="439"/>
                </a:cubicBezTo>
                <a:cubicBezTo>
                  <a:pt x="338" y="436"/>
                  <a:pt x="338" y="436"/>
                  <a:pt x="338" y="436"/>
                </a:cubicBezTo>
                <a:cubicBezTo>
                  <a:pt x="328" y="415"/>
                  <a:pt x="328" y="415"/>
                  <a:pt x="328" y="415"/>
                </a:cubicBezTo>
                <a:cubicBezTo>
                  <a:pt x="321" y="400"/>
                  <a:pt x="321" y="400"/>
                  <a:pt x="321" y="400"/>
                </a:cubicBezTo>
                <a:cubicBezTo>
                  <a:pt x="318" y="388"/>
                  <a:pt x="318" y="388"/>
                  <a:pt x="318" y="388"/>
                </a:cubicBezTo>
                <a:cubicBezTo>
                  <a:pt x="318" y="388"/>
                  <a:pt x="318" y="378"/>
                  <a:pt x="318" y="375"/>
                </a:cubicBezTo>
                <a:cubicBezTo>
                  <a:pt x="318" y="372"/>
                  <a:pt x="323" y="360"/>
                  <a:pt x="323" y="360"/>
                </a:cubicBezTo>
                <a:cubicBezTo>
                  <a:pt x="336" y="347"/>
                  <a:pt x="336" y="347"/>
                  <a:pt x="336" y="347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6" y="329"/>
                  <a:pt x="336" y="329"/>
                  <a:pt x="336" y="329"/>
                </a:cubicBezTo>
                <a:cubicBezTo>
                  <a:pt x="341" y="322"/>
                  <a:pt x="341" y="322"/>
                  <a:pt x="341" y="322"/>
                </a:cubicBezTo>
                <a:cubicBezTo>
                  <a:pt x="347" y="315"/>
                  <a:pt x="347" y="315"/>
                  <a:pt x="347" y="315"/>
                </a:cubicBezTo>
                <a:cubicBezTo>
                  <a:pt x="356" y="314"/>
                  <a:pt x="356" y="314"/>
                  <a:pt x="356" y="314"/>
                </a:cubicBezTo>
                <a:cubicBezTo>
                  <a:pt x="363" y="311"/>
                  <a:pt x="363" y="311"/>
                  <a:pt x="363" y="311"/>
                </a:cubicBezTo>
                <a:cubicBezTo>
                  <a:pt x="370" y="312"/>
                  <a:pt x="370" y="312"/>
                  <a:pt x="370" y="312"/>
                </a:cubicBezTo>
                <a:cubicBezTo>
                  <a:pt x="376" y="316"/>
                  <a:pt x="376" y="316"/>
                  <a:pt x="376" y="316"/>
                </a:cubicBezTo>
                <a:cubicBezTo>
                  <a:pt x="386" y="319"/>
                  <a:pt x="386" y="319"/>
                  <a:pt x="386" y="319"/>
                </a:cubicBezTo>
                <a:cubicBezTo>
                  <a:pt x="398" y="319"/>
                  <a:pt x="398" y="319"/>
                  <a:pt x="398" y="319"/>
                </a:cubicBezTo>
                <a:cubicBezTo>
                  <a:pt x="402" y="317"/>
                  <a:pt x="402" y="317"/>
                  <a:pt x="402" y="317"/>
                </a:cubicBezTo>
                <a:cubicBezTo>
                  <a:pt x="411" y="321"/>
                  <a:pt x="411" y="321"/>
                  <a:pt x="411" y="321"/>
                </a:cubicBezTo>
                <a:cubicBezTo>
                  <a:pt x="425" y="332"/>
                  <a:pt x="425" y="332"/>
                  <a:pt x="425" y="332"/>
                </a:cubicBezTo>
                <a:cubicBezTo>
                  <a:pt x="438" y="337"/>
                  <a:pt x="438" y="337"/>
                  <a:pt x="438" y="337"/>
                </a:cubicBezTo>
                <a:cubicBezTo>
                  <a:pt x="453" y="341"/>
                  <a:pt x="453" y="341"/>
                  <a:pt x="453" y="341"/>
                </a:cubicBezTo>
                <a:cubicBezTo>
                  <a:pt x="460" y="355"/>
                  <a:pt x="460" y="355"/>
                  <a:pt x="460" y="355"/>
                </a:cubicBezTo>
                <a:cubicBezTo>
                  <a:pt x="459" y="364"/>
                  <a:pt x="459" y="364"/>
                  <a:pt x="459" y="364"/>
                </a:cubicBezTo>
                <a:cubicBezTo>
                  <a:pt x="463" y="365"/>
                  <a:pt x="463" y="365"/>
                  <a:pt x="463" y="365"/>
                </a:cubicBezTo>
                <a:cubicBezTo>
                  <a:pt x="473" y="368"/>
                  <a:pt x="473" y="368"/>
                  <a:pt x="473" y="368"/>
                </a:cubicBezTo>
                <a:cubicBezTo>
                  <a:pt x="485" y="375"/>
                  <a:pt x="485" y="375"/>
                  <a:pt x="485" y="375"/>
                </a:cubicBezTo>
                <a:cubicBezTo>
                  <a:pt x="495" y="375"/>
                  <a:pt x="495" y="375"/>
                  <a:pt x="495" y="375"/>
                </a:cubicBezTo>
                <a:cubicBezTo>
                  <a:pt x="509" y="383"/>
                  <a:pt x="509" y="383"/>
                  <a:pt x="509" y="383"/>
                </a:cubicBezTo>
                <a:cubicBezTo>
                  <a:pt x="511" y="397"/>
                  <a:pt x="511" y="397"/>
                  <a:pt x="511" y="397"/>
                </a:cubicBezTo>
                <a:cubicBezTo>
                  <a:pt x="492" y="417"/>
                  <a:pt x="492" y="417"/>
                  <a:pt x="492" y="417"/>
                </a:cubicBezTo>
                <a:lnTo>
                  <a:pt x="491" y="435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1228090"/>
            <a:ext cx="9403715" cy="648970"/>
          </a:xfrm>
        </p:spPr>
        <p:txBody>
          <a:bodyPr/>
          <a:p>
            <a:r>
              <a:rPr lang="en-IN" altLang="en-US" sz="2800">
                <a:latin typeface="Bahnschrift SemiBold" panose="020B0502040204020203" charset="0"/>
                <a:cs typeface="Bahnschrift SemiBold" panose="020B0502040204020203" charset="0"/>
              </a:rPr>
              <a:t>Top Industry Sector Contributing to the Maximum Profit</a:t>
            </a:r>
            <a:endParaRPr lang="en-IN" altLang="en-US" sz="28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sp>
        <p:nvSpPr>
          <p:cNvPr id="21" name="Title 1"/>
          <p:cNvSpPr>
            <a:spLocks noGrp="1"/>
          </p:cNvSpPr>
          <p:nvPr/>
        </p:nvSpPr>
        <p:spPr>
          <a:xfrm>
            <a:off x="-14605" y="0"/>
            <a:ext cx="12191365" cy="85979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+mj-cs"/>
                <a:sym typeface="Arial" panose="020B0604020202020204" pitchFamily="34" charset="0"/>
              </a:defRPr>
            </a:lvl1pPr>
          </a:lstStyle>
          <a:p>
            <a:r>
              <a:rPr lang="en-IN" altLang="en-US"/>
              <a:t>   </a:t>
            </a:r>
            <a:r>
              <a:rPr lang="en-IN" altLang="en-US" sz="3600">
                <a:solidFill>
                  <a:schemeClr val="bg1"/>
                </a:solidFill>
                <a:latin typeface="Bahnschrift SemiBold" panose="020B0502040204020203" charset="0"/>
                <a:cs typeface="Bahnschrift SemiBold" panose="020B0502040204020203" charset="0"/>
              </a:rPr>
              <a:t>Data Exploration</a:t>
            </a:r>
            <a:endParaRPr lang="en-IN" altLang="en-US" sz="3600">
              <a:solidFill>
                <a:schemeClr val="bg1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graphicFrame>
        <p:nvGraphicFramePr>
          <p:cNvPr id="4" name="Chart 3"/>
          <p:cNvGraphicFramePr/>
          <p:nvPr/>
        </p:nvGraphicFramePr>
        <p:xfrm>
          <a:off x="6670675" y="2245360"/>
          <a:ext cx="5269865" cy="2084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899795" y="2499995"/>
            <a:ext cx="5770880" cy="37369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400" b="1">
                <a:sym typeface="+mn-ea"/>
              </a:rPr>
              <a:t>Financial Service, Health </a:t>
            </a:r>
            <a:r>
              <a:rPr lang="en-IN" altLang="en-US" sz="2400">
                <a:sym typeface="+mn-ea"/>
              </a:rPr>
              <a:t>and</a:t>
            </a:r>
            <a:r>
              <a:rPr lang="en-IN" altLang="en-US" sz="2400" b="1">
                <a:sym typeface="+mn-ea"/>
              </a:rPr>
              <a:t> Manufacturing </a:t>
            </a:r>
            <a:r>
              <a:rPr lang="en-IN" altLang="en-US" sz="2000" b="1">
                <a:sym typeface="+mn-ea"/>
              </a:rPr>
              <a:t> </a:t>
            </a:r>
            <a:r>
              <a:rPr lang="en-IN" altLang="en-US">
                <a:sym typeface="+mn-ea"/>
              </a:rPr>
              <a:t>are t</a:t>
            </a:r>
            <a:r>
              <a:rPr lang="en-IN" altLang="en-US"/>
              <a:t>op 3 industry sector bringing in the highest profit are :</a:t>
            </a:r>
            <a:endParaRPr lang="en-IN" altLang="en-US"/>
          </a:p>
          <a:p>
            <a:pPr>
              <a:lnSpc>
                <a:spcPct val="90000"/>
              </a:lnSpc>
            </a:pPr>
            <a:r>
              <a:rPr lang="en-IN" altLang="en-US"/>
              <a:t>     </a:t>
            </a:r>
            <a:endParaRPr lang="en-I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Also therse top 3 industries returns profit worth upto </a:t>
            </a:r>
            <a:endParaRPr lang="en-IN" altLang="en-US"/>
          </a:p>
          <a:p>
            <a:pPr>
              <a:buFont typeface="Arial" panose="020B0604020202020204" pitchFamily="34" charset="0"/>
            </a:pPr>
            <a:r>
              <a:rPr lang="en-IN" altLang="en-US"/>
              <a:t>     $15,00,000</a:t>
            </a:r>
            <a:endParaRPr lang="en-IN" altLang="en-US"/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More than half industries genrating profit below </a:t>
            </a:r>
            <a:endParaRPr lang="en-IN" altLang="en-US"/>
          </a:p>
          <a:p>
            <a:pPr>
              <a:buFont typeface="Arial" panose="020B0604020202020204" pitchFamily="34" charset="0"/>
            </a:pPr>
            <a:r>
              <a:rPr lang="en-IN" altLang="en-US"/>
              <a:t>      $5,00,000</a:t>
            </a:r>
            <a:endParaRPr lang="en-IN" altLang="en-US"/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Retail and Property industries seems like growing</a:t>
            </a:r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  <p:sp>
        <p:nvSpPr>
          <p:cNvPr id="560" name="Freeform 477"/>
          <p:cNvSpPr>
            <a:spLocks noEditPoints="1"/>
          </p:cNvSpPr>
          <p:nvPr/>
        </p:nvSpPr>
        <p:spPr bwMode="auto">
          <a:xfrm>
            <a:off x="479425" y="1877060"/>
            <a:ext cx="592455" cy="535940"/>
          </a:xfrm>
          <a:custGeom>
            <a:avLst/>
            <a:gdLst>
              <a:gd name="T0" fmla="*/ 163 w 174"/>
              <a:gd name="T1" fmla="*/ 65 h 174"/>
              <a:gd name="T2" fmla="*/ 163 w 174"/>
              <a:gd name="T3" fmla="*/ 0 h 174"/>
              <a:gd name="T4" fmla="*/ 136 w 174"/>
              <a:gd name="T5" fmla="*/ 0 h 174"/>
              <a:gd name="T6" fmla="*/ 136 w 174"/>
              <a:gd name="T7" fmla="*/ 65 h 174"/>
              <a:gd name="T8" fmla="*/ 119 w 174"/>
              <a:gd name="T9" fmla="*/ 65 h 174"/>
              <a:gd name="T10" fmla="*/ 119 w 174"/>
              <a:gd name="T11" fmla="*/ 36 h 174"/>
              <a:gd name="T12" fmla="*/ 82 w 174"/>
              <a:gd name="T13" fmla="*/ 64 h 174"/>
              <a:gd name="T14" fmla="*/ 82 w 174"/>
              <a:gd name="T15" fmla="*/ 36 h 174"/>
              <a:gd name="T16" fmla="*/ 46 w 174"/>
              <a:gd name="T17" fmla="*/ 64 h 174"/>
              <a:gd name="T18" fmla="*/ 46 w 174"/>
              <a:gd name="T19" fmla="*/ 36 h 174"/>
              <a:gd name="T20" fmla="*/ 9 w 174"/>
              <a:gd name="T21" fmla="*/ 65 h 174"/>
              <a:gd name="T22" fmla="*/ 0 w 174"/>
              <a:gd name="T23" fmla="*/ 65 h 174"/>
              <a:gd name="T24" fmla="*/ 0 w 174"/>
              <a:gd name="T25" fmla="*/ 174 h 174"/>
              <a:gd name="T26" fmla="*/ 174 w 174"/>
              <a:gd name="T27" fmla="*/ 174 h 174"/>
              <a:gd name="T28" fmla="*/ 174 w 174"/>
              <a:gd name="T29" fmla="*/ 65 h 174"/>
              <a:gd name="T30" fmla="*/ 163 w 174"/>
              <a:gd name="T31" fmla="*/ 65 h 174"/>
              <a:gd name="T32" fmla="*/ 54 w 174"/>
              <a:gd name="T33" fmla="*/ 154 h 174"/>
              <a:gd name="T34" fmla="*/ 28 w 174"/>
              <a:gd name="T35" fmla="*/ 154 h 174"/>
              <a:gd name="T36" fmla="*/ 28 w 174"/>
              <a:gd name="T37" fmla="*/ 128 h 174"/>
              <a:gd name="T38" fmla="*/ 54 w 174"/>
              <a:gd name="T39" fmla="*/ 128 h 174"/>
              <a:gd name="T40" fmla="*/ 54 w 174"/>
              <a:gd name="T41" fmla="*/ 154 h 174"/>
              <a:gd name="T42" fmla="*/ 54 w 174"/>
              <a:gd name="T43" fmla="*/ 111 h 174"/>
              <a:gd name="T44" fmla="*/ 28 w 174"/>
              <a:gd name="T45" fmla="*/ 111 h 174"/>
              <a:gd name="T46" fmla="*/ 28 w 174"/>
              <a:gd name="T47" fmla="*/ 85 h 174"/>
              <a:gd name="T48" fmla="*/ 54 w 174"/>
              <a:gd name="T49" fmla="*/ 85 h 174"/>
              <a:gd name="T50" fmla="*/ 54 w 174"/>
              <a:gd name="T51" fmla="*/ 111 h 174"/>
              <a:gd name="T52" fmla="*/ 100 w 174"/>
              <a:gd name="T53" fmla="*/ 154 h 174"/>
              <a:gd name="T54" fmla="*/ 75 w 174"/>
              <a:gd name="T55" fmla="*/ 154 h 174"/>
              <a:gd name="T56" fmla="*/ 75 w 174"/>
              <a:gd name="T57" fmla="*/ 128 h 174"/>
              <a:gd name="T58" fmla="*/ 100 w 174"/>
              <a:gd name="T59" fmla="*/ 128 h 174"/>
              <a:gd name="T60" fmla="*/ 100 w 174"/>
              <a:gd name="T61" fmla="*/ 154 h 174"/>
              <a:gd name="T62" fmla="*/ 100 w 174"/>
              <a:gd name="T63" fmla="*/ 111 h 174"/>
              <a:gd name="T64" fmla="*/ 75 w 174"/>
              <a:gd name="T65" fmla="*/ 111 h 174"/>
              <a:gd name="T66" fmla="*/ 75 w 174"/>
              <a:gd name="T67" fmla="*/ 85 h 174"/>
              <a:gd name="T68" fmla="*/ 100 w 174"/>
              <a:gd name="T69" fmla="*/ 85 h 174"/>
              <a:gd name="T70" fmla="*/ 100 w 174"/>
              <a:gd name="T71" fmla="*/ 111 h 174"/>
              <a:gd name="T72" fmla="*/ 147 w 174"/>
              <a:gd name="T73" fmla="*/ 154 h 174"/>
              <a:gd name="T74" fmla="*/ 121 w 174"/>
              <a:gd name="T75" fmla="*/ 154 h 174"/>
              <a:gd name="T76" fmla="*/ 121 w 174"/>
              <a:gd name="T77" fmla="*/ 128 h 174"/>
              <a:gd name="T78" fmla="*/ 147 w 174"/>
              <a:gd name="T79" fmla="*/ 128 h 174"/>
              <a:gd name="T80" fmla="*/ 147 w 174"/>
              <a:gd name="T81" fmla="*/ 154 h 174"/>
              <a:gd name="T82" fmla="*/ 147 w 174"/>
              <a:gd name="T83" fmla="*/ 111 h 174"/>
              <a:gd name="T84" fmla="*/ 121 w 174"/>
              <a:gd name="T85" fmla="*/ 111 h 174"/>
              <a:gd name="T86" fmla="*/ 121 w 174"/>
              <a:gd name="T87" fmla="*/ 85 h 174"/>
              <a:gd name="T88" fmla="*/ 147 w 174"/>
              <a:gd name="T89" fmla="*/ 85 h 174"/>
              <a:gd name="T90" fmla="*/ 147 w 174"/>
              <a:gd name="T91" fmla="*/ 111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74" h="174">
                <a:moveTo>
                  <a:pt x="163" y="65"/>
                </a:moveTo>
                <a:lnTo>
                  <a:pt x="163" y="0"/>
                </a:lnTo>
                <a:lnTo>
                  <a:pt x="136" y="0"/>
                </a:lnTo>
                <a:lnTo>
                  <a:pt x="136" y="65"/>
                </a:lnTo>
                <a:lnTo>
                  <a:pt x="119" y="65"/>
                </a:lnTo>
                <a:lnTo>
                  <a:pt x="119" y="36"/>
                </a:lnTo>
                <a:lnTo>
                  <a:pt x="82" y="64"/>
                </a:lnTo>
                <a:lnTo>
                  <a:pt x="82" y="36"/>
                </a:lnTo>
                <a:lnTo>
                  <a:pt x="46" y="64"/>
                </a:lnTo>
                <a:lnTo>
                  <a:pt x="46" y="36"/>
                </a:lnTo>
                <a:lnTo>
                  <a:pt x="9" y="65"/>
                </a:lnTo>
                <a:lnTo>
                  <a:pt x="0" y="65"/>
                </a:lnTo>
                <a:lnTo>
                  <a:pt x="0" y="174"/>
                </a:lnTo>
                <a:lnTo>
                  <a:pt x="174" y="174"/>
                </a:lnTo>
                <a:lnTo>
                  <a:pt x="174" y="65"/>
                </a:lnTo>
                <a:lnTo>
                  <a:pt x="163" y="65"/>
                </a:lnTo>
                <a:close/>
                <a:moveTo>
                  <a:pt x="54" y="154"/>
                </a:moveTo>
                <a:lnTo>
                  <a:pt x="28" y="154"/>
                </a:lnTo>
                <a:lnTo>
                  <a:pt x="28" y="128"/>
                </a:lnTo>
                <a:lnTo>
                  <a:pt x="54" y="128"/>
                </a:lnTo>
                <a:lnTo>
                  <a:pt x="54" y="154"/>
                </a:lnTo>
                <a:close/>
                <a:moveTo>
                  <a:pt x="54" y="111"/>
                </a:moveTo>
                <a:lnTo>
                  <a:pt x="28" y="111"/>
                </a:lnTo>
                <a:lnTo>
                  <a:pt x="28" y="85"/>
                </a:lnTo>
                <a:lnTo>
                  <a:pt x="54" y="85"/>
                </a:lnTo>
                <a:lnTo>
                  <a:pt x="54" y="111"/>
                </a:lnTo>
                <a:close/>
                <a:moveTo>
                  <a:pt x="100" y="154"/>
                </a:moveTo>
                <a:lnTo>
                  <a:pt x="75" y="154"/>
                </a:lnTo>
                <a:lnTo>
                  <a:pt x="75" y="128"/>
                </a:lnTo>
                <a:lnTo>
                  <a:pt x="100" y="128"/>
                </a:lnTo>
                <a:lnTo>
                  <a:pt x="100" y="154"/>
                </a:lnTo>
                <a:close/>
                <a:moveTo>
                  <a:pt x="100" y="111"/>
                </a:moveTo>
                <a:lnTo>
                  <a:pt x="75" y="111"/>
                </a:lnTo>
                <a:lnTo>
                  <a:pt x="75" y="85"/>
                </a:lnTo>
                <a:lnTo>
                  <a:pt x="100" y="85"/>
                </a:lnTo>
                <a:lnTo>
                  <a:pt x="100" y="111"/>
                </a:lnTo>
                <a:close/>
                <a:moveTo>
                  <a:pt x="147" y="154"/>
                </a:moveTo>
                <a:lnTo>
                  <a:pt x="121" y="154"/>
                </a:lnTo>
                <a:lnTo>
                  <a:pt x="121" y="128"/>
                </a:lnTo>
                <a:lnTo>
                  <a:pt x="147" y="128"/>
                </a:lnTo>
                <a:lnTo>
                  <a:pt x="147" y="154"/>
                </a:lnTo>
                <a:close/>
                <a:moveTo>
                  <a:pt x="147" y="111"/>
                </a:moveTo>
                <a:lnTo>
                  <a:pt x="121" y="111"/>
                </a:lnTo>
                <a:lnTo>
                  <a:pt x="121" y="85"/>
                </a:lnTo>
                <a:lnTo>
                  <a:pt x="147" y="85"/>
                </a:lnTo>
                <a:lnTo>
                  <a:pt x="147" y="111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6368</Words>
  <Application>WPS Presentation</Application>
  <PresentationFormat>宽屏</PresentationFormat>
  <Paragraphs>614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6" baseType="lpstr">
      <vt:lpstr>Arial</vt:lpstr>
      <vt:lpstr>SimSun</vt:lpstr>
      <vt:lpstr>Wingdings</vt:lpstr>
      <vt:lpstr>Calibri</vt:lpstr>
      <vt:lpstr>Times New Roman</vt:lpstr>
      <vt:lpstr>Bahnschrift SemiBold</vt:lpstr>
      <vt:lpstr>Wingdings</vt:lpstr>
      <vt:lpstr>Arial Black</vt:lpstr>
      <vt:lpstr>Cascadia Code</vt:lpstr>
      <vt:lpstr>Segoe UI Black</vt:lpstr>
      <vt:lpstr>Leelawadee UI</vt:lpstr>
      <vt:lpstr>Franklin Gothic Medium</vt:lpstr>
      <vt:lpstr>Bahnschrift SemiCondensed</vt:lpstr>
      <vt:lpstr>Segoe UI Semibold</vt:lpstr>
      <vt:lpstr>Bahnschrift</vt:lpstr>
      <vt:lpstr>Calibri</vt:lpstr>
      <vt:lpstr>Georgia</vt:lpstr>
      <vt:lpstr>Calibri Light</vt:lpstr>
      <vt:lpstr>Microsoft YaHei</vt:lpstr>
      <vt:lpstr>Arial Unicode MS</vt:lpstr>
      <vt:lpstr>Office Theme</vt:lpstr>
      <vt:lpstr>PowerPoint 演示文稿</vt:lpstr>
      <vt:lpstr>      Agenda</vt:lpstr>
      <vt:lpstr>PowerPoint 演示文稿</vt:lpstr>
      <vt:lpstr>Data Quality Assessment and ‘Clean Up’</vt:lpstr>
      <vt:lpstr>Summary Table</vt:lpstr>
      <vt:lpstr>PowerPoint 演示文稿</vt:lpstr>
      <vt:lpstr>PowerPoint 演示文稿</vt:lpstr>
      <vt:lpstr>Number of Car Owned and Not Owned by States</vt:lpstr>
      <vt:lpstr>Top Industry Sector Contributing to the Maximum Profit</vt:lpstr>
      <vt:lpstr>Profit Based on Brands</vt:lpstr>
      <vt:lpstr>PowerPoint 演示文稿</vt:lpstr>
      <vt:lpstr>PowerPoint 演示文稿</vt:lpstr>
      <vt:lpstr>PowerPoint 演示文稿</vt:lpstr>
      <vt:lpstr>Sammary Table for High Value Customers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S.P. Mendhe</cp:lastModifiedBy>
  <cp:revision>52</cp:revision>
  <dcterms:created xsi:type="dcterms:W3CDTF">2015-10-17T09:24:00Z</dcterms:created>
  <dcterms:modified xsi:type="dcterms:W3CDTF">2022-10-20T03:59:02Z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1033-11.2.0.11341</vt:lpwstr>
  </property>
  <property fmtid="{D5CDD505-2E9C-101B-9397-08002B2CF9AE}" pid="3" name="ICV">
    <vt:lpwstr>45262BEF92C349178C9862751A0E37B7</vt:lpwstr>
  </property>
</Properties>
</file>