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92" r:id="rId2"/>
    <p:sldId id="293" r:id="rId3"/>
    <p:sldId id="295" r:id="rId4"/>
    <p:sldId id="294" r:id="rId5"/>
    <p:sldId id="296" r:id="rId6"/>
  </p:sldIdLst>
  <p:sldSz cx="9144000" cy="6858000" type="screen4x3"/>
  <p:notesSz cx="6662738" cy="98202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3300"/>
    <a:srgbClr val="FF9900"/>
    <a:srgbClr val="FF33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405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i="1">
                <a:latin typeface="Arial" panose="020B0604020202020204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5075" y="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i="1">
                <a:latin typeface="Arial" panose="020B0604020202020204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32815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i="1">
                <a:latin typeface="Arial" panose="020B0604020202020204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5075" y="932815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i="1">
                <a:latin typeface="Arial" panose="020B0604020202020204" pitchFamily="34" charset="0"/>
              </a:defRPr>
            </a:lvl1pPr>
          </a:lstStyle>
          <a:p>
            <a:fld id="{D77404FF-E0E6-44BC-8B8A-0D1EC52B81A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i="1">
                <a:latin typeface="Arial" panose="020B0604020202020204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5075" y="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i="1">
                <a:latin typeface="Arial" panose="020B0604020202020204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4238" y="746125"/>
            <a:ext cx="4892675" cy="3667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664075"/>
            <a:ext cx="4889500" cy="442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2815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i="1">
                <a:latin typeface="Arial" panose="020B0604020202020204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5075" y="932815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i="1">
                <a:latin typeface="Arial" panose="020B0604020202020204" pitchFamily="34" charset="0"/>
              </a:defRPr>
            </a:lvl1pPr>
          </a:lstStyle>
          <a:p>
            <a:fld id="{73876B2A-2B1A-4D9F-9532-A52F8BC1A11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1225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defTabSz="911225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2813" algn="l" defTabSz="911225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0013" algn="l" defTabSz="911225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7213" algn="l" defTabSz="911225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E58A7-788D-47C6-BD08-617244AE8E78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5825" y="4667250"/>
            <a:ext cx="4889500" cy="4133850"/>
          </a:xfrm>
          <a:noFill/>
          <a:ln/>
        </p:spPr>
        <p:txBody>
          <a:bodyPr/>
          <a:lstStyle/>
          <a:p>
            <a:r>
              <a:rPr lang="ko-KR" altLang="en-US"/>
              <a:t>교재 </a:t>
            </a:r>
            <a:r>
              <a:rPr lang="en-US" altLang="ko-KR"/>
              <a:t>:  </a:t>
            </a:r>
            <a:r>
              <a:rPr lang="ko-KR" altLang="en-US"/>
              <a:t>전산학  개론</a:t>
            </a:r>
          </a:p>
          <a:p>
            <a:r>
              <a:rPr lang="ko-KR" altLang="en-US"/>
              <a:t>출판사 </a:t>
            </a:r>
            <a:r>
              <a:rPr lang="en-US" altLang="ko-KR"/>
              <a:t>:  </a:t>
            </a:r>
            <a:r>
              <a:rPr lang="ko-KR" altLang="en-US"/>
              <a:t>연학사</a:t>
            </a:r>
          </a:p>
          <a:p>
            <a:endParaRPr lang="en-US" altLang="ko-KR"/>
          </a:p>
        </p:txBody>
      </p:sp>
      <p:sp>
        <p:nvSpPr>
          <p:cNvPr id="61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6638" y="855663"/>
            <a:ext cx="4587875" cy="3441700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52DABF-BB0A-461F-9E88-D1DF2B671469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5825" y="746125"/>
            <a:ext cx="4889500" cy="3667125"/>
          </a:xfrm>
          <a:ln cap="flat"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28546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52DABF-BB0A-461F-9E88-D1DF2B671469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5825" y="746125"/>
            <a:ext cx="4889500" cy="3667125"/>
          </a:xfrm>
          <a:ln cap="flat"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3461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52DABF-BB0A-461F-9E88-D1DF2B671469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5825" y="746125"/>
            <a:ext cx="4889500" cy="3667125"/>
          </a:xfrm>
          <a:ln cap="flat"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198824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52DABF-BB0A-461F-9E88-D1DF2B671469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5825" y="746125"/>
            <a:ext cx="4889500" cy="3667125"/>
          </a:xfrm>
          <a:ln cap="flat"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0679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EED045-20DE-48B0-B2E7-4A46CE8E24CE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C  Programming,  Spring  term  2025,     Int’l College   </a:t>
            </a:r>
            <a:r>
              <a:rPr lang="en-US" altLang="ko-KR" dirty="0" err="1"/>
              <a:t>Tongmyong</a:t>
            </a:r>
            <a:r>
              <a:rPr lang="en-US" altLang="ko-KR" dirty="0"/>
              <a:t>  Univ.    Sung-</a:t>
            </a:r>
            <a:r>
              <a:rPr lang="en-US" altLang="ko-KR" dirty="0" err="1"/>
              <a:t>Mok</a:t>
            </a:r>
            <a:r>
              <a:rPr lang="en-US" altLang="ko-KR" dirty="0"/>
              <a:t>  Cho</a:t>
            </a:r>
          </a:p>
        </p:txBody>
      </p:sp>
    </p:spTree>
    <p:extLst>
      <p:ext uri="{BB962C8B-B14F-4D97-AF65-F5344CB8AC3E}">
        <p14:creationId xmlns:p14="http://schemas.microsoft.com/office/powerpoint/2010/main" val="348609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AFE1D6-A958-4994-A307-5D50E1A4C24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5">
            <a:extLst>
              <a:ext uri="{FF2B5EF4-FFF2-40B4-BE49-F238E27FC236}">
                <a16:creationId xmlns:a16="http://schemas.microsoft.com/office/drawing/2014/main" id="{A78970F4-D4F1-49F9-A70D-56B564474FD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68313" y="6381750"/>
            <a:ext cx="7561262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C  Programming,  Spring  term  2025,     Int’l College   </a:t>
            </a:r>
            <a:r>
              <a:rPr lang="en-US" altLang="ko-KR" dirty="0" err="1"/>
              <a:t>Tongmyong</a:t>
            </a:r>
            <a:r>
              <a:rPr lang="en-US" altLang="ko-KR" dirty="0"/>
              <a:t>  Univ.    Sung-</a:t>
            </a:r>
            <a:r>
              <a:rPr lang="en-US" altLang="ko-KR" dirty="0" err="1"/>
              <a:t>Mok</a:t>
            </a:r>
            <a:r>
              <a:rPr lang="en-US" altLang="ko-KR" dirty="0"/>
              <a:t>  Cho</a:t>
            </a:r>
          </a:p>
        </p:txBody>
      </p:sp>
    </p:spTree>
    <p:extLst>
      <p:ext uri="{BB962C8B-B14F-4D97-AF65-F5344CB8AC3E}">
        <p14:creationId xmlns:p14="http://schemas.microsoft.com/office/powerpoint/2010/main" val="365928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562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562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4C170C-B540-48CA-B545-06C7C42D56F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5">
            <a:extLst>
              <a:ext uri="{FF2B5EF4-FFF2-40B4-BE49-F238E27FC236}">
                <a16:creationId xmlns:a16="http://schemas.microsoft.com/office/drawing/2014/main" id="{44D26107-1FCE-4BBD-A3F0-B8DD161BCC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68313" y="6381750"/>
            <a:ext cx="7561262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C  Programming,  Spring  term  2025,     Int’l College   </a:t>
            </a:r>
            <a:r>
              <a:rPr lang="en-US" altLang="ko-KR" dirty="0" err="1"/>
              <a:t>Tongmyong</a:t>
            </a:r>
            <a:r>
              <a:rPr lang="en-US" altLang="ko-KR" dirty="0"/>
              <a:t>  Univ.    Sung-</a:t>
            </a:r>
            <a:r>
              <a:rPr lang="en-US" altLang="ko-KR" dirty="0" err="1"/>
              <a:t>Mok</a:t>
            </a:r>
            <a:r>
              <a:rPr lang="en-US" altLang="ko-KR" dirty="0"/>
              <a:t>  Cho</a:t>
            </a:r>
          </a:p>
        </p:txBody>
      </p:sp>
    </p:spTree>
    <p:extLst>
      <p:ext uri="{BB962C8B-B14F-4D97-AF65-F5344CB8AC3E}">
        <p14:creationId xmlns:p14="http://schemas.microsoft.com/office/powerpoint/2010/main" val="273115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9340E1-6318-4F68-B59E-5787F7A035FE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5">
            <a:extLst>
              <a:ext uri="{FF2B5EF4-FFF2-40B4-BE49-F238E27FC236}">
                <a16:creationId xmlns:a16="http://schemas.microsoft.com/office/drawing/2014/main" id="{3B36F372-1586-41F4-AE92-206572B5775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68313" y="6381750"/>
            <a:ext cx="7561262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C  Programming,  Spring  term  2025,     Int’l College   </a:t>
            </a:r>
            <a:r>
              <a:rPr lang="en-US" altLang="ko-KR" dirty="0" err="1"/>
              <a:t>Tongmyong</a:t>
            </a:r>
            <a:r>
              <a:rPr lang="en-US" altLang="ko-KR" dirty="0"/>
              <a:t>  Univ.    Sung-</a:t>
            </a:r>
            <a:r>
              <a:rPr lang="en-US" altLang="ko-KR" dirty="0" err="1"/>
              <a:t>Mok</a:t>
            </a:r>
            <a:r>
              <a:rPr lang="en-US" altLang="ko-KR" dirty="0"/>
              <a:t>  Cho</a:t>
            </a:r>
          </a:p>
        </p:txBody>
      </p:sp>
    </p:spTree>
    <p:extLst>
      <p:ext uri="{BB962C8B-B14F-4D97-AF65-F5344CB8AC3E}">
        <p14:creationId xmlns:p14="http://schemas.microsoft.com/office/powerpoint/2010/main" val="85306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E09604-FC35-4DCB-BCDD-91BE50E1077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5">
            <a:extLst>
              <a:ext uri="{FF2B5EF4-FFF2-40B4-BE49-F238E27FC236}">
                <a16:creationId xmlns:a16="http://schemas.microsoft.com/office/drawing/2014/main" id="{B324EF99-BFC6-4E47-A79C-0C918FE1B06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68313" y="6381750"/>
            <a:ext cx="7561262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C  Programming,  Spring  term  2025,     Int’l College   </a:t>
            </a:r>
            <a:r>
              <a:rPr lang="en-US" altLang="ko-KR" dirty="0" err="1"/>
              <a:t>Tongmyong</a:t>
            </a:r>
            <a:r>
              <a:rPr lang="en-US" altLang="ko-KR" dirty="0"/>
              <a:t>  Univ.    Sung-</a:t>
            </a:r>
            <a:r>
              <a:rPr lang="en-US" altLang="ko-KR" dirty="0" err="1"/>
              <a:t>Mok</a:t>
            </a:r>
            <a:r>
              <a:rPr lang="en-US" altLang="ko-KR" dirty="0"/>
              <a:t>  Cho</a:t>
            </a:r>
          </a:p>
        </p:txBody>
      </p:sp>
    </p:spTree>
    <p:extLst>
      <p:ext uri="{BB962C8B-B14F-4D97-AF65-F5344CB8AC3E}">
        <p14:creationId xmlns:p14="http://schemas.microsoft.com/office/powerpoint/2010/main" val="331900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95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95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1CF50CE-ADBF-4739-B66D-B3C277CD2F6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5">
            <a:extLst>
              <a:ext uri="{FF2B5EF4-FFF2-40B4-BE49-F238E27FC236}">
                <a16:creationId xmlns:a16="http://schemas.microsoft.com/office/drawing/2014/main" id="{02F19C98-AD9B-4FA2-A6DA-1CBDB57191D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68313" y="6381750"/>
            <a:ext cx="7561262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C  Programming,  Spring  term  2025,     Int’l College   </a:t>
            </a:r>
            <a:r>
              <a:rPr lang="en-US" altLang="ko-KR" dirty="0" err="1"/>
              <a:t>Tongmyong</a:t>
            </a:r>
            <a:r>
              <a:rPr lang="en-US" altLang="ko-KR" dirty="0"/>
              <a:t>  Univ.    Sung-</a:t>
            </a:r>
            <a:r>
              <a:rPr lang="en-US" altLang="ko-KR" dirty="0" err="1"/>
              <a:t>Mok</a:t>
            </a:r>
            <a:r>
              <a:rPr lang="en-US" altLang="ko-KR" dirty="0"/>
              <a:t>  Cho</a:t>
            </a:r>
          </a:p>
        </p:txBody>
      </p:sp>
    </p:spTree>
    <p:extLst>
      <p:ext uri="{BB962C8B-B14F-4D97-AF65-F5344CB8AC3E}">
        <p14:creationId xmlns:p14="http://schemas.microsoft.com/office/powerpoint/2010/main" val="142979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E8836A-4919-4AEF-999B-63105B2E4143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5">
            <a:extLst>
              <a:ext uri="{FF2B5EF4-FFF2-40B4-BE49-F238E27FC236}">
                <a16:creationId xmlns:a16="http://schemas.microsoft.com/office/drawing/2014/main" id="{9A4F8FD0-761F-4072-B9A6-1C8F1209A08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68313" y="6381750"/>
            <a:ext cx="7561262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C  Programming,  Spring  term  2025,     Int’l College   </a:t>
            </a:r>
            <a:r>
              <a:rPr lang="en-US" altLang="ko-KR" dirty="0" err="1"/>
              <a:t>Tongmyong</a:t>
            </a:r>
            <a:r>
              <a:rPr lang="en-US" altLang="ko-KR" dirty="0"/>
              <a:t>  Univ.    Sung-</a:t>
            </a:r>
            <a:r>
              <a:rPr lang="en-US" altLang="ko-KR" dirty="0" err="1"/>
              <a:t>Mok</a:t>
            </a:r>
            <a:r>
              <a:rPr lang="en-US" altLang="ko-KR" dirty="0"/>
              <a:t>  Cho</a:t>
            </a:r>
          </a:p>
        </p:txBody>
      </p:sp>
    </p:spTree>
    <p:extLst>
      <p:ext uri="{BB962C8B-B14F-4D97-AF65-F5344CB8AC3E}">
        <p14:creationId xmlns:p14="http://schemas.microsoft.com/office/powerpoint/2010/main" val="416028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17824C-2EC9-4430-A9AE-1EE42024EC06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BD8D9A-902C-47C4-89AB-777FB18AE8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68313" y="6381750"/>
            <a:ext cx="7561262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C  Programming,  Spring  term  2025,     Int’l College   </a:t>
            </a:r>
            <a:r>
              <a:rPr lang="en-US" altLang="ko-KR" dirty="0" err="1"/>
              <a:t>Tongmyong</a:t>
            </a:r>
            <a:r>
              <a:rPr lang="en-US" altLang="ko-KR" dirty="0"/>
              <a:t>  Univ.    Sung-</a:t>
            </a:r>
            <a:r>
              <a:rPr lang="en-US" altLang="ko-KR" dirty="0" err="1"/>
              <a:t>Mok</a:t>
            </a:r>
            <a:r>
              <a:rPr lang="en-US" altLang="ko-KR" dirty="0"/>
              <a:t>  Cho</a:t>
            </a:r>
          </a:p>
        </p:txBody>
      </p:sp>
    </p:spTree>
    <p:extLst>
      <p:ext uri="{BB962C8B-B14F-4D97-AF65-F5344CB8AC3E}">
        <p14:creationId xmlns:p14="http://schemas.microsoft.com/office/powerpoint/2010/main" val="373174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932F2B-2D5D-47D1-919A-0C92D51BBF2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5">
            <a:extLst>
              <a:ext uri="{FF2B5EF4-FFF2-40B4-BE49-F238E27FC236}">
                <a16:creationId xmlns:a16="http://schemas.microsoft.com/office/drawing/2014/main" id="{C3167E70-2D56-4283-9A78-D6AB1EBC1D6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68313" y="6381750"/>
            <a:ext cx="7561262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C  Programming,  Spring  term  2025,     Int’l College   </a:t>
            </a:r>
            <a:r>
              <a:rPr lang="en-US" altLang="ko-KR" dirty="0" err="1"/>
              <a:t>Tongmyong</a:t>
            </a:r>
            <a:r>
              <a:rPr lang="en-US" altLang="ko-KR" dirty="0"/>
              <a:t>  Univ.    Sung-</a:t>
            </a:r>
            <a:r>
              <a:rPr lang="en-US" altLang="ko-KR" dirty="0" err="1"/>
              <a:t>Mok</a:t>
            </a:r>
            <a:r>
              <a:rPr lang="en-US" altLang="ko-KR" dirty="0"/>
              <a:t>  Cho</a:t>
            </a:r>
          </a:p>
        </p:txBody>
      </p:sp>
    </p:spTree>
    <p:extLst>
      <p:ext uri="{BB962C8B-B14F-4D97-AF65-F5344CB8AC3E}">
        <p14:creationId xmlns:p14="http://schemas.microsoft.com/office/powerpoint/2010/main" val="160873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F6078E-FDD2-4B80-852D-E855653F355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5">
            <a:extLst>
              <a:ext uri="{FF2B5EF4-FFF2-40B4-BE49-F238E27FC236}">
                <a16:creationId xmlns:a16="http://schemas.microsoft.com/office/drawing/2014/main" id="{102925B2-2A20-4226-B6D8-A3E6D6B3BE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68313" y="6381750"/>
            <a:ext cx="7561262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C  Programming,  Spring  term  2025,     Int’l College   </a:t>
            </a:r>
            <a:r>
              <a:rPr lang="en-US" altLang="ko-KR" dirty="0" err="1"/>
              <a:t>Tongmyong</a:t>
            </a:r>
            <a:r>
              <a:rPr lang="en-US" altLang="ko-KR" dirty="0"/>
              <a:t>  Univ.    Sung-</a:t>
            </a:r>
            <a:r>
              <a:rPr lang="en-US" altLang="ko-KR" dirty="0" err="1"/>
              <a:t>Mok</a:t>
            </a:r>
            <a:r>
              <a:rPr lang="en-US" altLang="ko-KR" dirty="0"/>
              <a:t>  Cho</a:t>
            </a:r>
          </a:p>
        </p:txBody>
      </p:sp>
    </p:spTree>
    <p:extLst>
      <p:ext uri="{BB962C8B-B14F-4D97-AF65-F5344CB8AC3E}">
        <p14:creationId xmlns:p14="http://schemas.microsoft.com/office/powerpoint/2010/main" val="253218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F77D76-A5DB-4D35-8E90-3B62C89F8D0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5">
            <a:extLst>
              <a:ext uri="{FF2B5EF4-FFF2-40B4-BE49-F238E27FC236}">
                <a16:creationId xmlns:a16="http://schemas.microsoft.com/office/drawing/2014/main" id="{0624698F-F4F6-454A-8538-4D104CFF1E2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68313" y="6381750"/>
            <a:ext cx="7561262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C  Programming,  Spring  term  2025,     Int’l College   </a:t>
            </a:r>
            <a:r>
              <a:rPr lang="en-US" altLang="ko-KR" dirty="0" err="1"/>
              <a:t>Tongmyong</a:t>
            </a:r>
            <a:r>
              <a:rPr lang="en-US" altLang="ko-KR" dirty="0"/>
              <a:t>  Univ.    Sung-</a:t>
            </a:r>
            <a:r>
              <a:rPr lang="en-US" altLang="ko-KR" dirty="0" err="1"/>
              <a:t>Mok</a:t>
            </a:r>
            <a:r>
              <a:rPr lang="en-US" altLang="ko-KR" dirty="0"/>
              <a:t>  Cho</a:t>
            </a:r>
          </a:p>
        </p:txBody>
      </p:sp>
    </p:spTree>
    <p:extLst>
      <p:ext uri="{BB962C8B-B14F-4D97-AF65-F5344CB8AC3E}">
        <p14:creationId xmlns:p14="http://schemas.microsoft.com/office/powerpoint/2010/main" val="3514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0" y="5486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defTabSz="762000" eaLnBrk="1" hangingPunct="1">
              <a:defRPr sz="1400">
                <a:latin typeface="Arial" panose="020B0604020202020204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399213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defTabSz="762000" eaLnBrk="1" hangingPunct="1">
              <a:defRPr sz="1400"/>
            </a:lvl1pPr>
          </a:lstStyle>
          <a:p>
            <a:fld id="{2B23A469-52D3-4926-A8C3-80029D1E371C}" type="slidenum">
              <a:rPr lang="en-US" altLang="ko-KR"/>
              <a:pPr/>
              <a:t>‹#›</a:t>
            </a:fld>
            <a:endParaRPr lang="en-US" altLang="ko-KR"/>
          </a:p>
        </p:txBody>
      </p:sp>
      <p:grpSp>
        <p:nvGrpSpPr>
          <p:cNvPr id="1145" name="Group 121"/>
          <p:cNvGrpSpPr>
            <a:grpSpLocks/>
          </p:cNvGrpSpPr>
          <p:nvPr/>
        </p:nvGrpSpPr>
        <p:grpSpPr bwMode="auto">
          <a:xfrm>
            <a:off x="152400" y="63500"/>
            <a:ext cx="8839200" cy="6640513"/>
            <a:chOff x="96" y="40"/>
            <a:chExt cx="5568" cy="4183"/>
          </a:xfrm>
        </p:grpSpPr>
        <p:grpSp>
          <p:nvGrpSpPr>
            <p:cNvPr id="1143" name="Group 119"/>
            <p:cNvGrpSpPr>
              <a:grpSpLocks/>
            </p:cNvGrpSpPr>
            <p:nvPr/>
          </p:nvGrpSpPr>
          <p:grpSpPr bwMode="auto">
            <a:xfrm>
              <a:off x="96" y="40"/>
              <a:ext cx="5568" cy="4183"/>
              <a:chOff x="96" y="40"/>
              <a:chExt cx="5568" cy="4183"/>
            </a:xfrm>
          </p:grpSpPr>
          <p:grpSp>
            <p:nvGrpSpPr>
              <p:cNvPr id="1085" name="Group 61"/>
              <p:cNvGrpSpPr>
                <a:grpSpLocks/>
              </p:cNvGrpSpPr>
              <p:nvPr/>
            </p:nvGrpSpPr>
            <p:grpSpPr bwMode="auto">
              <a:xfrm>
                <a:off x="96" y="40"/>
                <a:ext cx="683" cy="1021"/>
                <a:chOff x="96" y="40"/>
                <a:chExt cx="683" cy="1021"/>
              </a:xfrm>
            </p:grpSpPr>
            <p:grpSp>
              <p:nvGrpSpPr>
                <p:cNvPr id="1035" name="Group 11"/>
                <p:cNvGrpSpPr>
                  <a:grpSpLocks/>
                </p:cNvGrpSpPr>
                <p:nvPr/>
              </p:nvGrpSpPr>
              <p:grpSpPr bwMode="auto">
                <a:xfrm>
                  <a:off x="96" y="40"/>
                  <a:ext cx="683" cy="68"/>
                  <a:chOff x="96" y="40"/>
                  <a:chExt cx="683" cy="68"/>
                </a:xfrm>
              </p:grpSpPr>
              <p:sp>
                <p:nvSpPr>
                  <p:cNvPr id="1029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96" y="40"/>
                    <a:ext cx="59" cy="68"/>
                  </a:xfrm>
                  <a:prstGeom prst="rect">
                    <a:avLst/>
                  </a:prstGeom>
                  <a:solidFill>
                    <a:srgbClr val="000080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30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220" y="40"/>
                    <a:ext cx="58" cy="68"/>
                  </a:xfrm>
                  <a:prstGeom prst="rect">
                    <a:avLst/>
                  </a:prstGeom>
                  <a:solidFill>
                    <a:srgbClr val="000080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31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346" y="40"/>
                    <a:ext cx="58" cy="68"/>
                  </a:xfrm>
                  <a:prstGeom prst="rect">
                    <a:avLst/>
                  </a:prstGeom>
                  <a:solidFill>
                    <a:srgbClr val="000080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32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470" y="40"/>
                    <a:ext cx="59" cy="68"/>
                  </a:xfrm>
                  <a:prstGeom prst="rect">
                    <a:avLst/>
                  </a:prstGeom>
                  <a:solidFill>
                    <a:srgbClr val="000080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33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595" y="40"/>
                    <a:ext cx="58" cy="68"/>
                  </a:xfrm>
                  <a:prstGeom prst="rect">
                    <a:avLst/>
                  </a:prstGeom>
                  <a:solidFill>
                    <a:srgbClr val="000080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34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40"/>
                    <a:ext cx="59" cy="68"/>
                  </a:xfrm>
                  <a:prstGeom prst="rect">
                    <a:avLst/>
                  </a:prstGeom>
                  <a:solidFill>
                    <a:srgbClr val="000080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042" name="Group 18"/>
                <p:cNvGrpSpPr>
                  <a:grpSpLocks/>
                </p:cNvGrpSpPr>
                <p:nvPr/>
              </p:nvGrpSpPr>
              <p:grpSpPr bwMode="auto">
                <a:xfrm>
                  <a:off x="96" y="174"/>
                  <a:ext cx="683" cy="68"/>
                  <a:chOff x="96" y="174"/>
                  <a:chExt cx="683" cy="68"/>
                </a:xfrm>
              </p:grpSpPr>
              <p:sp>
                <p:nvSpPr>
                  <p:cNvPr id="1036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96" y="174"/>
                    <a:ext cx="59" cy="68"/>
                  </a:xfrm>
                  <a:prstGeom prst="rect">
                    <a:avLst/>
                  </a:prstGeom>
                  <a:solidFill>
                    <a:srgbClr val="0000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37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220" y="174"/>
                    <a:ext cx="58" cy="68"/>
                  </a:xfrm>
                  <a:prstGeom prst="rect">
                    <a:avLst/>
                  </a:prstGeom>
                  <a:solidFill>
                    <a:srgbClr val="0000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38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46" y="174"/>
                    <a:ext cx="58" cy="68"/>
                  </a:xfrm>
                  <a:prstGeom prst="rect">
                    <a:avLst/>
                  </a:prstGeom>
                  <a:solidFill>
                    <a:srgbClr val="0000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39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470" y="174"/>
                    <a:ext cx="59" cy="68"/>
                  </a:xfrm>
                  <a:prstGeom prst="rect">
                    <a:avLst/>
                  </a:prstGeom>
                  <a:solidFill>
                    <a:srgbClr val="0000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40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595" y="174"/>
                    <a:ext cx="58" cy="68"/>
                  </a:xfrm>
                  <a:prstGeom prst="rect">
                    <a:avLst/>
                  </a:prstGeom>
                  <a:solidFill>
                    <a:srgbClr val="0000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41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174"/>
                    <a:ext cx="59" cy="68"/>
                  </a:xfrm>
                  <a:prstGeom prst="rect">
                    <a:avLst/>
                  </a:prstGeom>
                  <a:solidFill>
                    <a:srgbClr val="0000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049" name="Group 25"/>
                <p:cNvGrpSpPr>
                  <a:grpSpLocks/>
                </p:cNvGrpSpPr>
                <p:nvPr/>
              </p:nvGrpSpPr>
              <p:grpSpPr bwMode="auto">
                <a:xfrm>
                  <a:off x="96" y="311"/>
                  <a:ext cx="683" cy="68"/>
                  <a:chOff x="96" y="311"/>
                  <a:chExt cx="683" cy="68"/>
                </a:xfrm>
              </p:grpSpPr>
              <p:sp>
                <p:nvSpPr>
                  <p:cNvPr id="1043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96" y="311"/>
                    <a:ext cx="59" cy="68"/>
                  </a:xfrm>
                  <a:prstGeom prst="rect">
                    <a:avLst/>
                  </a:prstGeom>
                  <a:solidFill>
                    <a:srgbClr val="3F7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44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220" y="311"/>
                    <a:ext cx="58" cy="68"/>
                  </a:xfrm>
                  <a:prstGeom prst="rect">
                    <a:avLst/>
                  </a:prstGeom>
                  <a:solidFill>
                    <a:srgbClr val="3F7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45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346" y="311"/>
                    <a:ext cx="58" cy="68"/>
                  </a:xfrm>
                  <a:prstGeom prst="rect">
                    <a:avLst/>
                  </a:prstGeom>
                  <a:solidFill>
                    <a:srgbClr val="3F7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46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470" y="311"/>
                    <a:ext cx="59" cy="68"/>
                  </a:xfrm>
                  <a:prstGeom prst="rect">
                    <a:avLst/>
                  </a:prstGeom>
                  <a:solidFill>
                    <a:srgbClr val="3F7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47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595" y="311"/>
                    <a:ext cx="58" cy="68"/>
                  </a:xfrm>
                  <a:prstGeom prst="rect">
                    <a:avLst/>
                  </a:prstGeom>
                  <a:solidFill>
                    <a:srgbClr val="3F7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48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1"/>
                    <a:ext cx="59" cy="68"/>
                  </a:xfrm>
                  <a:prstGeom prst="rect">
                    <a:avLst/>
                  </a:prstGeom>
                  <a:solidFill>
                    <a:srgbClr val="3F7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056" name="Group 32"/>
                <p:cNvGrpSpPr>
                  <a:grpSpLocks/>
                </p:cNvGrpSpPr>
                <p:nvPr/>
              </p:nvGrpSpPr>
              <p:grpSpPr bwMode="auto">
                <a:xfrm>
                  <a:off x="96" y="448"/>
                  <a:ext cx="683" cy="68"/>
                  <a:chOff x="96" y="448"/>
                  <a:chExt cx="683" cy="68"/>
                </a:xfrm>
              </p:grpSpPr>
              <p:sp>
                <p:nvSpPr>
                  <p:cNvPr id="1050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96" y="448"/>
                    <a:ext cx="59" cy="68"/>
                  </a:xfrm>
                  <a:prstGeom prst="rect">
                    <a:avLst/>
                  </a:prstGeom>
                  <a:solidFill>
                    <a:srgbClr val="9FB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51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20" y="448"/>
                    <a:ext cx="58" cy="68"/>
                  </a:xfrm>
                  <a:prstGeom prst="rect">
                    <a:avLst/>
                  </a:prstGeom>
                  <a:solidFill>
                    <a:srgbClr val="9FB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52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46" y="448"/>
                    <a:ext cx="58" cy="68"/>
                  </a:xfrm>
                  <a:prstGeom prst="rect">
                    <a:avLst/>
                  </a:prstGeom>
                  <a:solidFill>
                    <a:srgbClr val="9FB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53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470" y="448"/>
                    <a:ext cx="59" cy="68"/>
                  </a:xfrm>
                  <a:prstGeom prst="rect">
                    <a:avLst/>
                  </a:prstGeom>
                  <a:solidFill>
                    <a:srgbClr val="9FB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54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595" y="448"/>
                    <a:ext cx="58" cy="68"/>
                  </a:xfrm>
                  <a:prstGeom prst="rect">
                    <a:avLst/>
                  </a:prstGeom>
                  <a:solidFill>
                    <a:srgbClr val="9FB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55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448"/>
                    <a:ext cx="59" cy="68"/>
                  </a:xfrm>
                  <a:prstGeom prst="rect">
                    <a:avLst/>
                  </a:prstGeom>
                  <a:solidFill>
                    <a:srgbClr val="9FB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063" name="Group 39"/>
                <p:cNvGrpSpPr>
                  <a:grpSpLocks/>
                </p:cNvGrpSpPr>
                <p:nvPr/>
              </p:nvGrpSpPr>
              <p:grpSpPr bwMode="auto">
                <a:xfrm>
                  <a:off x="96" y="583"/>
                  <a:ext cx="683" cy="68"/>
                  <a:chOff x="96" y="583"/>
                  <a:chExt cx="683" cy="68"/>
                </a:xfrm>
              </p:grpSpPr>
              <p:sp>
                <p:nvSpPr>
                  <p:cNvPr id="1057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96" y="583"/>
                    <a:ext cx="59" cy="68"/>
                  </a:xfrm>
                  <a:prstGeom prst="rect">
                    <a:avLst/>
                  </a:prstGeom>
                  <a:solidFill>
                    <a:srgbClr val="BFD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58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220" y="583"/>
                    <a:ext cx="58" cy="68"/>
                  </a:xfrm>
                  <a:prstGeom prst="rect">
                    <a:avLst/>
                  </a:prstGeom>
                  <a:solidFill>
                    <a:srgbClr val="BFD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59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346" y="583"/>
                    <a:ext cx="58" cy="68"/>
                  </a:xfrm>
                  <a:prstGeom prst="rect">
                    <a:avLst/>
                  </a:prstGeom>
                  <a:solidFill>
                    <a:srgbClr val="BFD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60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470" y="583"/>
                    <a:ext cx="59" cy="68"/>
                  </a:xfrm>
                  <a:prstGeom prst="rect">
                    <a:avLst/>
                  </a:prstGeom>
                  <a:solidFill>
                    <a:srgbClr val="BFD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61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595" y="583"/>
                    <a:ext cx="58" cy="68"/>
                  </a:xfrm>
                  <a:prstGeom prst="rect">
                    <a:avLst/>
                  </a:prstGeom>
                  <a:solidFill>
                    <a:srgbClr val="BFD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62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583"/>
                    <a:ext cx="59" cy="68"/>
                  </a:xfrm>
                  <a:prstGeom prst="rect">
                    <a:avLst/>
                  </a:prstGeom>
                  <a:solidFill>
                    <a:srgbClr val="BFD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070" name="Group 46"/>
                <p:cNvGrpSpPr>
                  <a:grpSpLocks/>
                </p:cNvGrpSpPr>
                <p:nvPr/>
              </p:nvGrpSpPr>
              <p:grpSpPr bwMode="auto">
                <a:xfrm>
                  <a:off x="96" y="720"/>
                  <a:ext cx="683" cy="68"/>
                  <a:chOff x="96" y="720"/>
                  <a:chExt cx="683" cy="68"/>
                </a:xfrm>
              </p:grpSpPr>
              <p:sp>
                <p:nvSpPr>
                  <p:cNvPr id="1064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96" y="720"/>
                    <a:ext cx="59" cy="68"/>
                  </a:xfrm>
                  <a:prstGeom prst="rect">
                    <a:avLst/>
                  </a:prstGeom>
                  <a:solidFill>
                    <a:srgbClr val="DF9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65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220" y="720"/>
                    <a:ext cx="58" cy="68"/>
                  </a:xfrm>
                  <a:prstGeom prst="rect">
                    <a:avLst/>
                  </a:prstGeom>
                  <a:solidFill>
                    <a:srgbClr val="DF9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66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346" y="720"/>
                    <a:ext cx="58" cy="68"/>
                  </a:xfrm>
                  <a:prstGeom prst="rect">
                    <a:avLst/>
                  </a:prstGeom>
                  <a:solidFill>
                    <a:srgbClr val="DF9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67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470" y="720"/>
                    <a:ext cx="59" cy="68"/>
                  </a:xfrm>
                  <a:prstGeom prst="rect">
                    <a:avLst/>
                  </a:prstGeom>
                  <a:solidFill>
                    <a:srgbClr val="DF9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68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595" y="720"/>
                    <a:ext cx="58" cy="68"/>
                  </a:xfrm>
                  <a:prstGeom prst="rect">
                    <a:avLst/>
                  </a:prstGeom>
                  <a:solidFill>
                    <a:srgbClr val="DF9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69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720"/>
                    <a:ext cx="59" cy="68"/>
                  </a:xfrm>
                  <a:prstGeom prst="rect">
                    <a:avLst/>
                  </a:prstGeom>
                  <a:solidFill>
                    <a:srgbClr val="DF9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077" name="Group 53"/>
                <p:cNvGrpSpPr>
                  <a:grpSpLocks/>
                </p:cNvGrpSpPr>
                <p:nvPr/>
              </p:nvGrpSpPr>
              <p:grpSpPr bwMode="auto">
                <a:xfrm>
                  <a:off x="96" y="856"/>
                  <a:ext cx="683" cy="68"/>
                  <a:chOff x="96" y="856"/>
                  <a:chExt cx="683" cy="68"/>
                </a:xfrm>
              </p:grpSpPr>
              <p:sp>
                <p:nvSpPr>
                  <p:cNvPr id="1071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96" y="856"/>
                    <a:ext cx="59" cy="68"/>
                  </a:xfrm>
                  <a:prstGeom prst="rect">
                    <a:avLst/>
                  </a:prstGeom>
                  <a:solidFill>
                    <a:srgbClr val="BF5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72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220" y="856"/>
                    <a:ext cx="58" cy="68"/>
                  </a:xfrm>
                  <a:prstGeom prst="rect">
                    <a:avLst/>
                  </a:prstGeom>
                  <a:solidFill>
                    <a:srgbClr val="BF5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73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346" y="856"/>
                    <a:ext cx="58" cy="68"/>
                  </a:xfrm>
                  <a:prstGeom prst="rect">
                    <a:avLst/>
                  </a:prstGeom>
                  <a:solidFill>
                    <a:srgbClr val="BF5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74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470" y="856"/>
                    <a:ext cx="59" cy="68"/>
                  </a:xfrm>
                  <a:prstGeom prst="rect">
                    <a:avLst/>
                  </a:prstGeom>
                  <a:solidFill>
                    <a:srgbClr val="BF5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75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95" y="856"/>
                    <a:ext cx="58" cy="68"/>
                  </a:xfrm>
                  <a:prstGeom prst="rect">
                    <a:avLst/>
                  </a:prstGeom>
                  <a:solidFill>
                    <a:srgbClr val="BF5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76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856"/>
                    <a:ext cx="59" cy="68"/>
                  </a:xfrm>
                  <a:prstGeom prst="rect">
                    <a:avLst/>
                  </a:prstGeom>
                  <a:solidFill>
                    <a:srgbClr val="BF5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084" name="Group 60"/>
                <p:cNvGrpSpPr>
                  <a:grpSpLocks/>
                </p:cNvGrpSpPr>
                <p:nvPr/>
              </p:nvGrpSpPr>
              <p:grpSpPr bwMode="auto">
                <a:xfrm>
                  <a:off x="96" y="993"/>
                  <a:ext cx="683" cy="68"/>
                  <a:chOff x="96" y="993"/>
                  <a:chExt cx="683" cy="68"/>
                </a:xfrm>
              </p:grpSpPr>
              <p:sp>
                <p:nvSpPr>
                  <p:cNvPr id="1078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96" y="993"/>
                    <a:ext cx="59" cy="68"/>
                  </a:xfrm>
                  <a:prstGeom prst="rect">
                    <a:avLst/>
                  </a:prstGeom>
                  <a:solidFill>
                    <a:srgbClr val="8901F3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79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220" y="993"/>
                    <a:ext cx="58" cy="68"/>
                  </a:xfrm>
                  <a:prstGeom prst="rect">
                    <a:avLst/>
                  </a:prstGeom>
                  <a:solidFill>
                    <a:srgbClr val="8901F3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80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346" y="993"/>
                    <a:ext cx="58" cy="68"/>
                  </a:xfrm>
                  <a:prstGeom prst="rect">
                    <a:avLst/>
                  </a:prstGeom>
                  <a:solidFill>
                    <a:srgbClr val="8901F3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81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470" y="993"/>
                    <a:ext cx="59" cy="68"/>
                  </a:xfrm>
                  <a:prstGeom prst="rect">
                    <a:avLst/>
                  </a:prstGeom>
                  <a:solidFill>
                    <a:srgbClr val="8901F3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82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595" y="993"/>
                    <a:ext cx="58" cy="68"/>
                  </a:xfrm>
                  <a:prstGeom prst="rect">
                    <a:avLst/>
                  </a:prstGeom>
                  <a:solidFill>
                    <a:srgbClr val="8901F3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83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993"/>
                    <a:ext cx="59" cy="68"/>
                  </a:xfrm>
                  <a:prstGeom prst="rect">
                    <a:avLst/>
                  </a:prstGeom>
                  <a:solidFill>
                    <a:srgbClr val="8901F3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1142" name="Group 118"/>
              <p:cNvGrpSpPr>
                <a:grpSpLocks/>
              </p:cNvGrpSpPr>
              <p:nvPr/>
            </p:nvGrpSpPr>
            <p:grpSpPr bwMode="auto">
              <a:xfrm>
                <a:off x="4982" y="3202"/>
                <a:ext cx="682" cy="1021"/>
                <a:chOff x="4982" y="3202"/>
                <a:chExt cx="682" cy="1021"/>
              </a:xfrm>
            </p:grpSpPr>
            <p:grpSp>
              <p:nvGrpSpPr>
                <p:cNvPr id="1092" name="Group 68"/>
                <p:cNvGrpSpPr>
                  <a:grpSpLocks/>
                </p:cNvGrpSpPr>
                <p:nvPr/>
              </p:nvGrpSpPr>
              <p:grpSpPr bwMode="auto">
                <a:xfrm>
                  <a:off x="4982" y="3202"/>
                  <a:ext cx="682" cy="68"/>
                  <a:chOff x="4982" y="3202"/>
                  <a:chExt cx="682" cy="68"/>
                </a:xfrm>
              </p:grpSpPr>
              <p:sp>
                <p:nvSpPr>
                  <p:cNvPr id="1086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4982" y="3202"/>
                    <a:ext cx="58" cy="68"/>
                  </a:xfrm>
                  <a:prstGeom prst="rect">
                    <a:avLst/>
                  </a:prstGeom>
                  <a:solidFill>
                    <a:srgbClr val="8901F3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87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5106" y="3202"/>
                    <a:ext cx="58" cy="68"/>
                  </a:xfrm>
                  <a:prstGeom prst="rect">
                    <a:avLst/>
                  </a:prstGeom>
                  <a:solidFill>
                    <a:srgbClr val="8901F3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88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5231" y="3202"/>
                    <a:ext cx="59" cy="68"/>
                  </a:xfrm>
                  <a:prstGeom prst="rect">
                    <a:avLst/>
                  </a:prstGeom>
                  <a:solidFill>
                    <a:srgbClr val="8901F3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89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5355" y="3202"/>
                    <a:ext cx="59" cy="68"/>
                  </a:xfrm>
                  <a:prstGeom prst="rect">
                    <a:avLst/>
                  </a:prstGeom>
                  <a:solidFill>
                    <a:srgbClr val="8901F3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90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5481" y="3202"/>
                    <a:ext cx="58" cy="68"/>
                  </a:xfrm>
                  <a:prstGeom prst="rect">
                    <a:avLst/>
                  </a:prstGeom>
                  <a:solidFill>
                    <a:srgbClr val="8901F3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91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5606" y="3202"/>
                    <a:ext cx="58" cy="68"/>
                  </a:xfrm>
                  <a:prstGeom prst="rect">
                    <a:avLst/>
                  </a:prstGeom>
                  <a:solidFill>
                    <a:srgbClr val="8901F3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099" name="Group 75"/>
                <p:cNvGrpSpPr>
                  <a:grpSpLocks/>
                </p:cNvGrpSpPr>
                <p:nvPr/>
              </p:nvGrpSpPr>
              <p:grpSpPr bwMode="auto">
                <a:xfrm>
                  <a:off x="4982" y="3336"/>
                  <a:ext cx="682" cy="68"/>
                  <a:chOff x="4982" y="3336"/>
                  <a:chExt cx="682" cy="68"/>
                </a:xfrm>
              </p:grpSpPr>
              <p:sp>
                <p:nvSpPr>
                  <p:cNvPr id="1093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4982" y="3336"/>
                    <a:ext cx="58" cy="68"/>
                  </a:xfrm>
                  <a:prstGeom prst="rect">
                    <a:avLst/>
                  </a:prstGeom>
                  <a:solidFill>
                    <a:srgbClr val="BF5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94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5106" y="3336"/>
                    <a:ext cx="58" cy="68"/>
                  </a:xfrm>
                  <a:prstGeom prst="rect">
                    <a:avLst/>
                  </a:prstGeom>
                  <a:solidFill>
                    <a:srgbClr val="BF5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95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5231" y="3336"/>
                    <a:ext cx="59" cy="68"/>
                  </a:xfrm>
                  <a:prstGeom prst="rect">
                    <a:avLst/>
                  </a:prstGeom>
                  <a:solidFill>
                    <a:srgbClr val="BF5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96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5355" y="3336"/>
                    <a:ext cx="59" cy="68"/>
                  </a:xfrm>
                  <a:prstGeom prst="rect">
                    <a:avLst/>
                  </a:prstGeom>
                  <a:solidFill>
                    <a:srgbClr val="BF5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97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5481" y="3336"/>
                    <a:ext cx="58" cy="68"/>
                  </a:xfrm>
                  <a:prstGeom prst="rect">
                    <a:avLst/>
                  </a:prstGeom>
                  <a:solidFill>
                    <a:srgbClr val="BF5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98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5606" y="3336"/>
                    <a:ext cx="58" cy="68"/>
                  </a:xfrm>
                  <a:prstGeom prst="rect">
                    <a:avLst/>
                  </a:prstGeom>
                  <a:solidFill>
                    <a:srgbClr val="BF5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106" name="Group 82"/>
                <p:cNvGrpSpPr>
                  <a:grpSpLocks/>
                </p:cNvGrpSpPr>
                <p:nvPr/>
              </p:nvGrpSpPr>
              <p:grpSpPr bwMode="auto">
                <a:xfrm>
                  <a:off x="4982" y="3473"/>
                  <a:ext cx="682" cy="68"/>
                  <a:chOff x="4982" y="3473"/>
                  <a:chExt cx="682" cy="68"/>
                </a:xfrm>
              </p:grpSpPr>
              <p:sp>
                <p:nvSpPr>
                  <p:cNvPr id="1100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4982" y="3473"/>
                    <a:ext cx="58" cy="68"/>
                  </a:xfrm>
                  <a:prstGeom prst="rect">
                    <a:avLst/>
                  </a:prstGeom>
                  <a:solidFill>
                    <a:srgbClr val="DF9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01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5106" y="3473"/>
                    <a:ext cx="58" cy="68"/>
                  </a:xfrm>
                  <a:prstGeom prst="rect">
                    <a:avLst/>
                  </a:prstGeom>
                  <a:solidFill>
                    <a:srgbClr val="DF9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02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5231" y="3473"/>
                    <a:ext cx="59" cy="68"/>
                  </a:xfrm>
                  <a:prstGeom prst="rect">
                    <a:avLst/>
                  </a:prstGeom>
                  <a:solidFill>
                    <a:srgbClr val="DF9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03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5355" y="3473"/>
                    <a:ext cx="59" cy="68"/>
                  </a:xfrm>
                  <a:prstGeom prst="rect">
                    <a:avLst/>
                  </a:prstGeom>
                  <a:solidFill>
                    <a:srgbClr val="DF9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04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5481" y="3473"/>
                    <a:ext cx="58" cy="68"/>
                  </a:xfrm>
                  <a:prstGeom prst="rect">
                    <a:avLst/>
                  </a:prstGeom>
                  <a:solidFill>
                    <a:srgbClr val="DF9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05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5606" y="3473"/>
                    <a:ext cx="58" cy="68"/>
                  </a:xfrm>
                  <a:prstGeom prst="rect">
                    <a:avLst/>
                  </a:prstGeom>
                  <a:solidFill>
                    <a:srgbClr val="DF9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113" name="Group 89"/>
                <p:cNvGrpSpPr>
                  <a:grpSpLocks/>
                </p:cNvGrpSpPr>
                <p:nvPr/>
              </p:nvGrpSpPr>
              <p:grpSpPr bwMode="auto">
                <a:xfrm>
                  <a:off x="4982" y="3610"/>
                  <a:ext cx="682" cy="68"/>
                  <a:chOff x="4982" y="3610"/>
                  <a:chExt cx="682" cy="68"/>
                </a:xfrm>
              </p:grpSpPr>
              <p:sp>
                <p:nvSpPr>
                  <p:cNvPr id="1107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4982" y="3610"/>
                    <a:ext cx="58" cy="68"/>
                  </a:xfrm>
                  <a:prstGeom prst="rect">
                    <a:avLst/>
                  </a:prstGeom>
                  <a:solidFill>
                    <a:srgbClr val="BFD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08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5106" y="3610"/>
                    <a:ext cx="58" cy="68"/>
                  </a:xfrm>
                  <a:prstGeom prst="rect">
                    <a:avLst/>
                  </a:prstGeom>
                  <a:solidFill>
                    <a:srgbClr val="BFD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09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5231" y="3610"/>
                    <a:ext cx="59" cy="68"/>
                  </a:xfrm>
                  <a:prstGeom prst="rect">
                    <a:avLst/>
                  </a:prstGeom>
                  <a:solidFill>
                    <a:srgbClr val="BFD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10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5355" y="3610"/>
                    <a:ext cx="59" cy="68"/>
                  </a:xfrm>
                  <a:prstGeom prst="rect">
                    <a:avLst/>
                  </a:prstGeom>
                  <a:solidFill>
                    <a:srgbClr val="BFD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11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5481" y="3610"/>
                    <a:ext cx="58" cy="68"/>
                  </a:xfrm>
                  <a:prstGeom prst="rect">
                    <a:avLst/>
                  </a:prstGeom>
                  <a:solidFill>
                    <a:srgbClr val="BFD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12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5606" y="3610"/>
                    <a:ext cx="58" cy="68"/>
                  </a:xfrm>
                  <a:prstGeom prst="rect">
                    <a:avLst/>
                  </a:prstGeom>
                  <a:solidFill>
                    <a:srgbClr val="BFD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120" name="Group 96"/>
                <p:cNvGrpSpPr>
                  <a:grpSpLocks/>
                </p:cNvGrpSpPr>
                <p:nvPr/>
              </p:nvGrpSpPr>
              <p:grpSpPr bwMode="auto">
                <a:xfrm>
                  <a:off x="4982" y="3745"/>
                  <a:ext cx="682" cy="68"/>
                  <a:chOff x="4982" y="3745"/>
                  <a:chExt cx="682" cy="68"/>
                </a:xfrm>
              </p:grpSpPr>
              <p:sp>
                <p:nvSpPr>
                  <p:cNvPr id="1114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4982" y="3745"/>
                    <a:ext cx="58" cy="68"/>
                  </a:xfrm>
                  <a:prstGeom prst="rect">
                    <a:avLst/>
                  </a:prstGeom>
                  <a:solidFill>
                    <a:srgbClr val="9FB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15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5106" y="3745"/>
                    <a:ext cx="58" cy="68"/>
                  </a:xfrm>
                  <a:prstGeom prst="rect">
                    <a:avLst/>
                  </a:prstGeom>
                  <a:solidFill>
                    <a:srgbClr val="9FB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16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5231" y="3745"/>
                    <a:ext cx="59" cy="68"/>
                  </a:xfrm>
                  <a:prstGeom prst="rect">
                    <a:avLst/>
                  </a:prstGeom>
                  <a:solidFill>
                    <a:srgbClr val="9FB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17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5355" y="3745"/>
                    <a:ext cx="59" cy="68"/>
                  </a:xfrm>
                  <a:prstGeom prst="rect">
                    <a:avLst/>
                  </a:prstGeom>
                  <a:solidFill>
                    <a:srgbClr val="9FB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18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5481" y="3745"/>
                    <a:ext cx="58" cy="68"/>
                  </a:xfrm>
                  <a:prstGeom prst="rect">
                    <a:avLst/>
                  </a:prstGeom>
                  <a:solidFill>
                    <a:srgbClr val="9FB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19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5606" y="3745"/>
                    <a:ext cx="58" cy="68"/>
                  </a:xfrm>
                  <a:prstGeom prst="rect">
                    <a:avLst/>
                  </a:prstGeom>
                  <a:solidFill>
                    <a:srgbClr val="9FB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127" name="Group 103"/>
                <p:cNvGrpSpPr>
                  <a:grpSpLocks/>
                </p:cNvGrpSpPr>
                <p:nvPr/>
              </p:nvGrpSpPr>
              <p:grpSpPr bwMode="auto">
                <a:xfrm>
                  <a:off x="4982" y="3882"/>
                  <a:ext cx="682" cy="68"/>
                  <a:chOff x="4982" y="3882"/>
                  <a:chExt cx="682" cy="68"/>
                </a:xfrm>
              </p:grpSpPr>
              <p:sp>
                <p:nvSpPr>
                  <p:cNvPr id="1121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4982" y="3882"/>
                    <a:ext cx="58" cy="68"/>
                  </a:xfrm>
                  <a:prstGeom prst="rect">
                    <a:avLst/>
                  </a:prstGeom>
                  <a:solidFill>
                    <a:srgbClr val="3F7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22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5106" y="3882"/>
                    <a:ext cx="58" cy="68"/>
                  </a:xfrm>
                  <a:prstGeom prst="rect">
                    <a:avLst/>
                  </a:prstGeom>
                  <a:solidFill>
                    <a:srgbClr val="3F7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23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5231" y="3882"/>
                    <a:ext cx="59" cy="68"/>
                  </a:xfrm>
                  <a:prstGeom prst="rect">
                    <a:avLst/>
                  </a:prstGeom>
                  <a:solidFill>
                    <a:srgbClr val="3F7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24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5355" y="3882"/>
                    <a:ext cx="59" cy="68"/>
                  </a:xfrm>
                  <a:prstGeom prst="rect">
                    <a:avLst/>
                  </a:prstGeom>
                  <a:solidFill>
                    <a:srgbClr val="3F7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25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5481" y="3882"/>
                    <a:ext cx="58" cy="68"/>
                  </a:xfrm>
                  <a:prstGeom prst="rect">
                    <a:avLst/>
                  </a:prstGeom>
                  <a:solidFill>
                    <a:srgbClr val="3F7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26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5606" y="3882"/>
                    <a:ext cx="58" cy="68"/>
                  </a:xfrm>
                  <a:prstGeom prst="rect">
                    <a:avLst/>
                  </a:prstGeom>
                  <a:solidFill>
                    <a:srgbClr val="3F7F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134" name="Group 110"/>
                <p:cNvGrpSpPr>
                  <a:grpSpLocks/>
                </p:cNvGrpSpPr>
                <p:nvPr/>
              </p:nvGrpSpPr>
              <p:grpSpPr bwMode="auto">
                <a:xfrm>
                  <a:off x="4982" y="4018"/>
                  <a:ext cx="682" cy="68"/>
                  <a:chOff x="4982" y="4018"/>
                  <a:chExt cx="682" cy="68"/>
                </a:xfrm>
              </p:grpSpPr>
              <p:sp>
                <p:nvSpPr>
                  <p:cNvPr id="1128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4982" y="4018"/>
                    <a:ext cx="58" cy="68"/>
                  </a:xfrm>
                  <a:prstGeom prst="rect">
                    <a:avLst/>
                  </a:prstGeom>
                  <a:solidFill>
                    <a:srgbClr val="0000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29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5106" y="4018"/>
                    <a:ext cx="58" cy="68"/>
                  </a:xfrm>
                  <a:prstGeom prst="rect">
                    <a:avLst/>
                  </a:prstGeom>
                  <a:solidFill>
                    <a:srgbClr val="0000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30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5231" y="4018"/>
                    <a:ext cx="59" cy="68"/>
                  </a:xfrm>
                  <a:prstGeom prst="rect">
                    <a:avLst/>
                  </a:prstGeom>
                  <a:solidFill>
                    <a:srgbClr val="0000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31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5355" y="4018"/>
                    <a:ext cx="59" cy="68"/>
                  </a:xfrm>
                  <a:prstGeom prst="rect">
                    <a:avLst/>
                  </a:prstGeom>
                  <a:solidFill>
                    <a:srgbClr val="0000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32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5481" y="4018"/>
                    <a:ext cx="58" cy="68"/>
                  </a:xfrm>
                  <a:prstGeom prst="rect">
                    <a:avLst/>
                  </a:prstGeom>
                  <a:solidFill>
                    <a:srgbClr val="0000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33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5606" y="4018"/>
                    <a:ext cx="58" cy="68"/>
                  </a:xfrm>
                  <a:prstGeom prst="rect">
                    <a:avLst/>
                  </a:prstGeom>
                  <a:solidFill>
                    <a:srgbClr val="0000FF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141" name="Group 117"/>
                <p:cNvGrpSpPr>
                  <a:grpSpLocks/>
                </p:cNvGrpSpPr>
                <p:nvPr/>
              </p:nvGrpSpPr>
              <p:grpSpPr bwMode="auto">
                <a:xfrm>
                  <a:off x="4982" y="4155"/>
                  <a:ext cx="682" cy="68"/>
                  <a:chOff x="4982" y="4155"/>
                  <a:chExt cx="682" cy="68"/>
                </a:xfrm>
              </p:grpSpPr>
              <p:sp>
                <p:nvSpPr>
                  <p:cNvPr id="1135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4982" y="4155"/>
                    <a:ext cx="58" cy="68"/>
                  </a:xfrm>
                  <a:prstGeom prst="rect">
                    <a:avLst/>
                  </a:prstGeom>
                  <a:solidFill>
                    <a:srgbClr val="000080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36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5106" y="4155"/>
                    <a:ext cx="58" cy="68"/>
                  </a:xfrm>
                  <a:prstGeom prst="rect">
                    <a:avLst/>
                  </a:prstGeom>
                  <a:solidFill>
                    <a:srgbClr val="000080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37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5231" y="4155"/>
                    <a:ext cx="59" cy="68"/>
                  </a:xfrm>
                  <a:prstGeom prst="rect">
                    <a:avLst/>
                  </a:prstGeom>
                  <a:solidFill>
                    <a:srgbClr val="000080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38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5355" y="4155"/>
                    <a:ext cx="59" cy="68"/>
                  </a:xfrm>
                  <a:prstGeom prst="rect">
                    <a:avLst/>
                  </a:prstGeom>
                  <a:solidFill>
                    <a:srgbClr val="000080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39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5481" y="4155"/>
                    <a:ext cx="58" cy="68"/>
                  </a:xfrm>
                  <a:prstGeom prst="rect">
                    <a:avLst/>
                  </a:prstGeom>
                  <a:solidFill>
                    <a:srgbClr val="000080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40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5606" y="4155"/>
                    <a:ext cx="58" cy="68"/>
                  </a:xfrm>
                  <a:prstGeom prst="rect">
                    <a:avLst/>
                  </a:prstGeom>
                  <a:solidFill>
                    <a:srgbClr val="000080"/>
                  </a:solidFill>
                  <a:ln>
                    <a:noFill/>
                  </a:ln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</p:grpSp>
        <p:sp useBgFill="1">
          <p:nvSpPr>
            <p:cNvPr id="1144" name="Rectangle 120"/>
            <p:cNvSpPr>
              <a:spLocks noChangeArrowheads="1"/>
            </p:cNvSpPr>
            <p:nvPr/>
          </p:nvSpPr>
          <p:spPr bwMode="auto">
            <a:xfrm>
              <a:off x="341" y="294"/>
              <a:ext cx="5109" cy="3712"/>
            </a:xfrm>
            <a:prstGeom prst="rect">
              <a:avLst/>
            </a:prstGeom>
            <a:ln w="12700">
              <a:solidFill>
                <a:schemeClr val="hlink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146" name="Rectangle 12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 유형을 지정하십시오</a:t>
            </a:r>
          </a:p>
        </p:txBody>
      </p:sp>
      <p:sp>
        <p:nvSpPr>
          <p:cNvPr id="1147" name="Rectangle 1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문자열 유형을 지정하십시오</a:t>
            </a:r>
          </a:p>
          <a:p>
            <a:pPr lvl="1"/>
            <a:r>
              <a:rPr lang="ko-KR" altLang="en-US"/>
              <a:t>제 </a:t>
            </a:r>
            <a:r>
              <a:rPr lang="en-US" altLang="ko-KR"/>
              <a:t>2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제 </a:t>
            </a:r>
            <a:r>
              <a:rPr lang="en-US" altLang="ko-KR"/>
              <a:t>3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제 </a:t>
            </a:r>
            <a:r>
              <a:rPr lang="en-US" altLang="ko-KR"/>
              <a:t>4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제 </a:t>
            </a:r>
            <a:r>
              <a:rPr lang="en-US" altLang="ko-KR"/>
              <a:t>5</a:t>
            </a:r>
            <a:r>
              <a:rPr lang="ko-KR" altLang="en-US"/>
              <a:t>수준</a:t>
            </a:r>
          </a:p>
        </p:txBody>
      </p:sp>
      <p:sp>
        <p:nvSpPr>
          <p:cNvPr id="1148" name="Rectangle 124"/>
          <p:cNvSpPr>
            <a:spLocks noChangeArrowheads="1"/>
          </p:cNvSpPr>
          <p:nvPr/>
        </p:nvSpPr>
        <p:spPr bwMode="auto">
          <a:xfrm>
            <a:off x="8229600" y="762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fld id="{6AF4261F-5135-45AA-BB3C-ABC4928C5BEA}" type="slidenum">
              <a:rPr lang="en-US" altLang="ko-KR" sz="1600"/>
              <a:pPr>
                <a:spcBef>
                  <a:spcPct val="50000"/>
                </a:spcBef>
              </a:pPr>
              <a:t>‹#›</a:t>
            </a:fld>
            <a:endParaRPr lang="en-US" altLang="ko-KR" sz="1600"/>
          </a:p>
        </p:txBody>
      </p:sp>
      <p:sp>
        <p:nvSpPr>
          <p:cNvPr id="1149" name="Rectangle 1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313" y="6381750"/>
            <a:ext cx="75612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200" b="1">
                <a:solidFill>
                  <a:schemeClr val="hlink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r>
              <a:rPr lang="en-US" altLang="ko-KR" dirty="0"/>
              <a:t>C  Programming,  Spring  term  2025,     Int’l College   </a:t>
            </a:r>
            <a:r>
              <a:rPr lang="en-US" altLang="ko-KR" dirty="0" err="1"/>
              <a:t>Tongmyong</a:t>
            </a:r>
            <a:r>
              <a:rPr lang="en-US" altLang="ko-KR" dirty="0"/>
              <a:t>  Univ.    Sung-</a:t>
            </a:r>
            <a:r>
              <a:rPr lang="en-US" altLang="ko-KR" dirty="0" err="1"/>
              <a:t>Mok</a:t>
            </a:r>
            <a:r>
              <a:rPr lang="en-US" altLang="ko-KR" dirty="0"/>
              <a:t>  Cho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anose="02020603050405020304" pitchFamily="18" charset="0"/>
          <a:ea typeface="돋움체" panose="020B0609000101010101" pitchFamily="49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anose="02020603050405020304" pitchFamily="18" charset="0"/>
          <a:ea typeface="돋움체" panose="020B0609000101010101" pitchFamily="49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anose="02020603050405020304" pitchFamily="18" charset="0"/>
          <a:ea typeface="돋움체" panose="020B0609000101010101" pitchFamily="49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anose="02020603050405020304" pitchFamily="18" charset="0"/>
          <a:ea typeface="돋움체" panose="020B0609000101010101" pitchFamily="49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anose="02020603050405020304" pitchFamily="18" charset="0"/>
          <a:ea typeface="돋움체" panose="020B0609000101010101" pitchFamily="49" charset="-127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anose="02020603050405020304" pitchFamily="18" charset="0"/>
          <a:ea typeface="돋움체" panose="020B0609000101010101" pitchFamily="49" charset="-127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anose="02020603050405020304" pitchFamily="18" charset="0"/>
          <a:ea typeface="돋움체" panose="020B0609000101010101" pitchFamily="49" charset="-127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anose="02020603050405020304" pitchFamily="18" charset="0"/>
          <a:ea typeface="돋움체" panose="020B0609000101010101" pitchFamily="49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Ÿ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Playbill" panose="040506030A0602020202" pitchFamily="82" charset="0"/>
        <a:buChar char="—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Playbill" panose="040506030A0602020202" pitchFamily="82" charset="0"/>
        <a:buChar char="—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 dirty="0"/>
              <a:t>C  Programming,  Spring  term  2025,               Int’l College, </a:t>
            </a:r>
            <a:r>
              <a:rPr lang="en-US" altLang="ko-KR" dirty="0" err="1"/>
              <a:t>Tongmyong</a:t>
            </a:r>
            <a:r>
              <a:rPr lang="en-US" altLang="ko-KR" dirty="0"/>
              <a:t>  Univ.   Sung-</a:t>
            </a:r>
            <a:r>
              <a:rPr lang="en-US" altLang="ko-KR" dirty="0" err="1"/>
              <a:t>Mok</a:t>
            </a:r>
            <a:r>
              <a:rPr lang="en-US" altLang="ko-KR" dirty="0"/>
              <a:t>  Cho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1143000"/>
          </a:xfrm>
          <a:noFill/>
          <a:ln/>
        </p:spPr>
        <p:txBody>
          <a:bodyPr anchor="ctr"/>
          <a:lstStyle/>
          <a:p>
            <a:r>
              <a:rPr lang="en-US" altLang="ko-KR" sz="5400" dirty="0"/>
              <a:t>C   Programming</a:t>
            </a:r>
          </a:p>
        </p:txBody>
      </p:sp>
      <p:graphicFrame>
        <p:nvGraphicFramePr>
          <p:cNvPr id="5125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5140280"/>
              </p:ext>
            </p:extLst>
          </p:nvPr>
        </p:nvGraphicFramePr>
        <p:xfrm>
          <a:off x="3347864" y="2792412"/>
          <a:ext cx="2641600" cy="300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마이크로소프트 클립아트 갤러리" r:id="rId5" imgW="2641320" imgH="3006720" progId="MS_ClipArt_Gallery">
                  <p:embed/>
                </p:oleObj>
              </mc:Choice>
              <mc:Fallback>
                <p:oleObj name="마이크로소프트 클립아트 갤러리" r:id="rId5" imgW="2641320" imgH="3006720" progId="MS_ClipArt_Gallery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792412"/>
                        <a:ext cx="2641600" cy="300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 dirty="0"/>
              <a:t>In  C,  the  program  to  print  “hello,  world”  is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599" y="1600200"/>
            <a:ext cx="8066087" cy="4781550"/>
          </a:xfrm>
          <a:noFill/>
          <a:ln/>
        </p:spPr>
        <p:txBody>
          <a:bodyPr/>
          <a:lstStyle/>
          <a:p>
            <a:pPr marL="400050" lvl="1" indent="0">
              <a:buNone/>
            </a:pPr>
            <a:r>
              <a:rPr lang="en-US" altLang="ko-KR" dirty="0">
                <a:solidFill>
                  <a:srgbClr val="0000FF"/>
                </a:solidFill>
              </a:rPr>
              <a:t>#include &lt;</a:t>
            </a:r>
            <a:r>
              <a:rPr lang="en-US" altLang="ko-KR" dirty="0" err="1">
                <a:solidFill>
                  <a:srgbClr val="0000FF"/>
                </a:solidFill>
              </a:rPr>
              <a:t>stdio.h</a:t>
            </a:r>
            <a:r>
              <a:rPr lang="en-US" altLang="ko-KR" dirty="0">
                <a:solidFill>
                  <a:srgbClr val="0000FF"/>
                </a:solidFill>
              </a:rPr>
              <a:t>&gt;</a:t>
            </a:r>
          </a:p>
          <a:p>
            <a:pPr marL="400050" lvl="1" indent="0">
              <a:buNone/>
            </a:pPr>
            <a:endParaRPr lang="en-US" altLang="ko-KR" dirty="0">
              <a:solidFill>
                <a:srgbClr val="0000FF"/>
              </a:solidFill>
            </a:endParaRPr>
          </a:p>
          <a:p>
            <a:pPr marL="400050" lvl="1" indent="0">
              <a:buNone/>
            </a:pPr>
            <a:r>
              <a:rPr lang="en-US" altLang="ko-KR" dirty="0">
                <a:solidFill>
                  <a:srgbClr val="0000FF"/>
                </a:solidFill>
              </a:rPr>
              <a:t>main()</a:t>
            </a:r>
          </a:p>
          <a:p>
            <a:pPr marL="400050" lvl="1" indent="0">
              <a:buNone/>
            </a:pPr>
            <a:r>
              <a:rPr lang="en-US" altLang="ko-KR" dirty="0">
                <a:solidFill>
                  <a:srgbClr val="0000FF"/>
                </a:solidFill>
              </a:rPr>
              <a:t>{</a:t>
            </a:r>
          </a:p>
          <a:p>
            <a:pPr marL="400050" lvl="1" indent="0">
              <a:buNone/>
            </a:pPr>
            <a:r>
              <a:rPr lang="en-US" altLang="ko-KR" dirty="0">
                <a:solidFill>
                  <a:srgbClr val="0000FF"/>
                </a:solidFill>
              </a:rPr>
              <a:t>	</a:t>
            </a:r>
            <a:r>
              <a:rPr lang="en-US" altLang="ko-KR" dirty="0" err="1">
                <a:solidFill>
                  <a:srgbClr val="0000FF"/>
                </a:solidFill>
              </a:rPr>
              <a:t>printf</a:t>
            </a:r>
            <a:r>
              <a:rPr lang="en-US" altLang="ko-KR" dirty="0">
                <a:solidFill>
                  <a:srgbClr val="0000FF"/>
                </a:solidFill>
              </a:rPr>
              <a:t>("hello, world \n");</a:t>
            </a:r>
          </a:p>
          <a:p>
            <a:pPr marL="400050" lvl="1" indent="0">
              <a:buNone/>
            </a:pPr>
            <a:r>
              <a:rPr lang="en-US" altLang="ko-KR" dirty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A  C program, whatever its size, consists of </a:t>
            </a:r>
            <a:r>
              <a:rPr lang="en-US" altLang="ko-KR" i="1" dirty="0"/>
              <a:t>functions </a:t>
            </a:r>
            <a:r>
              <a:rPr lang="en-US" altLang="ko-KR" dirty="0"/>
              <a:t>and </a:t>
            </a:r>
            <a:r>
              <a:rPr lang="en-US" altLang="ko-KR" i="1" dirty="0"/>
              <a:t>variables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#include &lt;</a:t>
            </a:r>
            <a:r>
              <a:rPr lang="en-US" altLang="ko-KR" dirty="0" err="1">
                <a:solidFill>
                  <a:srgbClr val="FF0000"/>
                </a:solidFill>
              </a:rPr>
              <a:t>stdio.h</a:t>
            </a:r>
            <a:r>
              <a:rPr lang="en-US" altLang="ko-KR" dirty="0">
                <a:solidFill>
                  <a:srgbClr val="FF0000"/>
                </a:solidFill>
              </a:rPr>
              <a:t>&gt; </a:t>
            </a:r>
            <a:r>
              <a:rPr lang="en-US" altLang="ko-KR" dirty="0"/>
              <a:t>tells the compiler to include information about the standard input/output library such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 </a:t>
            </a:r>
            <a:r>
              <a:rPr lang="en-US" altLang="ko-KR" i="1" dirty="0"/>
              <a:t>function </a:t>
            </a:r>
            <a:r>
              <a:rPr lang="en-US" altLang="ko-KR" i="1" dirty="0" err="1"/>
              <a:t>printf</a:t>
            </a:r>
            <a:r>
              <a:rPr lang="en-US" altLang="ko-KR" i="1" dirty="0"/>
              <a:t> , </a:t>
            </a:r>
            <a:r>
              <a:rPr lang="en-US" altLang="ko-KR" i="1" dirty="0" err="1"/>
              <a:t>scanf</a:t>
            </a:r>
            <a:r>
              <a:rPr lang="en-US" altLang="ko-KR" i="1" dirty="0"/>
              <a:t>, </a:t>
            </a:r>
            <a:r>
              <a:rPr lang="en-US" altLang="ko-KR" dirty="0" err="1"/>
              <a:t>etal</a:t>
            </a:r>
            <a:r>
              <a:rPr lang="en-US" altLang="ko-KR" dirty="0"/>
              <a:t>.</a:t>
            </a:r>
          </a:p>
          <a:p>
            <a:r>
              <a:rPr lang="en-US" altLang="ko-KR" i="1" dirty="0"/>
              <a:t>main calls library function </a:t>
            </a:r>
            <a:r>
              <a:rPr lang="en-US" altLang="ko-KR" i="1" dirty="0" err="1"/>
              <a:t>printf</a:t>
            </a:r>
            <a:r>
              <a:rPr lang="en-US" altLang="ko-KR" i="1" dirty="0"/>
              <a:t> to print </a:t>
            </a:r>
            <a:r>
              <a:rPr lang="en-US" altLang="ko-KR" dirty="0"/>
              <a:t>the string of characters between the quotes</a:t>
            </a:r>
            <a:r>
              <a:rPr lang="en-US" altLang="ko-KR" i="1" dirty="0"/>
              <a:t>, </a:t>
            </a:r>
            <a:r>
              <a:rPr lang="en-US" altLang="ko-KR" dirty="0"/>
              <a:t> \n </a:t>
            </a:r>
            <a:r>
              <a:rPr lang="en-US" altLang="ko-KR" i="1" dirty="0"/>
              <a:t>represents the newline character.</a:t>
            </a:r>
          </a:p>
          <a:p>
            <a:r>
              <a:rPr lang="en-US" altLang="ko-KR" dirty="0"/>
              <a:t>The statements of a function are enclosed in braces { }.</a:t>
            </a:r>
          </a:p>
        </p:txBody>
      </p:sp>
      <p:sp>
        <p:nvSpPr>
          <p:cNvPr id="12" name="바닥글 개체 틀 5">
            <a:extLst>
              <a:ext uri="{FF2B5EF4-FFF2-40B4-BE49-F238E27FC236}">
                <a16:creationId xmlns:a16="http://schemas.microsoft.com/office/drawing/2014/main" id="{346E3F16-0C22-497B-9004-DF20B0A2E8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68313" y="6381750"/>
            <a:ext cx="7561262" cy="476250"/>
          </a:xfrm>
        </p:spPr>
        <p:txBody>
          <a:bodyPr/>
          <a:lstStyle/>
          <a:p>
            <a:r>
              <a:rPr lang="en-US" altLang="ko-KR" dirty="0"/>
              <a:t>C  Programming,  Spring  term  2025,               Int’l College, </a:t>
            </a:r>
            <a:r>
              <a:rPr lang="en-US" altLang="ko-KR" dirty="0" err="1"/>
              <a:t>Tongmyong</a:t>
            </a:r>
            <a:r>
              <a:rPr lang="en-US" altLang="ko-KR" dirty="0"/>
              <a:t>  Univ.   Sung-</a:t>
            </a:r>
            <a:r>
              <a:rPr lang="en-US" altLang="ko-KR" dirty="0" err="1"/>
              <a:t>Mok</a:t>
            </a:r>
            <a:r>
              <a:rPr lang="en-US" altLang="ko-KR" dirty="0"/>
              <a:t>  Cho</a:t>
            </a:r>
          </a:p>
        </p:txBody>
      </p:sp>
    </p:spTree>
    <p:extLst>
      <p:ext uri="{BB962C8B-B14F-4D97-AF65-F5344CB8AC3E}">
        <p14:creationId xmlns:p14="http://schemas.microsoft.com/office/powerpoint/2010/main" val="198668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4664"/>
            <a:ext cx="7772400" cy="576064"/>
          </a:xfrm>
          <a:noFill/>
          <a:ln/>
        </p:spPr>
        <p:txBody>
          <a:bodyPr/>
          <a:lstStyle/>
          <a:p>
            <a:r>
              <a:rPr lang="en-US" altLang="ko-KR" b="1" dirty="0"/>
              <a:t>Variables  and  Arithmetic  Expressions</a:t>
            </a:r>
            <a:endParaRPr lang="en-US" altLang="ko-KR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80728"/>
            <a:ext cx="7772400" cy="5401022"/>
          </a:xfrm>
          <a:noFill/>
          <a:ln/>
        </p:spPr>
        <p:txBody>
          <a:bodyPr/>
          <a:lstStyle/>
          <a:p>
            <a:r>
              <a:rPr lang="en-US" altLang="ko-KR" dirty="0"/>
              <a:t>The next program uses the formula ℃=(5/9)(℉-32) to print the table of Fahrenheit temperatures and their centigrade or Celsius equivalents: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main() 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rgbClr val="0000FF"/>
                </a:solidFill>
              </a:rPr>
              <a:t>int </a:t>
            </a:r>
            <a:r>
              <a:rPr lang="en-US" altLang="ko-KR" dirty="0" err="1">
                <a:solidFill>
                  <a:srgbClr val="0000FF"/>
                </a:solidFill>
              </a:rPr>
              <a:t>fahr</a:t>
            </a:r>
            <a:r>
              <a:rPr lang="en-US" altLang="ko-KR" dirty="0">
                <a:solidFill>
                  <a:srgbClr val="0000FF"/>
                </a:solidFill>
              </a:rPr>
              <a:t>, </a:t>
            </a:r>
            <a:r>
              <a:rPr lang="en-US" altLang="ko-KR" dirty="0" err="1">
                <a:solidFill>
                  <a:srgbClr val="0000FF"/>
                </a:solidFill>
              </a:rPr>
              <a:t>celsius</a:t>
            </a:r>
            <a:r>
              <a:rPr lang="en-US" altLang="ko-KR" dirty="0">
                <a:solidFill>
                  <a:srgbClr val="0000FF"/>
                </a:solidFill>
              </a:rPr>
              <a:t>, lower, upper, step;</a:t>
            </a:r>
          </a:p>
          <a:p>
            <a:pPr marL="0" indent="0">
              <a:buNone/>
            </a:pPr>
            <a:r>
              <a:rPr lang="en-US" altLang="ko-KR" dirty="0"/>
              <a:t>	lower = 0; 		</a:t>
            </a:r>
            <a:r>
              <a:rPr lang="en-US" altLang="ko-KR" dirty="0">
                <a:solidFill>
                  <a:srgbClr val="00B050"/>
                </a:solidFill>
              </a:rPr>
              <a:t>/* lower limit of temperature scale */</a:t>
            </a:r>
          </a:p>
          <a:p>
            <a:pPr marL="0" indent="0">
              <a:buNone/>
            </a:pPr>
            <a:r>
              <a:rPr lang="en-US" altLang="ko-KR" dirty="0"/>
              <a:t>	upper = 300; 		</a:t>
            </a:r>
            <a:r>
              <a:rPr lang="en-US" altLang="ko-KR" dirty="0">
                <a:solidFill>
                  <a:srgbClr val="00B050"/>
                </a:solidFill>
              </a:rPr>
              <a:t>/* upper limit */</a:t>
            </a:r>
          </a:p>
          <a:p>
            <a:pPr marL="0" indent="0">
              <a:buNone/>
            </a:pPr>
            <a:r>
              <a:rPr lang="en-US" altLang="ko-KR" dirty="0"/>
              <a:t>	step = 20; 		</a:t>
            </a:r>
            <a:r>
              <a:rPr lang="en-US" altLang="ko-KR" dirty="0">
                <a:solidFill>
                  <a:srgbClr val="00B050"/>
                </a:solidFill>
              </a:rPr>
              <a:t>/* step size */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fahr</a:t>
            </a:r>
            <a:r>
              <a:rPr lang="en-US" altLang="ko-KR" dirty="0"/>
              <a:t> = lower;</a:t>
            </a:r>
          </a:p>
          <a:p>
            <a:pPr marL="0" indent="0">
              <a:buNone/>
            </a:pPr>
            <a:r>
              <a:rPr lang="en-US" altLang="ko-KR" dirty="0"/>
              <a:t>	while (</a:t>
            </a:r>
            <a:r>
              <a:rPr lang="en-US" altLang="ko-KR" dirty="0" err="1"/>
              <a:t>fahr</a:t>
            </a:r>
            <a:r>
              <a:rPr lang="en-US" altLang="ko-KR" dirty="0"/>
              <a:t> &lt;= upper) 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celsius</a:t>
            </a:r>
            <a:r>
              <a:rPr lang="en-US" altLang="ko-KR" dirty="0"/>
              <a:t> = 5 * (fahr-32) / 9;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("%d\</a:t>
            </a:r>
            <a:r>
              <a:rPr lang="en-US" altLang="ko-KR" dirty="0" err="1"/>
              <a:t>t%d</a:t>
            </a:r>
            <a:r>
              <a:rPr lang="en-US" altLang="ko-KR" dirty="0"/>
              <a:t>\n", </a:t>
            </a:r>
            <a:r>
              <a:rPr lang="en-US" altLang="ko-KR" dirty="0" err="1"/>
              <a:t>fahr</a:t>
            </a:r>
            <a:r>
              <a:rPr lang="en-US" altLang="ko-KR" dirty="0"/>
              <a:t>, </a:t>
            </a:r>
            <a:r>
              <a:rPr lang="en-US" altLang="ko-KR" dirty="0" err="1"/>
              <a:t>celsius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fahr</a:t>
            </a:r>
            <a:r>
              <a:rPr lang="en-US" altLang="ko-KR" dirty="0"/>
              <a:t> = </a:t>
            </a:r>
            <a:r>
              <a:rPr lang="en-US" altLang="ko-KR" dirty="0" err="1"/>
              <a:t>fahr</a:t>
            </a:r>
            <a:r>
              <a:rPr lang="en-US" altLang="ko-KR" dirty="0"/>
              <a:t> + step;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dirty="0"/>
              <a:t>	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12" name="바닥글 개체 틀 5">
            <a:extLst>
              <a:ext uri="{FF2B5EF4-FFF2-40B4-BE49-F238E27FC236}">
                <a16:creationId xmlns:a16="http://schemas.microsoft.com/office/drawing/2014/main" id="{346E3F16-0C22-497B-9004-DF20B0A2E8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68313" y="6381750"/>
            <a:ext cx="7561262" cy="476250"/>
          </a:xfrm>
        </p:spPr>
        <p:txBody>
          <a:bodyPr/>
          <a:lstStyle/>
          <a:p>
            <a:r>
              <a:rPr lang="en-US" altLang="ko-KR" dirty="0"/>
              <a:t>C  Programming,  Spring  term  2025,               Int’l College, </a:t>
            </a:r>
            <a:r>
              <a:rPr lang="en-US" altLang="ko-KR" dirty="0" err="1"/>
              <a:t>Tongmyong</a:t>
            </a:r>
            <a:r>
              <a:rPr lang="en-US" altLang="ko-KR" dirty="0"/>
              <a:t>  Univ.   Sung-</a:t>
            </a:r>
            <a:r>
              <a:rPr lang="en-US" altLang="ko-KR" dirty="0" err="1"/>
              <a:t>Mok</a:t>
            </a:r>
            <a:r>
              <a:rPr lang="en-US" altLang="ko-KR" dirty="0"/>
              <a:t>  Cho</a:t>
            </a:r>
          </a:p>
        </p:txBody>
      </p:sp>
      <p:sp>
        <p:nvSpPr>
          <p:cNvPr id="2" name="폭발: 14pt 1">
            <a:extLst>
              <a:ext uri="{FF2B5EF4-FFF2-40B4-BE49-F238E27FC236}">
                <a16:creationId xmlns:a16="http://schemas.microsoft.com/office/drawing/2014/main" id="{1B14F9DF-423A-4706-8C73-EBB8EF16E86E}"/>
              </a:ext>
            </a:extLst>
          </p:cNvPr>
          <p:cNvSpPr/>
          <p:nvPr/>
        </p:nvSpPr>
        <p:spPr bwMode="auto">
          <a:xfrm>
            <a:off x="4932040" y="1518111"/>
            <a:ext cx="5256584" cy="1584176"/>
          </a:xfrm>
          <a:prstGeom prst="irregularSeal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dirty="0">
                <a:solidFill>
                  <a:srgbClr val="0000FF"/>
                </a:solidFill>
              </a:rPr>
              <a:t>In C, all variables must be declared before they are used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p:sp>
        <p:nvSpPr>
          <p:cNvPr id="13" name="폭발: 14pt 12">
            <a:extLst>
              <a:ext uri="{FF2B5EF4-FFF2-40B4-BE49-F238E27FC236}">
                <a16:creationId xmlns:a16="http://schemas.microsoft.com/office/drawing/2014/main" id="{CC7F26C0-19BD-402E-9B39-1FD363B7E2A8}"/>
              </a:ext>
            </a:extLst>
          </p:cNvPr>
          <p:cNvSpPr/>
          <p:nvPr/>
        </p:nvSpPr>
        <p:spPr bwMode="auto">
          <a:xfrm>
            <a:off x="4923402" y="3468103"/>
            <a:ext cx="5256584" cy="1584176"/>
          </a:xfrm>
          <a:prstGeom prst="irregularSeal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dirty="0">
                <a:solidFill>
                  <a:srgbClr val="00B050"/>
                </a:solidFill>
              </a:rPr>
              <a:t>Any characters between /* and */ are ignored by the compiler;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7009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6712"/>
            <a:ext cx="7772400" cy="5401022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main() {</a:t>
            </a:r>
          </a:p>
          <a:p>
            <a:pPr marL="0" indent="0">
              <a:buNone/>
            </a:pPr>
            <a:r>
              <a:rPr lang="en-US" altLang="ko-KR" dirty="0"/>
              <a:t>	int </a:t>
            </a:r>
            <a:r>
              <a:rPr lang="en-US" altLang="ko-KR" dirty="0" err="1"/>
              <a:t>fahr</a:t>
            </a:r>
            <a:r>
              <a:rPr lang="en-US" altLang="ko-KR" dirty="0"/>
              <a:t>, Celsius, lower, upper, step </a:t>
            </a:r>
            <a:r>
              <a:rPr lang="en-US" altLang="ko-KR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ko-KR" dirty="0"/>
              <a:t>	lower = 0</a:t>
            </a:r>
            <a:r>
              <a:rPr lang="en-US" altLang="ko-KR" dirty="0">
                <a:solidFill>
                  <a:srgbClr val="FF0000"/>
                </a:solidFill>
              </a:rPr>
              <a:t>;</a:t>
            </a:r>
            <a:r>
              <a:rPr lang="en-US" altLang="ko-KR" dirty="0"/>
              <a:t> 		</a:t>
            </a:r>
            <a:endParaRPr lang="en-US" altLang="ko-KR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	upper = 300</a:t>
            </a:r>
            <a:r>
              <a:rPr lang="en-US" altLang="ko-KR" dirty="0">
                <a:solidFill>
                  <a:srgbClr val="FF0000"/>
                </a:solidFill>
              </a:rPr>
              <a:t>; </a:t>
            </a:r>
            <a:r>
              <a:rPr lang="en-US" altLang="ko-KR" dirty="0"/>
              <a:t>		</a:t>
            </a:r>
            <a:endParaRPr lang="en-US" altLang="ko-KR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	step = 20</a:t>
            </a:r>
            <a:r>
              <a:rPr lang="en-US" altLang="ko-KR" dirty="0">
                <a:solidFill>
                  <a:srgbClr val="FF0000"/>
                </a:solidFill>
              </a:rPr>
              <a:t>; </a:t>
            </a: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fahr</a:t>
            </a:r>
            <a:r>
              <a:rPr lang="en-US" altLang="ko-KR" dirty="0"/>
              <a:t> = lower</a:t>
            </a:r>
            <a:r>
              <a:rPr lang="en-US" altLang="ko-KR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rgbClr val="0000FF"/>
                </a:solidFill>
              </a:rPr>
              <a:t>while (</a:t>
            </a:r>
            <a:r>
              <a:rPr lang="en-US" altLang="ko-KR" dirty="0" err="1">
                <a:solidFill>
                  <a:srgbClr val="0000FF"/>
                </a:solidFill>
              </a:rPr>
              <a:t>fahr</a:t>
            </a:r>
            <a:r>
              <a:rPr lang="en-US" altLang="ko-KR" dirty="0">
                <a:solidFill>
                  <a:srgbClr val="0000FF"/>
                </a:solidFill>
              </a:rPr>
              <a:t> &lt;= upper) 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celsius</a:t>
            </a:r>
            <a:r>
              <a:rPr lang="en-US" altLang="ko-KR" dirty="0"/>
              <a:t> = 5 * (fahr-32) / 9</a:t>
            </a:r>
            <a:r>
              <a:rPr lang="en-US" altLang="ko-KR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("%d  \t  %d  \n",  </a:t>
            </a:r>
            <a:r>
              <a:rPr lang="en-US" altLang="ko-KR" dirty="0" err="1"/>
              <a:t>fahr</a:t>
            </a:r>
            <a:r>
              <a:rPr lang="en-US" altLang="ko-KR" dirty="0"/>
              <a:t>,  </a:t>
            </a:r>
            <a:r>
              <a:rPr lang="en-US" altLang="ko-KR" dirty="0" err="1"/>
              <a:t>celsius</a:t>
            </a:r>
            <a:r>
              <a:rPr lang="en-US" altLang="ko-KR" dirty="0"/>
              <a:t>)</a:t>
            </a:r>
            <a:r>
              <a:rPr lang="en-US" altLang="ko-KR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fahr</a:t>
            </a:r>
            <a:r>
              <a:rPr lang="en-US" altLang="ko-KR" dirty="0"/>
              <a:t> = </a:t>
            </a:r>
            <a:r>
              <a:rPr lang="en-US" altLang="ko-KR" dirty="0" err="1"/>
              <a:t>fahr</a:t>
            </a:r>
            <a:r>
              <a:rPr lang="en-US" altLang="ko-KR" dirty="0"/>
              <a:t> + step</a:t>
            </a:r>
            <a:r>
              <a:rPr lang="en-US" altLang="ko-KR" dirty="0">
                <a:solidFill>
                  <a:srgbClr val="FF0000"/>
                </a:solidFill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rgbClr val="0000FF"/>
                </a:solidFill>
              </a:rPr>
              <a:t>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12" name="바닥글 개체 틀 5">
            <a:extLst>
              <a:ext uri="{FF2B5EF4-FFF2-40B4-BE49-F238E27FC236}">
                <a16:creationId xmlns:a16="http://schemas.microsoft.com/office/drawing/2014/main" id="{346E3F16-0C22-497B-9004-DF20B0A2E8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68313" y="6381750"/>
            <a:ext cx="7561262" cy="476250"/>
          </a:xfrm>
        </p:spPr>
        <p:txBody>
          <a:bodyPr/>
          <a:lstStyle/>
          <a:p>
            <a:r>
              <a:rPr lang="en-US" altLang="ko-KR" dirty="0"/>
              <a:t>C  Programming,  Spring  term  2025,               Int’l College, </a:t>
            </a:r>
            <a:r>
              <a:rPr lang="en-US" altLang="ko-KR" dirty="0" err="1"/>
              <a:t>Tongmyong</a:t>
            </a:r>
            <a:r>
              <a:rPr lang="en-US" altLang="ko-KR" dirty="0"/>
              <a:t>  Univ.   Sung-</a:t>
            </a:r>
            <a:r>
              <a:rPr lang="en-US" altLang="ko-KR" dirty="0" err="1"/>
              <a:t>Mok</a:t>
            </a:r>
            <a:r>
              <a:rPr lang="en-US" altLang="ko-KR" dirty="0"/>
              <a:t>  Cho</a:t>
            </a:r>
          </a:p>
        </p:txBody>
      </p:sp>
      <p:sp>
        <p:nvSpPr>
          <p:cNvPr id="13" name="폭발: 14pt 12">
            <a:extLst>
              <a:ext uri="{FF2B5EF4-FFF2-40B4-BE49-F238E27FC236}">
                <a16:creationId xmlns:a16="http://schemas.microsoft.com/office/drawing/2014/main" id="{CC7F26C0-19BD-402E-9B39-1FD363B7E2A8}"/>
              </a:ext>
            </a:extLst>
          </p:cNvPr>
          <p:cNvSpPr/>
          <p:nvPr/>
        </p:nvSpPr>
        <p:spPr bwMode="auto">
          <a:xfrm>
            <a:off x="2238654" y="699175"/>
            <a:ext cx="6228184" cy="1187921"/>
          </a:xfrm>
          <a:prstGeom prst="irregularSeal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Individual statements are terminated by semicolons.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6CA618-7FA7-4D4A-8021-B0D1F08D686D}"/>
              </a:ext>
            </a:extLst>
          </p:cNvPr>
          <p:cNvSpPr/>
          <p:nvPr/>
        </p:nvSpPr>
        <p:spPr>
          <a:xfrm>
            <a:off x="3201616" y="2378394"/>
            <a:ext cx="5256584" cy="1680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FF"/>
                </a:solidFill>
                <a:latin typeface="TimesNewRoman"/>
              </a:rPr>
              <a:t>The </a:t>
            </a:r>
            <a:r>
              <a:rPr lang="en-US" altLang="ko-KR" sz="1400" dirty="0">
                <a:solidFill>
                  <a:srgbClr val="0000FF"/>
                </a:solidFill>
                <a:latin typeface="CourierNewPSMT"/>
              </a:rPr>
              <a:t>while </a:t>
            </a:r>
            <a:r>
              <a:rPr lang="en-US" altLang="ko-KR" sz="1400" dirty="0">
                <a:solidFill>
                  <a:srgbClr val="0000FF"/>
                </a:solidFill>
                <a:latin typeface="TimesNewRoman"/>
              </a:rPr>
              <a:t>loop operates as follows: The condition in parentheses is tested. If it is true (</a:t>
            </a:r>
            <a:r>
              <a:rPr lang="en-US" altLang="ko-KR" sz="1400" dirty="0" err="1">
                <a:solidFill>
                  <a:srgbClr val="0000FF"/>
                </a:solidFill>
                <a:latin typeface="CourierNewPSMT"/>
              </a:rPr>
              <a:t>fahr</a:t>
            </a:r>
            <a:r>
              <a:rPr lang="en-US" altLang="ko-KR" sz="1400" dirty="0">
                <a:solidFill>
                  <a:srgbClr val="0000FF"/>
                </a:solidFill>
                <a:latin typeface="CourierNewPSMT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TimesNewRoman"/>
              </a:rPr>
              <a:t>is less than or equal to </a:t>
            </a:r>
            <a:r>
              <a:rPr lang="en-US" altLang="ko-KR" sz="1400" dirty="0">
                <a:solidFill>
                  <a:srgbClr val="0000FF"/>
                </a:solidFill>
                <a:latin typeface="CourierNewPSMT"/>
              </a:rPr>
              <a:t>upper</a:t>
            </a:r>
            <a:r>
              <a:rPr lang="en-US" altLang="ko-KR" sz="1400" dirty="0">
                <a:solidFill>
                  <a:srgbClr val="0000FF"/>
                </a:solidFill>
                <a:latin typeface="TimesNewRoman"/>
              </a:rPr>
              <a:t>), the body of the loop (the three statements enclosed in braces) is executed. Then the condition is re-tested, and if true, the body is executed again. When the test becomes false (</a:t>
            </a:r>
            <a:r>
              <a:rPr lang="en-US" altLang="ko-KR" sz="1400" dirty="0" err="1">
                <a:solidFill>
                  <a:srgbClr val="0000FF"/>
                </a:solidFill>
                <a:latin typeface="CourierNewPSMT"/>
              </a:rPr>
              <a:t>fahr</a:t>
            </a:r>
            <a:r>
              <a:rPr lang="en-US" altLang="ko-KR" sz="1400" dirty="0">
                <a:solidFill>
                  <a:srgbClr val="0000FF"/>
                </a:solidFill>
                <a:latin typeface="CourierNewPSMT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TimesNewRoman"/>
              </a:rPr>
              <a:t>exceeds </a:t>
            </a:r>
            <a:r>
              <a:rPr lang="en-US" altLang="ko-KR" sz="1400" dirty="0">
                <a:solidFill>
                  <a:srgbClr val="0000FF"/>
                </a:solidFill>
                <a:latin typeface="CourierNewPSMT"/>
              </a:rPr>
              <a:t>upper</a:t>
            </a:r>
            <a:r>
              <a:rPr lang="en-US" altLang="ko-KR" sz="1400" dirty="0">
                <a:solidFill>
                  <a:srgbClr val="0000FF"/>
                </a:solidFill>
                <a:latin typeface="TimesNewRoman"/>
              </a:rPr>
              <a:t>) the loop ends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84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92696"/>
            <a:ext cx="7772400" cy="5401022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main() {</a:t>
            </a:r>
          </a:p>
          <a:p>
            <a:pPr marL="0" indent="0">
              <a:buNone/>
            </a:pPr>
            <a:r>
              <a:rPr lang="en-US" altLang="ko-KR" dirty="0"/>
              <a:t>	int </a:t>
            </a:r>
            <a:r>
              <a:rPr lang="en-US" altLang="ko-KR" dirty="0" err="1"/>
              <a:t>fahr</a:t>
            </a:r>
            <a:r>
              <a:rPr lang="en-US" altLang="ko-KR" dirty="0"/>
              <a:t>, Celsius, lower, upper, step ;</a:t>
            </a:r>
          </a:p>
          <a:p>
            <a:pPr marL="0" indent="0">
              <a:buNone/>
            </a:pPr>
            <a:r>
              <a:rPr lang="en-US" altLang="ko-KR" dirty="0"/>
              <a:t>	lower = 0; 		</a:t>
            </a:r>
          </a:p>
          <a:p>
            <a:pPr marL="0" indent="0">
              <a:buNone/>
            </a:pPr>
            <a:r>
              <a:rPr lang="en-US" altLang="ko-KR" dirty="0"/>
              <a:t>	upper = 300; 		</a:t>
            </a:r>
          </a:p>
          <a:p>
            <a:pPr marL="0" indent="0">
              <a:buNone/>
            </a:pPr>
            <a:r>
              <a:rPr lang="en-US" altLang="ko-KR" dirty="0"/>
              <a:t>	step = 20; 	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fahr</a:t>
            </a:r>
            <a:r>
              <a:rPr lang="en-US" altLang="ko-KR" dirty="0"/>
              <a:t> = lower;      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	while (</a:t>
            </a:r>
            <a:r>
              <a:rPr lang="en-US" altLang="ko-KR" dirty="0" err="1"/>
              <a:t>fahr</a:t>
            </a:r>
            <a:r>
              <a:rPr lang="en-US" altLang="ko-KR" dirty="0"/>
              <a:t> &lt;= upper) 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>
                <a:solidFill>
                  <a:srgbClr val="0000FF"/>
                </a:solidFill>
              </a:rPr>
              <a:t>celsius</a:t>
            </a:r>
            <a:r>
              <a:rPr lang="en-US" altLang="ko-KR" dirty="0">
                <a:solidFill>
                  <a:srgbClr val="0000FF"/>
                </a:solidFill>
              </a:rPr>
              <a:t> = 5 * (fahr-32) / 9;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>
                <a:solidFill>
                  <a:schemeClr val="accent2"/>
                </a:solidFill>
              </a:rPr>
              <a:t>printf</a:t>
            </a:r>
            <a:r>
              <a:rPr lang="en-US" altLang="ko-KR" dirty="0">
                <a:solidFill>
                  <a:schemeClr val="accent2"/>
                </a:solidFill>
              </a:rPr>
              <a:t>("%d  \t  %d  \n",  </a:t>
            </a:r>
            <a:r>
              <a:rPr lang="en-US" altLang="ko-KR" dirty="0" err="1">
                <a:solidFill>
                  <a:schemeClr val="accent2"/>
                </a:solidFill>
              </a:rPr>
              <a:t>fahr</a:t>
            </a:r>
            <a:r>
              <a:rPr lang="en-US" altLang="ko-KR" dirty="0">
                <a:solidFill>
                  <a:schemeClr val="accent2"/>
                </a:solidFill>
              </a:rPr>
              <a:t>,  </a:t>
            </a:r>
            <a:r>
              <a:rPr lang="en-US" altLang="ko-KR" dirty="0" err="1">
                <a:solidFill>
                  <a:schemeClr val="accent2"/>
                </a:solidFill>
              </a:rPr>
              <a:t>celsius</a:t>
            </a:r>
            <a:r>
              <a:rPr lang="en-US" altLang="ko-KR" dirty="0">
                <a:solidFill>
                  <a:schemeClr val="accent2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fahr</a:t>
            </a:r>
            <a:r>
              <a:rPr lang="en-US" altLang="ko-KR" dirty="0"/>
              <a:t> = </a:t>
            </a:r>
            <a:r>
              <a:rPr lang="en-US" altLang="ko-KR" dirty="0" err="1"/>
              <a:t>fahr</a:t>
            </a:r>
            <a:r>
              <a:rPr lang="en-US" altLang="ko-KR" dirty="0"/>
              <a:t> + step;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dirty="0"/>
              <a:t>	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12" name="바닥글 개체 틀 5">
            <a:extLst>
              <a:ext uri="{FF2B5EF4-FFF2-40B4-BE49-F238E27FC236}">
                <a16:creationId xmlns:a16="http://schemas.microsoft.com/office/drawing/2014/main" id="{346E3F16-0C22-497B-9004-DF20B0A2E8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68313" y="6381750"/>
            <a:ext cx="7561262" cy="476250"/>
          </a:xfrm>
        </p:spPr>
        <p:txBody>
          <a:bodyPr/>
          <a:lstStyle/>
          <a:p>
            <a:r>
              <a:rPr lang="en-US" altLang="ko-KR" dirty="0"/>
              <a:t>C  Programming,  Spring  term  2025,               Int’l College, </a:t>
            </a:r>
            <a:r>
              <a:rPr lang="en-US" altLang="ko-KR" dirty="0" err="1"/>
              <a:t>Tongmyong</a:t>
            </a:r>
            <a:r>
              <a:rPr lang="en-US" altLang="ko-KR" dirty="0"/>
              <a:t>  Univ.   Sung-</a:t>
            </a:r>
            <a:r>
              <a:rPr lang="en-US" altLang="ko-KR" dirty="0" err="1"/>
              <a:t>Mok</a:t>
            </a:r>
            <a:r>
              <a:rPr lang="en-US" altLang="ko-KR" dirty="0"/>
              <a:t>  Cho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DE88369-7249-44DE-8E8D-31553D3795AF}"/>
              </a:ext>
            </a:extLst>
          </p:cNvPr>
          <p:cNvSpPr/>
          <p:nvPr/>
        </p:nvSpPr>
        <p:spPr>
          <a:xfrm>
            <a:off x="3059832" y="2402743"/>
            <a:ext cx="5832648" cy="1980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0000FF"/>
                </a:solidFill>
                <a:latin typeface="TimesNewRoman"/>
              </a:rPr>
              <a:t>The Celsius temperature is computed and assigned to the variable </a:t>
            </a:r>
            <a:r>
              <a:rPr lang="en-US" altLang="ko-KR" sz="1600" dirty="0">
                <a:solidFill>
                  <a:srgbClr val="0000FF"/>
                </a:solidFill>
                <a:latin typeface="CourierNewPSMT"/>
              </a:rPr>
              <a:t>Celsius</a:t>
            </a:r>
            <a:endParaRPr lang="en-US" altLang="ko-KR" sz="1600" dirty="0">
              <a:solidFill>
                <a:srgbClr val="0000FF"/>
              </a:solidFill>
              <a:latin typeface="TimesNewRoman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chemeClr val="accent2"/>
                </a:solidFill>
                <a:latin typeface="TimesNewRoman"/>
              </a:rPr>
              <a:t>the first argument of </a:t>
            </a:r>
            <a:r>
              <a:rPr lang="en-US" altLang="ko-KR" sz="1600" dirty="0" err="1">
                <a:solidFill>
                  <a:schemeClr val="accent2"/>
                </a:solidFill>
                <a:latin typeface="TimesNewRoman"/>
              </a:rPr>
              <a:t>printf</a:t>
            </a:r>
            <a:r>
              <a:rPr lang="en-US" altLang="ko-KR" sz="1600" dirty="0">
                <a:solidFill>
                  <a:schemeClr val="accent2"/>
                </a:solidFill>
                <a:latin typeface="TimesNewRoman"/>
              </a:rPr>
              <a:t> is a string of characters to be printed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chemeClr val="accent2"/>
                </a:solidFill>
                <a:latin typeface="TimesNewRoman"/>
              </a:rPr>
              <a:t>       And %d specifies an integer argument is to be substituted.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chemeClr val="accent2"/>
                </a:solidFill>
                <a:latin typeface="TimesNewRoman"/>
              </a:rPr>
              <a:t>       the values of the two integers </a:t>
            </a:r>
            <a:r>
              <a:rPr lang="en-US" altLang="ko-KR" sz="1600" dirty="0" err="1">
                <a:solidFill>
                  <a:schemeClr val="accent2"/>
                </a:solidFill>
                <a:latin typeface="TimesNewRoman"/>
              </a:rPr>
              <a:t>fahr</a:t>
            </a:r>
            <a:r>
              <a:rPr lang="en-US" altLang="ko-KR" sz="1600" dirty="0">
                <a:solidFill>
                  <a:schemeClr val="accent2"/>
                </a:solidFill>
                <a:latin typeface="TimesNewRoman"/>
              </a:rPr>
              <a:t> and </a:t>
            </a:r>
            <a:r>
              <a:rPr lang="en-US" altLang="ko-KR" sz="1600" dirty="0" err="1">
                <a:solidFill>
                  <a:schemeClr val="accent2"/>
                </a:solidFill>
                <a:latin typeface="TimesNewRoman"/>
              </a:rPr>
              <a:t>celsius</a:t>
            </a:r>
            <a:r>
              <a:rPr lang="en-US" altLang="ko-KR" sz="1600" dirty="0">
                <a:solidFill>
                  <a:schemeClr val="accent2"/>
                </a:solidFill>
                <a:latin typeface="TimesNewRoman"/>
              </a:rPr>
              <a:t> to be printed, with           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chemeClr val="accent2"/>
                </a:solidFill>
                <a:latin typeface="TimesNewRoman"/>
              </a:rPr>
              <a:t>       a tab (\t) between them. </a:t>
            </a:r>
            <a:endParaRPr lang="ko-KR" altLang="en-US" sz="1600" dirty="0">
              <a:solidFill>
                <a:schemeClr val="accent2"/>
              </a:solidFill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2249158303"/>
      </p:ext>
    </p:extLst>
  </p:cSld>
  <p:clrMapOvr>
    <a:masterClrMapping/>
  </p:clrMapOvr>
</p:sld>
</file>

<file path=ppt/theme/theme1.xml><?xml version="1.0" encoding="utf-8"?>
<a:theme xmlns:a="http://schemas.openxmlformats.org/drawingml/2006/main" name="MULTBOXC">
  <a:themeElements>
    <a:clrScheme name="">
      <a:dk1>
        <a:srgbClr val="000000"/>
      </a:dk1>
      <a:lt1>
        <a:srgbClr val="99FFFF"/>
      </a:lt1>
      <a:dk2>
        <a:srgbClr val="FF0066"/>
      </a:dk2>
      <a:lt2>
        <a:srgbClr val="00CC66"/>
      </a:lt2>
      <a:accent1>
        <a:srgbClr val="FFFFFF"/>
      </a:accent1>
      <a:accent2>
        <a:srgbClr val="FF0000"/>
      </a:accent2>
      <a:accent3>
        <a:srgbClr val="CAFFFF"/>
      </a:accent3>
      <a:accent4>
        <a:srgbClr val="000000"/>
      </a:accent4>
      <a:accent5>
        <a:srgbClr val="FFFFFF"/>
      </a:accent5>
      <a:accent6>
        <a:srgbClr val="E70000"/>
      </a:accent6>
      <a:hlink>
        <a:srgbClr val="1207FB"/>
      </a:hlink>
      <a:folHlink>
        <a:srgbClr val="C0C0C0"/>
      </a:folHlink>
    </a:clrScheme>
    <a:fontScheme name="MULTBOXC">
      <a:majorFont>
        <a:latin typeface="Times New Roman"/>
        <a:ea typeface="돋움체"/>
        <a:cs typeface=""/>
      </a:majorFont>
      <a:minorFont>
        <a:latin typeface="Times New Roman"/>
        <a:ea typeface="돋움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돋움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돋움" panose="020B0600000101010101" pitchFamily="50" charset="-127"/>
          </a:defRPr>
        </a:defPPr>
      </a:lstStyle>
    </a:lnDef>
  </a:objectDefaults>
  <a:extraClrSchemeLst>
    <a:extraClrScheme>
      <a:clrScheme name="MULTBOXC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ULTBOX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ULTBOXC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ULTBOXC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ULTBOXC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ULTBOXC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ULTBOXC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99FFFF"/>
    </a:lt1>
    <a:dk2>
      <a:srgbClr val="FF0066"/>
    </a:dk2>
    <a:lt2>
      <a:srgbClr val="00CC66"/>
    </a:lt2>
    <a:accent1>
      <a:srgbClr val="FFFFFF"/>
    </a:accent1>
    <a:accent2>
      <a:srgbClr val="FF0000"/>
    </a:accent2>
    <a:accent3>
      <a:srgbClr val="CAFFFF"/>
    </a:accent3>
    <a:accent4>
      <a:srgbClr val="000000"/>
    </a:accent4>
    <a:accent5>
      <a:srgbClr val="FFFFFF"/>
    </a:accent5>
    <a:accent6>
      <a:srgbClr val="E70000"/>
    </a:accent6>
    <a:hlink>
      <a:srgbClr val="1207FB"/>
    </a:hlink>
    <a:folHlink>
      <a:srgbClr val="C0C0C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C:\MSOFFICE\POWERPNT\TEMPLATE\CLROVRHD\MULTBOXC.PPT</Template>
  <TotalTime>8775</TotalTime>
  <Words>696</Words>
  <Application>Microsoft Office PowerPoint</Application>
  <PresentationFormat>화면 슬라이드 쇼(4:3)</PresentationFormat>
  <Paragraphs>81</Paragraphs>
  <Slides>5</Slides>
  <Notes>5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6" baseType="lpstr">
      <vt:lpstr>CourierNewPSMT</vt:lpstr>
      <vt:lpstr>TimesNewRoman</vt:lpstr>
      <vt:lpstr>굴림</vt:lpstr>
      <vt:lpstr>돋움</vt:lpstr>
      <vt:lpstr>돋움체</vt:lpstr>
      <vt:lpstr>Arial</vt:lpstr>
      <vt:lpstr>Playbill</vt:lpstr>
      <vt:lpstr>Times New Roman</vt:lpstr>
      <vt:lpstr>Wingdings</vt:lpstr>
      <vt:lpstr>MULTBOXC</vt:lpstr>
      <vt:lpstr>마이크로소프트 클립아트 갤러리</vt:lpstr>
      <vt:lpstr>C   Programming</vt:lpstr>
      <vt:lpstr>In  C,  the  program  to  print  “hello,  world”  is</vt:lpstr>
      <vt:lpstr>Variables  and  Arithmetic  Expressions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Microprocessssor Experiments</dc:title>
  <dc:creator>조  성  목</dc:creator>
  <cp:lastModifiedBy>조성목</cp:lastModifiedBy>
  <cp:revision>211</cp:revision>
  <cp:lastPrinted>1997-05-07T04:56:18Z</cp:lastPrinted>
  <dcterms:created xsi:type="dcterms:W3CDTF">1995-06-17T23:31:02Z</dcterms:created>
  <dcterms:modified xsi:type="dcterms:W3CDTF">2024-09-10T08:02:59Z</dcterms:modified>
</cp:coreProperties>
</file>