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4" r:id="rId18"/>
    <p:sldId id="282" r:id="rId19"/>
    <p:sldId id="264" r:id="rId20"/>
    <p:sldId id="266" r:id="rId21"/>
    <p:sldId id="267" r:id="rId22"/>
    <p:sldId id="268" r:id="rId23"/>
    <p:sldId id="283" r:id="rId24"/>
    <p:sldId id="288" r:id="rId25"/>
    <p:sldId id="270" r:id="rId26"/>
    <p:sldId id="286" r:id="rId2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051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102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93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37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85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67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737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171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81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64f5ed0f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64f5ed0f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64f5ed0f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64f5ed0f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6193df7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6193df77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4f5ed0f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64f5ed0f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64f5ed0f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64f5ed0f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64f5ed0f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64f5ed0f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57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64f5ed0f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64f5ed0f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214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64f5ed0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64f5ed0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4f5ed0f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4f5ed0f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82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64f5ed0f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64f5ed0f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64f5ed0f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64f5ed0f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64f5ed0f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64f5ed0f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4f5ed0f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4f5ed0f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64f5ed0f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64f5ed0f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193df7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193df7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9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810375" y="2399200"/>
            <a:ext cx="3211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Professor: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Filipe A.N Verri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1075" y="2399200"/>
            <a:ext cx="3211200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Grupo</a:t>
            </a:r>
            <a:r>
              <a:rPr lang="pt-BR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Othon Daiki Ishiyi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Samir Nunes da Silva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Ulisses Lopes da Silva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Victor Antônio Batista Caus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93550" y="509375"/>
            <a:ext cx="607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9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894775" y="335450"/>
            <a:ext cx="627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357550" y="416975"/>
            <a:ext cx="442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</a:rPr>
              <a:t>Heart Disease Prediction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018700" y="971075"/>
            <a:ext cx="5106600" cy="9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	CMC-16 - Data Science Practices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1. Modularize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endParaRPr sz="1600" dirty="0"/>
          </a:p>
        </p:txBody>
      </p:sp>
      <p:sp>
        <p:nvSpPr>
          <p:cNvPr id="8" name="Google Shape;117;p20">
            <a:extLst>
              <a:ext uri="{FF2B5EF4-FFF2-40B4-BE49-F238E27FC236}">
                <a16:creationId xmlns:a16="http://schemas.microsoft.com/office/drawing/2014/main" id="{DE138500-A95F-4E68-AB9B-27EE8012989C}"/>
              </a:ext>
            </a:extLst>
          </p:cNvPr>
          <p:cNvSpPr txBox="1"/>
          <p:nvPr/>
        </p:nvSpPr>
        <p:spPr>
          <a:xfrm>
            <a:off x="360699" y="1308046"/>
            <a:ext cx="816661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Análise dos dados: data_analysis.py e </a:t>
            </a:r>
            <a:r>
              <a:rPr lang="pt-BR" dirty="0" err="1"/>
              <a:t>data_analysis.ipynb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B7FF45-4321-417A-A2BB-154407D6B7C8}"/>
              </a:ext>
            </a:extLst>
          </p:cNvPr>
          <p:cNvSpPr txBox="1"/>
          <p:nvPr/>
        </p:nvSpPr>
        <p:spPr>
          <a:xfrm>
            <a:off x="360699" y="17576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 notebook </a:t>
            </a:r>
            <a:r>
              <a:rPr lang="en-US" sz="1200" dirty="0" err="1"/>
              <a:t>mostra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análise</a:t>
            </a:r>
            <a:r>
              <a:rPr lang="en-US" sz="1200" dirty="0"/>
              <a:t> </a:t>
            </a:r>
            <a:r>
              <a:rPr lang="en-US" sz="1200" dirty="0" err="1"/>
              <a:t>inicial</a:t>
            </a:r>
            <a:r>
              <a:rPr lang="en-US" sz="1200" dirty="0"/>
              <a:t> </a:t>
            </a:r>
            <a:r>
              <a:rPr lang="en-US" sz="1200" dirty="0" err="1"/>
              <a:t>usada</a:t>
            </a:r>
            <a:r>
              <a:rPr lang="en-US" sz="1200" dirty="0"/>
              <a:t> para </a:t>
            </a:r>
            <a:r>
              <a:rPr lang="en-US" sz="1200" dirty="0" err="1"/>
              <a:t>entender</a:t>
            </a:r>
            <a:r>
              <a:rPr lang="en-US" sz="1200" dirty="0"/>
              <a:t> o </a:t>
            </a:r>
            <a:r>
              <a:rPr lang="en-US" sz="1200" dirty="0" err="1"/>
              <a:t>básico</a:t>
            </a:r>
            <a:r>
              <a:rPr lang="en-US" sz="1200" dirty="0"/>
              <a:t> do dataset: </a:t>
            </a:r>
            <a:r>
              <a:rPr lang="en-US" sz="1200" dirty="0" err="1"/>
              <a:t>número</a:t>
            </a:r>
            <a:r>
              <a:rPr lang="en-US" sz="1200" dirty="0"/>
              <a:t> de </a:t>
            </a:r>
            <a:r>
              <a:rPr lang="en-US" sz="1200" dirty="0" err="1"/>
              <a:t>linhas</a:t>
            </a:r>
            <a:r>
              <a:rPr lang="en-US" sz="1200" dirty="0"/>
              <a:t> e </a:t>
            </a:r>
            <a:r>
              <a:rPr lang="en-US" sz="1200" dirty="0" err="1"/>
              <a:t>colunas</a:t>
            </a:r>
            <a:r>
              <a:rPr lang="en-US" sz="1200" dirty="0"/>
              <a:t>, </a:t>
            </a:r>
            <a:r>
              <a:rPr lang="en-US" sz="1200" dirty="0" err="1"/>
              <a:t>distribuições</a:t>
            </a:r>
            <a:r>
              <a:rPr lang="en-US" sz="1200" dirty="0"/>
              <a:t> </a:t>
            </a:r>
            <a:r>
              <a:rPr lang="en-US" sz="1200" dirty="0" err="1"/>
              <a:t>univariadas</a:t>
            </a:r>
            <a:r>
              <a:rPr lang="en-US" sz="1200" dirty="0"/>
              <a:t> e a </a:t>
            </a:r>
            <a:r>
              <a:rPr lang="en-US" sz="1200" dirty="0" err="1"/>
              <a:t>correlação</a:t>
            </a:r>
            <a:r>
              <a:rPr lang="en-US" sz="1200" dirty="0"/>
              <a:t> entre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variável</a:t>
            </a:r>
            <a:r>
              <a:rPr lang="en-US" sz="1200" dirty="0"/>
              <a:t> e o target.</a:t>
            </a:r>
          </a:p>
        </p:txBody>
      </p:sp>
      <p:pic>
        <p:nvPicPr>
          <p:cNvPr id="1026" name="Picture 2" descr="Material Bread logo">
            <a:extLst>
              <a:ext uri="{FF2B5EF4-FFF2-40B4-BE49-F238E27FC236}">
                <a16:creationId xmlns:a16="http://schemas.microsoft.com/office/drawing/2014/main" id="{6EE430C2-BFFC-4F38-BF72-4918C26B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83" y="969375"/>
            <a:ext cx="3544518" cy="26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erial Bread logo">
            <a:extLst>
              <a:ext uri="{FF2B5EF4-FFF2-40B4-BE49-F238E27FC236}">
                <a16:creationId xmlns:a16="http://schemas.microsoft.com/office/drawing/2014/main" id="{1A81C2BC-8969-488E-BC2B-2EE892CA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2" y="2675312"/>
            <a:ext cx="3123036" cy="235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07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1. Modularize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endParaRPr sz="1600" dirty="0"/>
          </a:p>
        </p:txBody>
      </p:sp>
      <p:sp>
        <p:nvSpPr>
          <p:cNvPr id="8" name="Google Shape;117;p20">
            <a:extLst>
              <a:ext uri="{FF2B5EF4-FFF2-40B4-BE49-F238E27FC236}">
                <a16:creationId xmlns:a16="http://schemas.microsoft.com/office/drawing/2014/main" id="{DE138500-A95F-4E68-AB9B-27EE8012989C}"/>
              </a:ext>
            </a:extLst>
          </p:cNvPr>
          <p:cNvSpPr txBox="1"/>
          <p:nvPr/>
        </p:nvSpPr>
        <p:spPr>
          <a:xfrm>
            <a:off x="360699" y="1308046"/>
            <a:ext cx="816661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Pipeline de Pré-processamento: hdp_data_import.py e hdp_data_pipeline.py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74718E-17EF-4B94-A323-753CE0955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235" y="2835126"/>
            <a:ext cx="3372425" cy="452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2E6596-F58C-49A2-9540-98CC55406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26" y="3287194"/>
            <a:ext cx="5038230" cy="17159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83AEDB-1ACB-4D77-93DB-B5A60F6C0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46" y="1977656"/>
            <a:ext cx="4969791" cy="10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4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1. Modularize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endParaRPr sz="1600" dirty="0"/>
          </a:p>
        </p:txBody>
      </p:sp>
      <p:sp>
        <p:nvSpPr>
          <p:cNvPr id="8" name="Google Shape;117;p20">
            <a:extLst>
              <a:ext uri="{FF2B5EF4-FFF2-40B4-BE49-F238E27FC236}">
                <a16:creationId xmlns:a16="http://schemas.microsoft.com/office/drawing/2014/main" id="{DE138500-A95F-4E68-AB9B-27EE8012989C}"/>
              </a:ext>
            </a:extLst>
          </p:cNvPr>
          <p:cNvSpPr txBox="1"/>
          <p:nvPr/>
        </p:nvSpPr>
        <p:spPr>
          <a:xfrm>
            <a:off x="360699" y="1308046"/>
            <a:ext cx="816661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Validação e Escolha do Modelo: hdp_model_evaluator.py, hdp_many_model_evaluator.py e evaluate.py e models.py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D56DAE-92B7-4601-AAFC-DA54445C2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18" y="2059273"/>
            <a:ext cx="4850291" cy="28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7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1. Modularize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endParaRPr sz="1600" dirty="0"/>
          </a:p>
        </p:txBody>
      </p:sp>
      <p:sp>
        <p:nvSpPr>
          <p:cNvPr id="8" name="Google Shape;117;p20">
            <a:extLst>
              <a:ext uri="{FF2B5EF4-FFF2-40B4-BE49-F238E27FC236}">
                <a16:creationId xmlns:a16="http://schemas.microsoft.com/office/drawing/2014/main" id="{DE138500-A95F-4E68-AB9B-27EE8012989C}"/>
              </a:ext>
            </a:extLst>
          </p:cNvPr>
          <p:cNvSpPr txBox="1"/>
          <p:nvPr/>
        </p:nvSpPr>
        <p:spPr>
          <a:xfrm>
            <a:off x="360699" y="1308046"/>
            <a:ext cx="816661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Validação e Escolha do Modelo: hdp_model_evaluator.py, hdp_many_model_evaluator.py e evaluate.py e models.py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13A177-2789-4DF5-9790-3CE54D716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781" y="1923569"/>
            <a:ext cx="5214840" cy="30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7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1. Modularize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endParaRPr sz="1600" dirty="0"/>
          </a:p>
        </p:txBody>
      </p:sp>
      <p:sp>
        <p:nvSpPr>
          <p:cNvPr id="8" name="Google Shape;117;p20">
            <a:extLst>
              <a:ext uri="{FF2B5EF4-FFF2-40B4-BE49-F238E27FC236}">
                <a16:creationId xmlns:a16="http://schemas.microsoft.com/office/drawing/2014/main" id="{DE138500-A95F-4E68-AB9B-27EE8012989C}"/>
              </a:ext>
            </a:extLst>
          </p:cNvPr>
          <p:cNvSpPr txBox="1"/>
          <p:nvPr/>
        </p:nvSpPr>
        <p:spPr>
          <a:xfrm>
            <a:off x="360699" y="1308046"/>
            <a:ext cx="816661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Validação e Escolha do Modelo: hdp_model_evaluator.py, hdp_many_model_evaluator.py e evaluate.py e models.py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FB5716-5932-4678-BD50-6D27F08D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838" y="1923569"/>
            <a:ext cx="4339254" cy="30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1. Modularize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endParaRPr sz="1600" dirty="0"/>
          </a:p>
        </p:txBody>
      </p:sp>
      <p:sp>
        <p:nvSpPr>
          <p:cNvPr id="8" name="Google Shape;117;p20">
            <a:extLst>
              <a:ext uri="{FF2B5EF4-FFF2-40B4-BE49-F238E27FC236}">
                <a16:creationId xmlns:a16="http://schemas.microsoft.com/office/drawing/2014/main" id="{DE138500-A95F-4E68-AB9B-27EE8012989C}"/>
              </a:ext>
            </a:extLst>
          </p:cNvPr>
          <p:cNvSpPr txBox="1"/>
          <p:nvPr/>
        </p:nvSpPr>
        <p:spPr>
          <a:xfrm>
            <a:off x="360699" y="1308046"/>
            <a:ext cx="816661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Teste do Modelo: test.py e hdp_model_evaluator.py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E69AFA-2133-45E6-BA41-13E27FAD0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2" y="2088855"/>
            <a:ext cx="46767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2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1. Modularize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endParaRPr sz="1600" dirty="0"/>
          </a:p>
        </p:txBody>
      </p:sp>
      <p:sp>
        <p:nvSpPr>
          <p:cNvPr id="8" name="Google Shape;117;p20">
            <a:extLst>
              <a:ext uri="{FF2B5EF4-FFF2-40B4-BE49-F238E27FC236}">
                <a16:creationId xmlns:a16="http://schemas.microsoft.com/office/drawing/2014/main" id="{DE138500-A95F-4E68-AB9B-27EE8012989C}"/>
              </a:ext>
            </a:extLst>
          </p:cNvPr>
          <p:cNvSpPr txBox="1"/>
          <p:nvPr/>
        </p:nvSpPr>
        <p:spPr>
          <a:xfrm>
            <a:off x="360699" y="1308046"/>
            <a:ext cx="816661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dirty="0"/>
              <a:t>Treinamento Final e </a:t>
            </a:r>
            <a:r>
              <a:rPr lang="pt-BR" dirty="0" err="1"/>
              <a:t>Deploy</a:t>
            </a:r>
            <a:r>
              <a:rPr lang="pt-BR" dirty="0"/>
              <a:t>: main.py, train.py, predict.py, hdp_model_trainer.py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2AE2AB-4B8A-4714-A5E7-81BA67163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13" y="1739146"/>
            <a:ext cx="3369303" cy="32069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4C8550-3143-4431-8767-96AE1D131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862" y="2387071"/>
            <a:ext cx="3981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9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1. Modularize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endParaRPr sz="1600" dirty="0"/>
          </a:p>
        </p:txBody>
      </p:sp>
      <p:sp>
        <p:nvSpPr>
          <p:cNvPr id="8" name="Google Shape;117;p20">
            <a:extLst>
              <a:ext uri="{FF2B5EF4-FFF2-40B4-BE49-F238E27FC236}">
                <a16:creationId xmlns:a16="http://schemas.microsoft.com/office/drawing/2014/main" id="{DE138500-A95F-4E68-AB9B-27EE8012989C}"/>
              </a:ext>
            </a:extLst>
          </p:cNvPr>
          <p:cNvSpPr txBox="1"/>
          <p:nvPr/>
        </p:nvSpPr>
        <p:spPr>
          <a:xfrm>
            <a:off x="360699" y="1308046"/>
            <a:ext cx="816661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dirty="0"/>
              <a:t>Treinamento Final e </a:t>
            </a:r>
            <a:r>
              <a:rPr lang="pt-BR" dirty="0" err="1"/>
              <a:t>Deploy</a:t>
            </a:r>
            <a:r>
              <a:rPr lang="pt-BR" dirty="0"/>
              <a:t>: main.py, train.py, predict.py, hdp_model_trainer.py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E65F12-CBED-456E-B2C0-F4DF0DDA5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58" y="1739146"/>
            <a:ext cx="5943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1. Modularize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endParaRPr sz="1600" dirty="0"/>
          </a:p>
        </p:txBody>
      </p:sp>
      <p:sp>
        <p:nvSpPr>
          <p:cNvPr id="8" name="Google Shape;117;p20">
            <a:extLst>
              <a:ext uri="{FF2B5EF4-FFF2-40B4-BE49-F238E27FC236}">
                <a16:creationId xmlns:a16="http://schemas.microsoft.com/office/drawing/2014/main" id="{DE138500-A95F-4E68-AB9B-27EE8012989C}"/>
              </a:ext>
            </a:extLst>
          </p:cNvPr>
          <p:cNvSpPr txBox="1"/>
          <p:nvPr/>
        </p:nvSpPr>
        <p:spPr>
          <a:xfrm>
            <a:off x="360700" y="1308046"/>
            <a:ext cx="3775366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dirty="0"/>
              <a:t>Treinamento Final e </a:t>
            </a:r>
            <a:r>
              <a:rPr lang="pt-BR" dirty="0" err="1"/>
              <a:t>Deploy</a:t>
            </a:r>
            <a:r>
              <a:rPr lang="pt-BR" dirty="0"/>
              <a:t>: main.py, train.py, predict.py, hdp_model_trainer.py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4BB0BE-4684-495B-A46E-85892D96B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481" y="492225"/>
            <a:ext cx="2550549" cy="40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0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2. Version control everything</a:t>
            </a:r>
            <a:endParaRPr sz="16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C181A3-BC2B-433E-8C4C-40230EF3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400" y="837347"/>
            <a:ext cx="3360600" cy="41832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180400" y="753825"/>
            <a:ext cx="3000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4. </a:t>
            </a:r>
            <a:r>
              <a:rPr lang="pt-BR" sz="1600" dirty="0" err="1"/>
              <a:t>Reports</a:t>
            </a:r>
            <a:r>
              <a:rPr lang="pt-BR" sz="1600" dirty="0"/>
              <a:t> as </a:t>
            </a:r>
            <a:r>
              <a:rPr lang="pt-BR" sz="1600" dirty="0" err="1"/>
              <a:t>deliverables</a:t>
            </a:r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61F6E6-20EF-40CD-A1D3-D10157316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694" y="669852"/>
            <a:ext cx="3887994" cy="42430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45F5F38-43F8-4CAD-B808-3E015B5395CD}"/>
              </a:ext>
            </a:extLst>
          </p:cNvPr>
          <p:cNvSpPr txBox="1"/>
          <p:nvPr/>
        </p:nvSpPr>
        <p:spPr>
          <a:xfrm>
            <a:off x="411691" y="24835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</a:t>
            </a:r>
            <a:r>
              <a:rPr lang="pt-BR" dirty="0" err="1"/>
              <a:t>Analysis</a:t>
            </a:r>
            <a:r>
              <a:rPr lang="pt-BR" dirty="0"/>
              <a:t> + </a:t>
            </a:r>
            <a:r>
              <a:rPr lang="pt-BR" dirty="0" err="1"/>
              <a:t>Report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5. Setup quantitative goals</a:t>
            </a:r>
            <a:endParaRPr sz="16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A56DF8-FE0F-4656-814F-588CCE160B28}"/>
              </a:ext>
            </a:extLst>
          </p:cNvPr>
          <p:cNvSpPr txBox="1"/>
          <p:nvPr/>
        </p:nvSpPr>
        <p:spPr>
          <a:xfrm>
            <a:off x="2881423" y="19882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Google Shape;109;p19">
            <a:extLst>
              <a:ext uri="{FF2B5EF4-FFF2-40B4-BE49-F238E27FC236}">
                <a16:creationId xmlns:a16="http://schemas.microsoft.com/office/drawing/2014/main" id="{79C2FC57-C6A8-4AA1-A19F-C6F32506CB85}"/>
              </a:ext>
            </a:extLst>
          </p:cNvPr>
          <p:cNvSpPr txBox="1"/>
          <p:nvPr/>
        </p:nvSpPr>
        <p:spPr>
          <a:xfrm>
            <a:off x="428850" y="1268800"/>
            <a:ext cx="8286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relação às métricas, propõe-se que o modelo final deva atingir, em média, um mínimo de 75% de </a:t>
            </a:r>
            <a:r>
              <a:rPr lang="pt-BR" dirty="0" err="1"/>
              <a:t>revocação</a:t>
            </a:r>
            <a:r>
              <a:rPr lang="pt-BR" dirty="0"/>
              <a:t> e 70% de precisão. Portanto, espera-se que o modelo seja principalmente capaz de evitar falsos negativos. No entanto, também deve evitar classificar erroneamente muitos pacientes como doentes.</a:t>
            </a:r>
            <a:endParaRPr dirty="0"/>
          </a:p>
        </p:txBody>
      </p:sp>
      <p:pic>
        <p:nvPicPr>
          <p:cNvPr id="2050" name="Picture 2" descr="Metrics - Free business icons">
            <a:extLst>
              <a:ext uri="{FF2B5EF4-FFF2-40B4-BE49-F238E27FC236}">
                <a16:creationId xmlns:a16="http://schemas.microsoft.com/office/drawing/2014/main" id="{765DE706-8456-4DFA-9C50-D7DAC951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75" y="2465000"/>
            <a:ext cx="15335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lance - Free business and finance icons">
            <a:extLst>
              <a:ext uri="{FF2B5EF4-FFF2-40B4-BE49-F238E27FC236}">
                <a16:creationId xmlns:a16="http://schemas.microsoft.com/office/drawing/2014/main" id="{580F6A71-2B1A-4603-BE1A-E0E7C7427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15" y="24650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180399" y="753825"/>
            <a:ext cx="336059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6. </a:t>
            </a:r>
            <a:r>
              <a:rPr lang="pt-BR" sz="1600" dirty="0" err="1"/>
              <a:t>Measure</a:t>
            </a:r>
            <a:r>
              <a:rPr lang="pt-BR" sz="1600" dirty="0"/>
              <a:t> </a:t>
            </a:r>
            <a:r>
              <a:rPr lang="pt-BR" sz="1600" dirty="0" err="1"/>
              <a:t>exactly</a:t>
            </a:r>
            <a:r>
              <a:rPr lang="pt-BR" sz="1600" dirty="0"/>
              <a:t> </a:t>
            </a:r>
            <a:r>
              <a:rPr lang="pt-BR" sz="1600" dirty="0" err="1"/>
              <a:t>what</a:t>
            </a:r>
            <a:r>
              <a:rPr lang="pt-BR" sz="1600" dirty="0"/>
              <a:t> </a:t>
            </a:r>
            <a:r>
              <a:rPr lang="pt-BR" sz="1600" dirty="0" err="1"/>
              <a:t>you</a:t>
            </a:r>
            <a:r>
              <a:rPr lang="pt-BR" sz="1600" dirty="0"/>
              <a:t> </a:t>
            </a:r>
            <a:r>
              <a:rPr lang="pt-BR" sz="1600" dirty="0" err="1"/>
              <a:t>want</a:t>
            </a:r>
            <a:endParaRPr lang="pt-BR" sz="1600" dirty="0"/>
          </a:p>
        </p:txBody>
      </p:sp>
      <p:sp>
        <p:nvSpPr>
          <p:cNvPr id="6" name="Google Shape;152;p25">
            <a:extLst>
              <a:ext uri="{FF2B5EF4-FFF2-40B4-BE49-F238E27FC236}">
                <a16:creationId xmlns:a16="http://schemas.microsoft.com/office/drawing/2014/main" id="{CCB4C9FB-2523-4EDD-82A3-03633A68F9F3}"/>
              </a:ext>
            </a:extLst>
          </p:cNvPr>
          <p:cNvSpPr txBox="1"/>
          <p:nvPr/>
        </p:nvSpPr>
        <p:spPr>
          <a:xfrm>
            <a:off x="360700" y="1554024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LogisticRegression</a:t>
            </a:r>
            <a:r>
              <a:rPr lang="pt-BR" dirty="0"/>
              <a:t> </a:t>
            </a:r>
            <a:r>
              <a:rPr lang="pt-BR" dirty="0" err="1"/>
              <a:t>histograms</a:t>
            </a:r>
            <a:endParaRPr lang="pt-BR" dirty="0"/>
          </a:p>
        </p:txBody>
      </p:sp>
      <p:sp>
        <p:nvSpPr>
          <p:cNvPr id="7" name="Google Shape;152;p25">
            <a:extLst>
              <a:ext uri="{FF2B5EF4-FFF2-40B4-BE49-F238E27FC236}">
                <a16:creationId xmlns:a16="http://schemas.microsoft.com/office/drawing/2014/main" id="{037737D5-78BA-4226-AD1A-CD2A88210725}"/>
              </a:ext>
            </a:extLst>
          </p:cNvPr>
          <p:cNvSpPr txBox="1"/>
          <p:nvPr/>
        </p:nvSpPr>
        <p:spPr>
          <a:xfrm>
            <a:off x="360700" y="3410636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RandomForest</a:t>
            </a:r>
            <a:r>
              <a:rPr lang="pt-BR" dirty="0"/>
              <a:t> </a:t>
            </a:r>
            <a:r>
              <a:rPr lang="pt-BR" dirty="0" err="1"/>
              <a:t>histograms</a:t>
            </a:r>
            <a:endParaRPr lang="pt-BR" dirty="0"/>
          </a:p>
        </p:txBody>
      </p:sp>
      <p:pic>
        <p:nvPicPr>
          <p:cNvPr id="2051" name="Picture 3" descr="Material Bread logo">
            <a:extLst>
              <a:ext uri="{FF2B5EF4-FFF2-40B4-BE49-F238E27FC236}">
                <a16:creationId xmlns:a16="http://schemas.microsoft.com/office/drawing/2014/main" id="{4E5682CC-BF4D-4A09-B675-CCD0DA06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69" y="120036"/>
            <a:ext cx="3212611" cy="240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Material Bread logo">
            <a:extLst>
              <a:ext uri="{FF2B5EF4-FFF2-40B4-BE49-F238E27FC236}">
                <a16:creationId xmlns:a16="http://schemas.microsoft.com/office/drawing/2014/main" id="{76A02647-2C1B-41AC-9B9F-C8ECA654B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69" y="2614005"/>
            <a:ext cx="3093719" cy="232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2;p25">
            <a:extLst>
              <a:ext uri="{FF2B5EF4-FFF2-40B4-BE49-F238E27FC236}">
                <a16:creationId xmlns:a16="http://schemas.microsoft.com/office/drawing/2014/main" id="{CCB4C9FB-2523-4EDD-82A3-03633A68F9F3}"/>
              </a:ext>
            </a:extLst>
          </p:cNvPr>
          <p:cNvSpPr txBox="1"/>
          <p:nvPr/>
        </p:nvSpPr>
        <p:spPr>
          <a:xfrm>
            <a:off x="360700" y="1554024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LogisticRegression</a:t>
            </a:r>
            <a:r>
              <a:rPr lang="pt-BR" dirty="0"/>
              <a:t> </a:t>
            </a:r>
            <a:r>
              <a:rPr lang="pt-BR" dirty="0" err="1"/>
              <a:t>metrics</a:t>
            </a:r>
            <a:endParaRPr lang="pt-BR" dirty="0"/>
          </a:p>
        </p:txBody>
      </p:sp>
      <p:sp>
        <p:nvSpPr>
          <p:cNvPr id="7" name="Google Shape;152;p25">
            <a:extLst>
              <a:ext uri="{FF2B5EF4-FFF2-40B4-BE49-F238E27FC236}">
                <a16:creationId xmlns:a16="http://schemas.microsoft.com/office/drawing/2014/main" id="{037737D5-78BA-4226-AD1A-CD2A88210725}"/>
              </a:ext>
            </a:extLst>
          </p:cNvPr>
          <p:cNvSpPr txBox="1"/>
          <p:nvPr/>
        </p:nvSpPr>
        <p:spPr>
          <a:xfrm>
            <a:off x="360700" y="3410636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RandomForest</a:t>
            </a:r>
            <a:r>
              <a:rPr lang="pt-BR" dirty="0"/>
              <a:t> </a:t>
            </a:r>
            <a:r>
              <a:rPr lang="pt-BR" dirty="0" err="1"/>
              <a:t>metrics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D3F060-F797-4113-87AF-AFB44F51640D}"/>
              </a:ext>
            </a:extLst>
          </p:cNvPr>
          <p:cNvSpPr txBox="1"/>
          <p:nvPr/>
        </p:nvSpPr>
        <p:spPr>
          <a:xfrm>
            <a:off x="2866717" y="1277025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{"</a:t>
            </a:r>
            <a:r>
              <a:rPr lang="pt-BR" dirty="0" err="1"/>
              <a:t>mean_recall</a:t>
            </a:r>
            <a:r>
              <a:rPr lang="pt-BR" dirty="0"/>
              <a:t>": 0.8243493761140815, </a:t>
            </a:r>
          </a:p>
          <a:p>
            <a:r>
              <a:rPr lang="pt-BR" dirty="0"/>
              <a:t>"</a:t>
            </a:r>
            <a:r>
              <a:rPr lang="pt-BR" dirty="0" err="1"/>
              <a:t>std_recall</a:t>
            </a:r>
            <a:r>
              <a:rPr lang="pt-BR" dirty="0"/>
              <a:t>": 0.06253200730370244,</a:t>
            </a:r>
          </a:p>
          <a:p>
            <a:r>
              <a:rPr lang="pt-BR" dirty="0"/>
              <a:t>"</a:t>
            </a:r>
            <a:r>
              <a:rPr lang="pt-BR" dirty="0" err="1"/>
              <a:t>mean_precision</a:t>
            </a:r>
            <a:r>
              <a:rPr lang="pt-BR" dirty="0"/>
              <a:t>": 0.8565536476774818, "</a:t>
            </a:r>
            <a:r>
              <a:rPr lang="pt-BR" dirty="0" err="1"/>
              <a:t>std_precision</a:t>
            </a:r>
            <a:r>
              <a:rPr lang="pt-BR" dirty="0"/>
              <a:t>": 0.04946015323006331, "</a:t>
            </a:r>
            <a:r>
              <a:rPr lang="pt-BR" dirty="0" err="1"/>
              <a:t>mean_train_recall</a:t>
            </a:r>
            <a:r>
              <a:rPr lang="pt-BR" dirty="0"/>
              <a:t>": 0.8306201880990328, "</a:t>
            </a:r>
            <a:r>
              <a:rPr lang="pt-BR" dirty="0" err="1"/>
              <a:t>mean_train_precision</a:t>
            </a:r>
            <a:r>
              <a:rPr lang="pt-BR" dirty="0"/>
              <a:t>": 0.8636414837126095, </a:t>
            </a:r>
          </a:p>
          <a:p>
            <a:r>
              <a:rPr lang="pt-BR" dirty="0"/>
              <a:t>"</a:t>
            </a:r>
            <a:r>
              <a:rPr lang="pt-BR" dirty="0" err="1"/>
              <a:t>name</a:t>
            </a:r>
            <a:r>
              <a:rPr lang="pt-BR" dirty="0"/>
              <a:t>": "</a:t>
            </a:r>
            <a:r>
              <a:rPr lang="pt-BR" dirty="0" err="1"/>
              <a:t>LogisticRegressionBase</a:t>
            </a:r>
            <a:r>
              <a:rPr lang="pt-BR" dirty="0"/>
              <a:t>"}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A18C74-6312-4C50-A31D-03F0A0D77812}"/>
              </a:ext>
            </a:extLst>
          </p:cNvPr>
          <p:cNvSpPr txBox="1"/>
          <p:nvPr/>
        </p:nvSpPr>
        <p:spPr>
          <a:xfrm>
            <a:off x="2866717" y="3140260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{"</a:t>
            </a:r>
            <a:r>
              <a:rPr lang="pt-BR" dirty="0" err="1"/>
              <a:t>mean_recall</a:t>
            </a:r>
            <a:r>
              <a:rPr lang="pt-BR" dirty="0"/>
              <a:t>": 0.8286452762923345, </a:t>
            </a:r>
          </a:p>
          <a:p>
            <a:r>
              <a:rPr lang="pt-BR" dirty="0"/>
              <a:t>"</a:t>
            </a:r>
            <a:r>
              <a:rPr lang="pt-BR" dirty="0" err="1"/>
              <a:t>std_recall</a:t>
            </a:r>
            <a:r>
              <a:rPr lang="pt-BR" dirty="0"/>
              <a:t>": 0.07126643758103883, </a:t>
            </a:r>
          </a:p>
          <a:p>
            <a:r>
              <a:rPr lang="pt-BR" dirty="0"/>
              <a:t>"</a:t>
            </a:r>
            <a:r>
              <a:rPr lang="pt-BR" dirty="0" err="1"/>
              <a:t>mean_precision</a:t>
            </a:r>
            <a:r>
              <a:rPr lang="pt-BR" dirty="0"/>
              <a:t>": 0.8529801418410692, "</a:t>
            </a:r>
            <a:r>
              <a:rPr lang="pt-BR" dirty="0" err="1"/>
              <a:t>std_precision</a:t>
            </a:r>
            <a:r>
              <a:rPr lang="pt-BR" dirty="0"/>
              <a:t>": 0.04831290781037951, "</a:t>
            </a:r>
            <a:r>
              <a:rPr lang="pt-BR" dirty="0" err="1"/>
              <a:t>mean_train_recall</a:t>
            </a:r>
            <a:r>
              <a:rPr lang="pt-BR" dirty="0"/>
              <a:t>": 0.8488292069762742, "</a:t>
            </a:r>
            <a:r>
              <a:rPr lang="pt-BR" dirty="0" err="1"/>
              <a:t>mean_train_precision</a:t>
            </a:r>
            <a:r>
              <a:rPr lang="pt-BR" dirty="0"/>
              <a:t>": 0.881229328347645, </a:t>
            </a:r>
          </a:p>
          <a:p>
            <a:r>
              <a:rPr lang="pt-BR" dirty="0"/>
              <a:t>"</a:t>
            </a:r>
            <a:r>
              <a:rPr lang="pt-BR" dirty="0" err="1"/>
              <a:t>name</a:t>
            </a:r>
            <a:r>
              <a:rPr lang="pt-BR" dirty="0"/>
              <a:t>": "RandomForestMaxDepth3MaxLeafNodes10"}</a:t>
            </a:r>
          </a:p>
        </p:txBody>
      </p:sp>
      <p:sp>
        <p:nvSpPr>
          <p:cNvPr id="15" name="Google Shape;152;p25">
            <a:extLst>
              <a:ext uri="{FF2B5EF4-FFF2-40B4-BE49-F238E27FC236}">
                <a16:creationId xmlns:a16="http://schemas.microsoft.com/office/drawing/2014/main" id="{2D94B6EA-7B7D-42F2-A389-F23E5B327CC5}"/>
              </a:ext>
            </a:extLst>
          </p:cNvPr>
          <p:cNvSpPr txBox="1"/>
          <p:nvPr/>
        </p:nvSpPr>
        <p:spPr>
          <a:xfrm>
            <a:off x="180399" y="753825"/>
            <a:ext cx="336059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6. </a:t>
            </a:r>
            <a:r>
              <a:rPr lang="pt-BR" sz="1600" dirty="0" err="1"/>
              <a:t>Measure</a:t>
            </a:r>
            <a:r>
              <a:rPr lang="pt-BR" sz="1600" dirty="0"/>
              <a:t> </a:t>
            </a:r>
            <a:r>
              <a:rPr lang="pt-BR" sz="1600" dirty="0" err="1"/>
              <a:t>exactly</a:t>
            </a:r>
            <a:r>
              <a:rPr lang="pt-BR" sz="1600" dirty="0"/>
              <a:t> </a:t>
            </a:r>
            <a:r>
              <a:rPr lang="pt-BR" sz="1600" dirty="0" err="1"/>
              <a:t>what</a:t>
            </a:r>
            <a:r>
              <a:rPr lang="pt-BR" sz="1600" dirty="0"/>
              <a:t> </a:t>
            </a:r>
            <a:r>
              <a:rPr lang="pt-BR" sz="1600" dirty="0" err="1"/>
              <a:t>you</a:t>
            </a:r>
            <a:r>
              <a:rPr lang="pt-BR" sz="1600" dirty="0"/>
              <a:t> </a:t>
            </a:r>
            <a:r>
              <a:rPr lang="pt-BR" sz="1600" dirty="0" err="1"/>
              <a:t>want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0736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BA95FAB-FDC6-472A-B5A5-DF4DEBD1F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1734103"/>
            <a:ext cx="7991475" cy="2143125"/>
          </a:xfrm>
          <a:prstGeom prst="rect">
            <a:avLst/>
          </a:prstGeom>
        </p:spPr>
      </p:pic>
      <p:sp>
        <p:nvSpPr>
          <p:cNvPr id="11" name="Google Shape;152;p25">
            <a:extLst>
              <a:ext uri="{FF2B5EF4-FFF2-40B4-BE49-F238E27FC236}">
                <a16:creationId xmlns:a16="http://schemas.microsoft.com/office/drawing/2014/main" id="{4254EBD1-CAAA-490A-AA77-D030FC38AB49}"/>
              </a:ext>
            </a:extLst>
          </p:cNvPr>
          <p:cNvSpPr txBox="1"/>
          <p:nvPr/>
        </p:nvSpPr>
        <p:spPr>
          <a:xfrm>
            <a:off x="180399" y="753825"/>
            <a:ext cx="336059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6. </a:t>
            </a:r>
            <a:r>
              <a:rPr lang="pt-BR" sz="1600" dirty="0" err="1"/>
              <a:t>Measure</a:t>
            </a:r>
            <a:r>
              <a:rPr lang="pt-BR" sz="1600" dirty="0"/>
              <a:t> </a:t>
            </a:r>
            <a:r>
              <a:rPr lang="pt-BR" sz="1600" dirty="0" err="1"/>
              <a:t>exactly</a:t>
            </a:r>
            <a:r>
              <a:rPr lang="pt-BR" sz="1600" dirty="0"/>
              <a:t> </a:t>
            </a:r>
            <a:r>
              <a:rPr lang="pt-BR" sz="1600" dirty="0" err="1"/>
              <a:t>what</a:t>
            </a:r>
            <a:r>
              <a:rPr lang="pt-BR" sz="1600" dirty="0"/>
              <a:t> </a:t>
            </a:r>
            <a:r>
              <a:rPr lang="pt-BR" sz="1600" dirty="0" err="1"/>
              <a:t>you</a:t>
            </a:r>
            <a:r>
              <a:rPr lang="pt-BR" sz="1600" dirty="0"/>
              <a:t> </a:t>
            </a:r>
            <a:r>
              <a:rPr lang="pt-BR" sz="1600" dirty="0" err="1"/>
              <a:t>want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6642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</a:rPr>
              <a:t>Heart </a:t>
            </a:r>
            <a:r>
              <a:rPr lang="pt-BR" sz="2200" dirty="0" err="1">
                <a:solidFill>
                  <a:schemeClr val="dk1"/>
                </a:solidFill>
              </a:rPr>
              <a:t>Disease</a:t>
            </a:r>
            <a:r>
              <a:rPr lang="pt-BR" sz="2200" dirty="0">
                <a:solidFill>
                  <a:schemeClr val="dk1"/>
                </a:solidFill>
              </a:rPr>
              <a:t> </a:t>
            </a:r>
            <a:r>
              <a:rPr lang="pt-BR" sz="2200" dirty="0" err="1">
                <a:solidFill>
                  <a:schemeClr val="dk1"/>
                </a:solidFill>
              </a:rPr>
              <a:t>Prediction</a:t>
            </a: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180399" y="753825"/>
            <a:ext cx="307316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8. In user interface, mask data-science-specific terminology</a:t>
            </a:r>
            <a:endParaRPr sz="16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016CEC-9574-4AC9-A9D8-4A300FE9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269" y="574158"/>
            <a:ext cx="4030637" cy="37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8D581D-DD0C-4EF2-B408-418BB3E84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83" y="2696733"/>
            <a:ext cx="3568552" cy="670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Demonstração</a:t>
            </a:r>
            <a:endParaRPr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95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80400" y="7538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Objetivo</a:t>
            </a:r>
            <a:endParaRPr sz="1700"/>
          </a:p>
        </p:txBody>
      </p:sp>
      <p:sp>
        <p:nvSpPr>
          <p:cNvPr id="75" name="Google Shape;75;p15"/>
          <p:cNvSpPr txBox="1"/>
          <p:nvPr/>
        </p:nvSpPr>
        <p:spPr>
          <a:xfrm>
            <a:off x="360300" y="1453600"/>
            <a:ext cx="715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28850" y="1268800"/>
            <a:ext cx="828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 modelo de aprendizado de máquina para prever a presença de doenças cardíacas em pacientes com base em 13 características associadas ao momento da avaliação clínica, a fim de auxiliar os médicos no diagnóstico clínico.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900" y="2277375"/>
            <a:ext cx="3620200" cy="18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720825" y="1292075"/>
            <a:ext cx="644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80400" y="7538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Dados</a:t>
            </a:r>
            <a:endParaRPr sz="1700"/>
          </a:p>
        </p:txBody>
      </p:sp>
      <p:sp>
        <p:nvSpPr>
          <p:cNvPr id="86" name="Google Shape;86;p16"/>
          <p:cNvSpPr txBox="1"/>
          <p:nvPr/>
        </p:nvSpPr>
        <p:spPr>
          <a:xfrm>
            <a:off x="428850" y="1268800"/>
            <a:ext cx="3186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UCI - University of California, Irvine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4 bancos de dados disponíveis no repositório foram combinados: Cleveland, Hungria, Suíça e VA Long Beach, totalizando 920 linhas de dados.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413" y="1062650"/>
            <a:ext cx="5184667" cy="27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80400" y="7538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Problema</a:t>
            </a:r>
            <a:endParaRPr sz="1700"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428850" y="1268800"/>
            <a:ext cx="8286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Classificação binária - doente (1) </a:t>
            </a:r>
            <a:r>
              <a:rPr lang="pt-BR" dirty="0" err="1"/>
              <a:t>vs</a:t>
            </a:r>
            <a:r>
              <a:rPr lang="pt-BR" dirty="0"/>
              <a:t> não doente (0)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94;p17">
            <a:extLst>
              <a:ext uri="{FF2B5EF4-FFF2-40B4-BE49-F238E27FC236}">
                <a16:creationId xmlns:a16="http://schemas.microsoft.com/office/drawing/2014/main" id="{5D5A178C-6D7A-45DD-967D-12A5C7CEA238}"/>
              </a:ext>
            </a:extLst>
          </p:cNvPr>
          <p:cNvSpPr txBox="1"/>
          <p:nvPr/>
        </p:nvSpPr>
        <p:spPr>
          <a:xfrm>
            <a:off x="180400" y="17152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Ferramentas</a:t>
            </a:r>
            <a:endParaRPr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68FBC6-B78D-4D25-AF1A-05A8222D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2" y="2456758"/>
            <a:ext cx="917026" cy="100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A32811-AA8A-48E3-8839-15279A238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700" y="2456758"/>
            <a:ext cx="1641123" cy="88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ndas (software) - Wikipedia">
            <a:extLst>
              <a:ext uri="{FF2B5EF4-FFF2-40B4-BE49-F238E27FC236}">
                <a16:creationId xmlns:a16="http://schemas.microsoft.com/office/drawing/2014/main" id="{1E8AFA97-9008-4BAF-BEDD-B3BEFF2F4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65" y="2456758"/>
            <a:ext cx="2332517" cy="9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ndomOverSampler — Version 0.12.3">
            <a:extLst>
              <a:ext uri="{FF2B5EF4-FFF2-40B4-BE49-F238E27FC236}">
                <a16:creationId xmlns:a16="http://schemas.microsoft.com/office/drawing/2014/main" id="{F2D83DAB-AB37-4FBA-B929-C9180C0D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74" y="2399298"/>
            <a:ext cx="2169485" cy="82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ask (framework web) – Wikipédia, a enciclopédia livre">
            <a:extLst>
              <a:ext uri="{FF2B5EF4-FFF2-40B4-BE49-F238E27FC236}">
                <a16:creationId xmlns:a16="http://schemas.microsoft.com/office/drawing/2014/main" id="{4C3C0B9C-9DEF-4AB8-A419-0093A8BF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76" y="3758930"/>
            <a:ext cx="2103824" cy="8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ML5 CSS3 Logos in SVG">
            <a:extLst>
              <a:ext uri="{FF2B5EF4-FFF2-40B4-BE49-F238E27FC236}">
                <a16:creationId xmlns:a16="http://schemas.microsoft.com/office/drawing/2014/main" id="{FB9DFF84-3F0B-458A-AF16-D5829D8D7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44" y="3619698"/>
            <a:ext cx="1831494" cy="109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Desenvolvimento</a:t>
            </a:r>
            <a:endParaRPr sz="1600"/>
          </a:p>
        </p:txBody>
      </p:sp>
      <p:sp>
        <p:nvSpPr>
          <p:cNvPr id="109" name="Google Shape;109;p19"/>
          <p:cNvSpPr txBox="1"/>
          <p:nvPr/>
        </p:nvSpPr>
        <p:spPr>
          <a:xfrm>
            <a:off x="428850" y="1268800"/>
            <a:ext cx="828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Feito com base nos princípios apresentados no </a:t>
            </a:r>
            <a:r>
              <a:rPr lang="pt-BR" dirty="0" err="1"/>
              <a:t>Chapter</a:t>
            </a:r>
            <a:r>
              <a:rPr lang="pt-BR" dirty="0"/>
              <a:t> 4: Data Science Project do livro “Data Science Continuum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Foundations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Practices</a:t>
            </a:r>
            <a:r>
              <a:rPr lang="pt-BR" dirty="0"/>
              <a:t>”, do professor Filipe Verri.</a:t>
            </a:r>
            <a:endParaRPr dirty="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21858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1. Modularize the solution</a:t>
            </a:r>
            <a:endParaRPr sz="16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FF38EA-66D2-4573-891F-43587B33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23" y="1374646"/>
            <a:ext cx="3742276" cy="174069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0444732-A73C-4DDE-9A3D-FC81D610D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845" y="969375"/>
            <a:ext cx="4792755" cy="27023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80400" y="23062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Heart Disease Prediction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17" y="4497000"/>
            <a:ext cx="1705283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80400" y="753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1. Modularize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solution</a:t>
            </a:r>
            <a:endParaRPr sz="1600" dirty="0"/>
          </a:p>
        </p:txBody>
      </p:sp>
      <p:sp>
        <p:nvSpPr>
          <p:cNvPr id="8" name="Google Shape;117;p20">
            <a:extLst>
              <a:ext uri="{FF2B5EF4-FFF2-40B4-BE49-F238E27FC236}">
                <a16:creationId xmlns:a16="http://schemas.microsoft.com/office/drawing/2014/main" id="{DE138500-A95F-4E68-AB9B-27EE8012989C}"/>
              </a:ext>
            </a:extLst>
          </p:cNvPr>
          <p:cNvSpPr txBox="1"/>
          <p:nvPr/>
        </p:nvSpPr>
        <p:spPr>
          <a:xfrm>
            <a:off x="360699" y="1308046"/>
            <a:ext cx="8166613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Análise dos dados: data_analysis.py e </a:t>
            </a:r>
            <a:r>
              <a:rPr lang="pt-BR" dirty="0" err="1"/>
              <a:t>data_analysis.ipynb</a:t>
            </a:r>
            <a:endParaRPr lang="pt-BR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Pipeline de Pré-processamento: hdp_data_import.py e hdp_data_pipeline.py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Validação e Escolha do Modelo: hdp_model_evaluator.py, hdp_many_model_evaluator.py e evaluate.py e models.py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Teste do Modelo: test.py e hdp_model_evaluator.py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Treinamento Final e </a:t>
            </a:r>
            <a:r>
              <a:rPr lang="pt-BR" dirty="0" err="1"/>
              <a:t>Deploy</a:t>
            </a:r>
            <a:r>
              <a:rPr lang="pt-BR" dirty="0"/>
              <a:t>: main.py, train.py, predict.py, hdp_model_trainer.py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575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845</Words>
  <Application>Microsoft Office PowerPoint</Application>
  <PresentationFormat>Apresentação na tela (16:9)</PresentationFormat>
  <Paragraphs>100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Montserrat</vt:lpstr>
      <vt:lpstr>Arial</vt:lpstr>
      <vt:lpstr>Simple Light</vt:lpstr>
      <vt:lpstr>Apresentação do PowerPoint</vt:lpstr>
      <vt:lpstr>Introdução</vt:lpstr>
      <vt:lpstr>Apresentação do PowerPoint</vt:lpstr>
      <vt:lpstr>Apresentação do PowerPoint</vt:lpstr>
      <vt:lpstr>Apresentação do PowerPoint</vt:lpstr>
      <vt:lpstr>Desenvolvimento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</dc:creator>
  <cp:lastModifiedBy>Samsung</cp:lastModifiedBy>
  <cp:revision>8</cp:revision>
  <dcterms:modified xsi:type="dcterms:W3CDTF">2024-06-17T21:26:09Z</dcterms:modified>
</cp:coreProperties>
</file>